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42"/>
  </p:notesMasterIdLst>
  <p:sldIdLst>
    <p:sldId id="256" r:id="rId2"/>
    <p:sldId id="257" r:id="rId3"/>
    <p:sldId id="258" r:id="rId4"/>
    <p:sldId id="339" r:id="rId5"/>
    <p:sldId id="259" r:id="rId6"/>
    <p:sldId id="260" r:id="rId7"/>
    <p:sldId id="261" r:id="rId8"/>
    <p:sldId id="262" r:id="rId9"/>
    <p:sldId id="351" r:id="rId10"/>
    <p:sldId id="352" r:id="rId11"/>
    <p:sldId id="354" r:id="rId12"/>
    <p:sldId id="347" r:id="rId13"/>
    <p:sldId id="353" r:id="rId14"/>
    <p:sldId id="263" r:id="rId15"/>
    <p:sldId id="264" r:id="rId16"/>
    <p:sldId id="265" r:id="rId17"/>
    <p:sldId id="340" r:id="rId18"/>
    <p:sldId id="266" r:id="rId19"/>
    <p:sldId id="267" r:id="rId20"/>
    <p:sldId id="343" r:id="rId21"/>
    <p:sldId id="424" r:id="rId22"/>
    <p:sldId id="268" r:id="rId23"/>
    <p:sldId id="402" r:id="rId24"/>
    <p:sldId id="403" r:id="rId25"/>
    <p:sldId id="404" r:id="rId26"/>
    <p:sldId id="405" r:id="rId27"/>
    <p:sldId id="406" r:id="rId28"/>
    <p:sldId id="407" r:id="rId29"/>
    <p:sldId id="269" r:id="rId30"/>
    <p:sldId id="408" r:id="rId31"/>
    <p:sldId id="409" r:id="rId32"/>
    <p:sldId id="425" r:id="rId33"/>
    <p:sldId id="270" r:id="rId34"/>
    <p:sldId id="271" r:id="rId35"/>
    <p:sldId id="272" r:id="rId36"/>
    <p:sldId id="273" r:id="rId37"/>
    <p:sldId id="274" r:id="rId38"/>
    <p:sldId id="410" r:id="rId39"/>
    <p:sldId id="275" r:id="rId40"/>
    <p:sldId id="398" r:id="rId41"/>
    <p:sldId id="399" r:id="rId42"/>
    <p:sldId id="400" r:id="rId43"/>
    <p:sldId id="286" r:id="rId44"/>
    <p:sldId id="287" r:id="rId45"/>
    <p:sldId id="344" r:id="rId46"/>
    <p:sldId id="289" r:id="rId47"/>
    <p:sldId id="290" r:id="rId48"/>
    <p:sldId id="345" r:id="rId49"/>
    <p:sldId id="291" r:id="rId50"/>
    <p:sldId id="346" r:id="rId51"/>
    <p:sldId id="293" r:id="rId52"/>
    <p:sldId id="294" r:id="rId53"/>
    <p:sldId id="306" r:id="rId54"/>
    <p:sldId id="387" r:id="rId55"/>
    <p:sldId id="388" r:id="rId56"/>
    <p:sldId id="389" r:id="rId57"/>
    <p:sldId id="390" r:id="rId58"/>
    <p:sldId id="391" r:id="rId59"/>
    <p:sldId id="392" r:id="rId60"/>
    <p:sldId id="393" r:id="rId61"/>
    <p:sldId id="394" r:id="rId62"/>
    <p:sldId id="395" r:id="rId63"/>
    <p:sldId id="396" r:id="rId64"/>
    <p:sldId id="397" r:id="rId65"/>
    <p:sldId id="307" r:id="rId66"/>
    <p:sldId id="308" r:id="rId67"/>
    <p:sldId id="309" r:id="rId68"/>
    <p:sldId id="349" r:id="rId69"/>
    <p:sldId id="426" r:id="rId70"/>
    <p:sldId id="427" r:id="rId71"/>
    <p:sldId id="315" r:id="rId72"/>
    <p:sldId id="316" r:id="rId73"/>
    <p:sldId id="317" r:id="rId74"/>
    <p:sldId id="318" r:id="rId75"/>
    <p:sldId id="319" r:id="rId76"/>
    <p:sldId id="320" r:id="rId77"/>
    <p:sldId id="367" r:id="rId78"/>
    <p:sldId id="368" r:id="rId79"/>
    <p:sldId id="401" r:id="rId80"/>
    <p:sldId id="412" r:id="rId81"/>
    <p:sldId id="413" r:id="rId82"/>
    <p:sldId id="369" r:id="rId83"/>
    <p:sldId id="321" r:id="rId84"/>
    <p:sldId id="322" r:id="rId85"/>
    <p:sldId id="323" r:id="rId86"/>
    <p:sldId id="371" r:id="rId87"/>
    <p:sldId id="356" r:id="rId88"/>
    <p:sldId id="357" r:id="rId89"/>
    <p:sldId id="358" r:id="rId90"/>
    <p:sldId id="359" r:id="rId91"/>
    <p:sldId id="360" r:id="rId92"/>
    <p:sldId id="324" r:id="rId93"/>
    <p:sldId id="325" r:id="rId94"/>
    <p:sldId id="361" r:id="rId95"/>
    <p:sldId id="362" r:id="rId96"/>
    <p:sldId id="326" r:id="rId97"/>
    <p:sldId id="363" r:id="rId98"/>
    <p:sldId id="327" r:id="rId99"/>
    <p:sldId id="414" r:id="rId100"/>
    <p:sldId id="415" r:id="rId101"/>
    <p:sldId id="416" r:id="rId102"/>
    <p:sldId id="417" r:id="rId103"/>
    <p:sldId id="418" r:id="rId104"/>
    <p:sldId id="366" r:id="rId105"/>
    <p:sldId id="385" r:id="rId106"/>
    <p:sldId id="328" r:id="rId107"/>
    <p:sldId id="386" r:id="rId108"/>
    <p:sldId id="364" r:id="rId109"/>
    <p:sldId id="329" r:id="rId110"/>
    <p:sldId id="372" r:id="rId111"/>
    <p:sldId id="373" r:id="rId112"/>
    <p:sldId id="419" r:id="rId113"/>
    <p:sldId id="374" r:id="rId114"/>
    <p:sldId id="375" r:id="rId115"/>
    <p:sldId id="365" r:id="rId116"/>
    <p:sldId id="420" r:id="rId117"/>
    <p:sldId id="330" r:id="rId118"/>
    <p:sldId id="370" r:id="rId119"/>
    <p:sldId id="421" r:id="rId120"/>
    <p:sldId id="422" r:id="rId121"/>
    <p:sldId id="355" r:id="rId122"/>
    <p:sldId id="331" r:id="rId123"/>
    <p:sldId id="332" r:id="rId124"/>
    <p:sldId id="333" r:id="rId125"/>
    <p:sldId id="423" r:id="rId126"/>
    <p:sldId id="334" r:id="rId127"/>
    <p:sldId id="376" r:id="rId128"/>
    <p:sldId id="377" r:id="rId129"/>
    <p:sldId id="378" r:id="rId130"/>
    <p:sldId id="335" r:id="rId131"/>
    <p:sldId id="379" r:id="rId132"/>
    <p:sldId id="380" r:id="rId133"/>
    <p:sldId id="382" r:id="rId134"/>
    <p:sldId id="381" r:id="rId135"/>
    <p:sldId id="336" r:id="rId136"/>
    <p:sldId id="337" r:id="rId137"/>
    <p:sldId id="384" r:id="rId138"/>
    <p:sldId id="338" r:id="rId139"/>
    <p:sldId id="383" r:id="rId140"/>
    <p:sldId id="350" r:id="rId1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4" autoAdjust="0"/>
    <p:restoredTop sz="94660"/>
  </p:normalViewPr>
  <p:slideViewPr>
    <p:cSldViewPr snapToGrid="0">
      <p:cViewPr varScale="1">
        <p:scale>
          <a:sx n="128" d="100"/>
          <a:sy n="128" d="100"/>
        </p:scale>
        <p:origin x="1627"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21.wmf"/><Relationship Id="rId9"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901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01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01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901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61F22DE-4791-44F4-9C84-9F8792BF354F}" type="slidenum">
              <a:rPr lang="zh-CN" altLang="en-US"/>
              <a:pPr>
                <a:defRPr/>
              </a:pPr>
              <a:t>‹#›</a:t>
            </a:fld>
            <a:endParaRPr lang="en-US" altLang="zh-CN"/>
          </a:p>
        </p:txBody>
      </p:sp>
    </p:spTree>
    <p:extLst>
      <p:ext uri="{BB962C8B-B14F-4D97-AF65-F5344CB8AC3E}">
        <p14:creationId xmlns:p14="http://schemas.microsoft.com/office/powerpoint/2010/main" val="377903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39064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B8F749A-D1C3-430D-8982-605E716D1C57}" type="datetime1">
              <a:rPr lang="zh-CN" altLang="en-US"/>
              <a:pPr>
                <a:defRPr/>
              </a:pPr>
              <a:t>2019/12/6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196FCBB-33A6-443F-8209-772F89745C1C}" type="slidenum">
              <a:rPr lang="zh-CN" altLang="en-US"/>
              <a:pPr>
                <a:defRPr/>
              </a:pPr>
              <a:t>‹#›</a:t>
            </a:fld>
            <a:endParaRPr lang="en-US" altLang="zh-CN"/>
          </a:p>
        </p:txBody>
      </p:sp>
    </p:spTree>
    <p:extLst>
      <p:ext uri="{BB962C8B-B14F-4D97-AF65-F5344CB8AC3E}">
        <p14:creationId xmlns:p14="http://schemas.microsoft.com/office/powerpoint/2010/main" val="344099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38325B5-9D96-4130-9C5F-47020D3B2B5C}" type="datetime1">
              <a:rPr lang="zh-CN" altLang="en-US"/>
              <a:pPr>
                <a:defRPr/>
              </a:pPr>
              <a:t>2019/12/6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4A8AEAE-3A9E-4BD1-9E31-18F958C83DAF}" type="slidenum">
              <a:rPr lang="zh-CN" altLang="en-US"/>
              <a:pPr>
                <a:defRPr/>
              </a:pPr>
              <a:t>‹#›</a:t>
            </a:fld>
            <a:endParaRPr lang="en-US" altLang="zh-CN"/>
          </a:p>
        </p:txBody>
      </p:sp>
    </p:spTree>
    <p:extLst>
      <p:ext uri="{BB962C8B-B14F-4D97-AF65-F5344CB8AC3E}">
        <p14:creationId xmlns:p14="http://schemas.microsoft.com/office/powerpoint/2010/main" val="3778992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55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55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AC04878-BCF5-4B7A-B8DE-D56478D11921}" type="datetime1">
              <a:rPr lang="zh-CN" altLang="en-US"/>
              <a:pPr>
                <a:defRPr/>
              </a:pPr>
              <a:t>2019/12/6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0464891-6966-43B7-A8B6-3494DB84CC81}" type="slidenum">
              <a:rPr lang="zh-CN" altLang="en-US"/>
              <a:pPr>
                <a:defRPr/>
              </a:pPr>
              <a:t>‹#›</a:t>
            </a:fld>
            <a:endParaRPr lang="en-US" altLang="zh-CN"/>
          </a:p>
        </p:txBody>
      </p:sp>
    </p:spTree>
    <p:extLst>
      <p:ext uri="{BB962C8B-B14F-4D97-AF65-F5344CB8AC3E}">
        <p14:creationId xmlns:p14="http://schemas.microsoft.com/office/powerpoint/2010/main" val="36544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553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46D0D491-A199-4892-AE3B-6FA461C72DA1}" type="datetime1">
              <a:rPr lang="zh-CN" altLang="en-US"/>
              <a:pPr>
                <a:defRPr/>
              </a:pPr>
              <a:t>2019/12/6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F540891-B48B-4A6E-8812-F1C9217FFFEB}" type="slidenum">
              <a:rPr lang="zh-CN" altLang="en-US"/>
              <a:pPr>
                <a:defRPr/>
              </a:pPr>
              <a:t>‹#›</a:t>
            </a:fld>
            <a:endParaRPr lang="en-US" altLang="zh-CN"/>
          </a:p>
        </p:txBody>
      </p:sp>
    </p:spTree>
    <p:extLst>
      <p:ext uri="{BB962C8B-B14F-4D97-AF65-F5344CB8AC3E}">
        <p14:creationId xmlns:p14="http://schemas.microsoft.com/office/powerpoint/2010/main" val="220781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5D4AEA4-EEFF-4726-8F07-B5EAB29CC224}" type="datetime1">
              <a:rPr lang="zh-CN" altLang="en-US"/>
              <a:pPr>
                <a:defRPr/>
              </a:pPr>
              <a:t>2019/12/6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1EF358E-B662-46AC-A28F-69FA59121D90}" type="slidenum">
              <a:rPr lang="zh-CN" altLang="en-US"/>
              <a:pPr>
                <a:defRPr/>
              </a:pPr>
              <a:t>‹#›</a:t>
            </a:fld>
            <a:endParaRPr lang="en-US" altLang="zh-CN"/>
          </a:p>
        </p:txBody>
      </p:sp>
    </p:spTree>
    <p:extLst>
      <p:ext uri="{BB962C8B-B14F-4D97-AF65-F5344CB8AC3E}">
        <p14:creationId xmlns:p14="http://schemas.microsoft.com/office/powerpoint/2010/main" val="282847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EA6DFA15-1D6D-41F7-9C66-D1769B79FF3E}" type="datetime1">
              <a:rPr lang="zh-CN" altLang="en-US"/>
              <a:pPr>
                <a:defRPr/>
              </a:pPr>
              <a:t>2019/12/6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7D3F7D-96F9-4450-811E-FF8283FCEA1B}" type="slidenum">
              <a:rPr lang="zh-CN" altLang="en-US"/>
              <a:pPr>
                <a:defRPr/>
              </a:pPr>
              <a:t>‹#›</a:t>
            </a:fld>
            <a:endParaRPr lang="en-US" altLang="zh-CN"/>
          </a:p>
        </p:txBody>
      </p:sp>
    </p:spTree>
    <p:extLst>
      <p:ext uri="{BB962C8B-B14F-4D97-AF65-F5344CB8AC3E}">
        <p14:creationId xmlns:p14="http://schemas.microsoft.com/office/powerpoint/2010/main" val="68417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15000"/>
            <a:ext cx="4495800" cy="83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6BB80835-4AB5-4418-AB3F-2144009729BE}" type="datetime1">
              <a:rPr lang="zh-CN" altLang="en-US"/>
              <a:pPr>
                <a:defRPr/>
              </a:pPr>
              <a:t>2019/12/6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59850D8-1B5B-4373-9E99-1D360C933506}" type="slidenum">
              <a:rPr lang="zh-CN" altLang="en-US"/>
              <a:pPr>
                <a:defRPr/>
              </a:pPr>
              <a:t>‹#›</a:t>
            </a:fld>
            <a:endParaRPr lang="en-US" altLang="zh-CN"/>
          </a:p>
        </p:txBody>
      </p:sp>
    </p:spTree>
    <p:extLst>
      <p:ext uri="{BB962C8B-B14F-4D97-AF65-F5344CB8AC3E}">
        <p14:creationId xmlns:p14="http://schemas.microsoft.com/office/powerpoint/2010/main" val="348288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C01D9149-440F-4A42-9D73-1FD4419E2634}" type="datetime1">
              <a:rPr lang="zh-CN" altLang="en-US"/>
              <a:pPr>
                <a:defRPr/>
              </a:pPr>
              <a:t>2019/12/6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95E7697-F9C8-48BD-9D0C-C148F6F3ED2B}" type="slidenum">
              <a:rPr lang="zh-CN" altLang="en-US"/>
              <a:pPr>
                <a:defRPr/>
              </a:pPr>
              <a:t>‹#›</a:t>
            </a:fld>
            <a:endParaRPr lang="en-US" altLang="zh-CN"/>
          </a:p>
        </p:txBody>
      </p:sp>
    </p:spTree>
    <p:extLst>
      <p:ext uri="{BB962C8B-B14F-4D97-AF65-F5344CB8AC3E}">
        <p14:creationId xmlns:p14="http://schemas.microsoft.com/office/powerpoint/2010/main" val="54330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C0AD9CDD-3323-4D6D-8412-FDB7A936406B}" type="datetime1">
              <a:rPr lang="zh-CN" altLang="en-US"/>
              <a:pPr>
                <a:defRPr/>
              </a:pPr>
              <a:t>2019/12/6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DD1C13A-C3C1-405A-9566-75599EE923BB}" type="slidenum">
              <a:rPr lang="zh-CN" altLang="en-US"/>
              <a:pPr>
                <a:defRPr/>
              </a:pPr>
              <a:t>‹#›</a:t>
            </a:fld>
            <a:endParaRPr lang="en-US" altLang="zh-CN"/>
          </a:p>
        </p:txBody>
      </p:sp>
    </p:spTree>
    <p:extLst>
      <p:ext uri="{BB962C8B-B14F-4D97-AF65-F5344CB8AC3E}">
        <p14:creationId xmlns:p14="http://schemas.microsoft.com/office/powerpoint/2010/main" val="69831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C94B3D5-E0B6-41C0-BAAB-7BC9B4FD1F09}" type="datetime1">
              <a:rPr lang="zh-CN" altLang="en-US"/>
              <a:pPr>
                <a:defRPr/>
              </a:pPr>
              <a:t>2019/12/6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28E1417-C602-4F8E-A8DB-9754E0A09DC4}" type="slidenum">
              <a:rPr lang="zh-CN" altLang="en-US"/>
              <a:pPr>
                <a:defRPr/>
              </a:pPr>
              <a:t>‹#›</a:t>
            </a:fld>
            <a:endParaRPr lang="en-US" altLang="zh-CN"/>
          </a:p>
        </p:txBody>
      </p:sp>
    </p:spTree>
    <p:extLst>
      <p:ext uri="{BB962C8B-B14F-4D97-AF65-F5344CB8AC3E}">
        <p14:creationId xmlns:p14="http://schemas.microsoft.com/office/powerpoint/2010/main" val="204699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E0F5482-424A-4EEF-AD2D-A255744E3926}" type="datetime1">
              <a:rPr lang="zh-CN" altLang="en-US"/>
              <a:pPr>
                <a:defRPr/>
              </a:pPr>
              <a:t>2019/12/6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EECD64C-0302-42D6-AB0F-1B2C00AC3A8F}" type="slidenum">
              <a:rPr lang="zh-CN" altLang="en-US"/>
              <a:pPr>
                <a:defRPr/>
              </a:pPr>
              <a:t>‹#›</a:t>
            </a:fld>
            <a:endParaRPr lang="en-US" altLang="zh-CN"/>
          </a:p>
        </p:txBody>
      </p:sp>
    </p:spTree>
    <p:extLst>
      <p:ext uri="{BB962C8B-B14F-4D97-AF65-F5344CB8AC3E}">
        <p14:creationId xmlns:p14="http://schemas.microsoft.com/office/powerpoint/2010/main" val="158058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1E9A1BF-D88B-4E03-B269-5D22A22B1865}" type="datetime1">
              <a:rPr lang="zh-CN" altLang="en-US"/>
              <a:pPr>
                <a:defRPr/>
              </a:pPr>
              <a:t>2019/12/6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computer network</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00D5A04-87B5-44F7-888F-A18CF72125BC}" type="slidenum">
              <a:rPr lang="zh-CN" altLang="en-US"/>
              <a:pPr>
                <a:defRPr/>
              </a:pPr>
              <a:t>‹#›</a:t>
            </a:fld>
            <a:endParaRPr lang="en-US" altLang="zh-CN"/>
          </a:p>
        </p:txBody>
      </p:sp>
    </p:spTree>
    <p:extLst>
      <p:ext uri="{BB962C8B-B14F-4D97-AF65-F5344CB8AC3E}">
        <p14:creationId xmlns:p14="http://schemas.microsoft.com/office/powerpoint/2010/main" val="2371590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10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b="1">
                <a:ea typeface="宋体" panose="02010600030101010101" pitchFamily="2" charset="-122"/>
              </a:defRPr>
            </a:lvl1pPr>
          </a:lstStyle>
          <a:p>
            <a:pPr>
              <a:defRPr/>
            </a:pPr>
            <a:fld id="{520EF3C5-4C95-4494-98FD-7B62FD02C714}" type="datetime1">
              <a:rPr lang="zh-CN" altLang="en-US"/>
              <a:pPr>
                <a:defRPr/>
              </a:pPr>
              <a:t>2019/12/6</a:t>
            </a:fld>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1">
                <a:ea typeface="宋体" panose="02010600030101010101" pitchFamily="2" charset="-122"/>
              </a:defRPr>
            </a:lvl1pPr>
          </a:lstStyle>
          <a:p>
            <a:pPr>
              <a:defRPr/>
            </a:pPr>
            <a:r>
              <a:rPr lang="zh-CN" altLang="en-US"/>
              <a:t>computer network</a:t>
            </a:r>
            <a:endParaRPr lang="en-US" altLang="zh-CN"/>
          </a:p>
        </p:txBody>
      </p:sp>
      <p:sp>
        <p:nvSpPr>
          <p:cNvPr id="41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ea typeface="宋体" panose="02010600030101010101" pitchFamily="2" charset="-122"/>
              </a:defRPr>
            </a:lvl1pPr>
          </a:lstStyle>
          <a:p>
            <a:pPr>
              <a:defRPr/>
            </a:pPr>
            <a:fld id="{4FC4E72E-B8BA-4A97-9F8F-C2A067089BD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eaLnBrk="0" fontAlgn="base" hangingPunct="0">
        <a:spcBef>
          <a:spcPct val="0"/>
        </a:spcBef>
        <a:spcAft>
          <a:spcPct val="0"/>
        </a:spcAft>
        <a:defRPr sz="4400" kern="12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Times New Roman" panose="02020603050405020304" pitchFamily="18" charset="0"/>
        </a:defRPr>
      </a:lvl2pPr>
      <a:lvl3pPr algn="ctr" rtl="0" eaLnBrk="0" fontAlgn="base" hangingPunct="0">
        <a:spcBef>
          <a:spcPct val="0"/>
        </a:spcBef>
        <a:spcAft>
          <a:spcPct val="0"/>
        </a:spcAft>
        <a:defRPr sz="4400">
          <a:solidFill>
            <a:srgbClr val="FF0000"/>
          </a:solidFill>
          <a:latin typeface="Times New Roman" panose="02020603050405020304" pitchFamily="18" charset="0"/>
        </a:defRPr>
      </a:lvl3pPr>
      <a:lvl4pPr algn="ctr" rtl="0" eaLnBrk="0" fontAlgn="base" hangingPunct="0">
        <a:spcBef>
          <a:spcPct val="0"/>
        </a:spcBef>
        <a:spcAft>
          <a:spcPct val="0"/>
        </a:spcAft>
        <a:defRPr sz="4400">
          <a:solidFill>
            <a:srgbClr val="FF0000"/>
          </a:solidFill>
          <a:latin typeface="Times New Roman" panose="02020603050405020304" pitchFamily="18" charset="0"/>
        </a:defRPr>
      </a:lvl4pPr>
      <a:lvl5pPr algn="ctr" rtl="0" eaLnBrk="0" fontAlgn="base" hangingPunct="0">
        <a:spcBef>
          <a:spcPct val="0"/>
        </a:spcBef>
        <a:spcAft>
          <a:spcPct val="0"/>
        </a:spcAft>
        <a:defRPr sz="4400">
          <a:solidFill>
            <a:srgbClr val="FF0000"/>
          </a:solidFill>
          <a:latin typeface="Times New Roman" panose="02020603050405020304" pitchFamily="18" charset="0"/>
        </a:defRPr>
      </a:lvl5pPr>
      <a:lvl6pPr marL="457200" algn="ctr" rtl="0" fontAlgn="base">
        <a:spcBef>
          <a:spcPct val="0"/>
        </a:spcBef>
        <a:spcAft>
          <a:spcPct val="0"/>
        </a:spcAft>
        <a:defRPr sz="4400">
          <a:solidFill>
            <a:srgbClr val="FF0000"/>
          </a:solidFill>
          <a:latin typeface="Times New Roman" panose="02020603050405020304" pitchFamily="18" charset="0"/>
        </a:defRPr>
      </a:lvl6pPr>
      <a:lvl7pPr marL="914400" algn="ctr" rtl="0" fontAlgn="base">
        <a:spcBef>
          <a:spcPct val="0"/>
        </a:spcBef>
        <a:spcAft>
          <a:spcPct val="0"/>
        </a:spcAft>
        <a:defRPr sz="4400">
          <a:solidFill>
            <a:srgbClr val="FF0000"/>
          </a:solidFill>
          <a:latin typeface="Times New Roman" panose="02020603050405020304" pitchFamily="18" charset="0"/>
        </a:defRPr>
      </a:lvl7pPr>
      <a:lvl8pPr marL="1371600" algn="ctr" rtl="0" fontAlgn="base">
        <a:spcBef>
          <a:spcPct val="0"/>
        </a:spcBef>
        <a:spcAft>
          <a:spcPct val="0"/>
        </a:spcAft>
        <a:defRPr sz="4400">
          <a:solidFill>
            <a:srgbClr val="FF0000"/>
          </a:solidFill>
          <a:latin typeface="Times New Roman" panose="02020603050405020304" pitchFamily="18" charset="0"/>
        </a:defRPr>
      </a:lvl8pPr>
      <a:lvl9pPr marL="1828800" algn="ctr" rtl="0" fontAlgn="base">
        <a:spcBef>
          <a:spcPct val="0"/>
        </a:spcBef>
        <a:spcAft>
          <a:spcPct val="0"/>
        </a:spcAft>
        <a:defRPr sz="4400">
          <a:solidFill>
            <a:srgbClr val="FF0000"/>
          </a:solidFill>
          <a:latin typeface="Times New Roman" panose="02020603050405020304" pitchFamily="18" charset="0"/>
        </a:defRPr>
      </a:lvl9pPr>
    </p:titleStyle>
    <p:bodyStyle>
      <a:lvl1pPr marL="609600" indent="-609600" algn="l" rtl="0" eaLnBrk="0" fontAlgn="base" hangingPunct="0">
        <a:spcBef>
          <a:spcPct val="20000"/>
        </a:spcBef>
        <a:spcAft>
          <a:spcPct val="0"/>
        </a:spcAft>
        <a:buClr>
          <a:schemeClr val="accent2"/>
        </a:buClr>
        <a:buAutoNum type="alphaLcParenR"/>
        <a:defRPr sz="2400" kern="12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800" kern="1200">
          <a:solidFill>
            <a:schemeClr val="tx1"/>
          </a:solidFill>
          <a:latin typeface="+mn-lt"/>
          <a:ea typeface="+mn-ea"/>
          <a:cs typeface="+mn-cs"/>
        </a:defRPr>
      </a:lvl2pPr>
      <a:lvl3pPr marL="1371600" indent="-457200" algn="l" rtl="0" eaLnBrk="0" fontAlgn="base" hangingPunct="0">
        <a:spcBef>
          <a:spcPct val="20000"/>
        </a:spcBef>
        <a:spcAft>
          <a:spcPct val="0"/>
        </a:spcAft>
        <a:buClr>
          <a:schemeClr val="accent2"/>
        </a:buClr>
        <a:buChar char="•"/>
        <a:defRPr sz="2400" kern="1200">
          <a:solidFill>
            <a:schemeClr val="tx1"/>
          </a:solidFill>
          <a:latin typeface="+mn-lt"/>
          <a:ea typeface="+mn-ea"/>
          <a:cs typeface="+mn-cs"/>
        </a:defRPr>
      </a:lvl3pPr>
      <a:lvl4pPr marL="17526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4pPr>
      <a:lvl5pPr marL="2209800" indent="-3810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10.jpeg"/><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 Id="rId14" Type="http://schemas.openxmlformats.org/officeDocument/2006/relationships/image" Target="../media/image17.wmf"/></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2.wmf"/><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image" Target="../media/image11.wmf"/><Relationship Id="rId21" Type="http://schemas.openxmlformats.org/officeDocument/2006/relationships/image" Target="../media/image26.wmf"/><Relationship Id="rId7" Type="http://schemas.openxmlformats.org/officeDocument/2006/relationships/image" Target="../media/image19.wmf"/><Relationship Id="rId12" Type="http://schemas.openxmlformats.org/officeDocument/2006/relationships/oleObject" Target="../embeddings/oleObject11.bin"/><Relationship Id="rId17" Type="http://schemas.openxmlformats.org/officeDocument/2006/relationships/image" Target="../media/image24.wmf"/><Relationship Id="rId25" Type="http://schemas.openxmlformats.org/officeDocument/2006/relationships/image" Target="../media/image28.wmf"/><Relationship Id="rId2" Type="http://schemas.openxmlformats.org/officeDocument/2006/relationships/slideLayout" Target="../slideLayouts/slideLayout6.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21.wmf"/><Relationship Id="rId24" Type="http://schemas.openxmlformats.org/officeDocument/2006/relationships/oleObject" Target="../embeddings/oleObject17.bin"/><Relationship Id="rId5" Type="http://schemas.openxmlformats.org/officeDocument/2006/relationships/image" Target="../media/image18.wmf"/><Relationship Id="rId15" Type="http://schemas.openxmlformats.org/officeDocument/2006/relationships/image" Target="../media/image23.wmf"/><Relationship Id="rId23" Type="http://schemas.openxmlformats.org/officeDocument/2006/relationships/image" Target="../media/image27.wmf"/><Relationship Id="rId10" Type="http://schemas.openxmlformats.org/officeDocument/2006/relationships/oleObject" Target="../embeddings/oleObject10.bin"/><Relationship Id="rId19" Type="http://schemas.openxmlformats.org/officeDocument/2006/relationships/image" Target="../media/image25.wmf"/><Relationship Id="rId4" Type="http://schemas.openxmlformats.org/officeDocument/2006/relationships/oleObject" Target="../embeddings/oleObject7.bin"/><Relationship Id="rId9" Type="http://schemas.openxmlformats.org/officeDocument/2006/relationships/image" Target="../media/image20.wmf"/><Relationship Id="rId14" Type="http://schemas.openxmlformats.org/officeDocument/2006/relationships/oleObject" Target="../embeddings/oleObject12.bin"/><Relationship Id="rId22"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30.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265FCD-471B-49D2-8E15-4BC425F6EC61}" type="datetime1">
              <a:rPr lang="zh-CN" altLang="en-US" smtClean="0"/>
              <a:pPr/>
              <a:t>2019/12/6</a:t>
            </a:fld>
            <a:endParaRPr lang="en-US" altLang="zh-CN" smtClean="0"/>
          </a:p>
        </p:txBody>
      </p:sp>
      <p:sp>
        <p:nvSpPr>
          <p:cNvPr id="30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0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51B8F0-EBEA-4AE9-A5BB-9E60F0F8B2B9}" type="slidenum">
              <a:rPr lang="zh-CN" altLang="en-US" smtClean="0"/>
              <a:pPr/>
              <a:t>1</a:t>
            </a:fld>
            <a:endParaRPr lang="en-US" altLang="zh-CN" smtClean="0"/>
          </a:p>
        </p:txBody>
      </p:sp>
      <p:sp>
        <p:nvSpPr>
          <p:cNvPr id="3077" name="Rectangle 2"/>
          <p:cNvSpPr>
            <a:spLocks noGrp="1" noChangeArrowheads="1"/>
          </p:cNvSpPr>
          <p:nvPr>
            <p:ph type="ctrTitle"/>
          </p:nvPr>
        </p:nvSpPr>
        <p:spPr>
          <a:xfrm>
            <a:off x="706438" y="2851150"/>
            <a:ext cx="7772400" cy="1470025"/>
          </a:xfrm>
        </p:spPr>
        <p:txBody>
          <a:bodyPr anchor="ctr"/>
          <a:lstStyle/>
          <a:p>
            <a:pPr eaLnBrk="1" hangingPunct="1"/>
            <a:r>
              <a:rPr lang="en-US" altLang="zh-CN" sz="4800" smtClean="0">
                <a:ea typeface="宋体" panose="02010600030101010101" pitchFamily="2" charset="-122"/>
              </a:rPr>
              <a:t>The Network Layer</a:t>
            </a:r>
            <a:endParaRPr lang="en-US" altLang="zh-CN" sz="4400" smtClean="0">
              <a:ea typeface="宋体" panose="02010600030101010101" pitchFamily="2" charset="-122"/>
            </a:endParaRPr>
          </a:p>
        </p:txBody>
      </p:sp>
      <p:sp>
        <p:nvSpPr>
          <p:cNvPr id="3078" name="Rectangle 3"/>
          <p:cNvSpPr>
            <a:spLocks noGrp="1" noChangeArrowheads="1"/>
          </p:cNvSpPr>
          <p:nvPr>
            <p:ph type="subTitle" idx="1"/>
          </p:nvPr>
        </p:nvSpPr>
        <p:spPr>
          <a:xfrm>
            <a:off x="1349375" y="1452563"/>
            <a:ext cx="6400800" cy="1752600"/>
          </a:xfrm>
        </p:spPr>
        <p:txBody>
          <a:bodyPr/>
          <a:lstStyle/>
          <a:p>
            <a:pPr eaLnBrk="1" hangingPunct="1"/>
            <a:r>
              <a:rPr lang="en-US" altLang="zh-CN" sz="6000" smtClean="0">
                <a:solidFill>
                  <a:srgbClr val="FF3300"/>
                </a:solidFill>
                <a:ea typeface="宋体" panose="02010600030101010101" pitchFamily="2" charset="-122"/>
              </a:rPr>
              <a:t>Chapter 5</a:t>
            </a:r>
            <a:endParaRPr lang="en-US" altLang="zh-CN" sz="6000" smtClean="0">
              <a:ea typeface="宋体" panose="02010600030101010101" pitchFamily="2" charset="-122"/>
            </a:endParaRPr>
          </a:p>
        </p:txBody>
      </p:sp>
      <p:sp>
        <p:nvSpPr>
          <p:cNvPr id="3079" name="Rectangle 4"/>
          <p:cNvSpPr>
            <a:spLocks noChangeArrowheads="1"/>
          </p:cNvSpPr>
          <p:nvPr/>
        </p:nvSpPr>
        <p:spPr bwMode="auto">
          <a:xfrm>
            <a:off x="2047875" y="4605338"/>
            <a:ext cx="514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2400" b="1">
                <a:solidFill>
                  <a:schemeClr val="tx2"/>
                </a:solidFill>
                <a:ea typeface="宋体" panose="02010600030101010101" pitchFamily="2" charset="-122"/>
              </a:rPr>
              <a:t>Goal: end-to-end transmission</a:t>
            </a:r>
            <a:endParaRPr lang="zh-CN" altLang="en-US" sz="2400" b="1">
              <a:solidFill>
                <a:schemeClr val="tx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553268-C5BB-40B3-8086-F26F79D6B7EA}" type="datetime1">
              <a:rPr lang="zh-CN" altLang="en-US" smtClean="0"/>
              <a:pPr/>
              <a:t>2019/12/6</a:t>
            </a:fld>
            <a:endParaRPr lang="en-US" altLang="zh-CN" smtClean="0"/>
          </a:p>
        </p:txBody>
      </p:sp>
      <p:sp>
        <p:nvSpPr>
          <p:cNvPr id="122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2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9A373CB-23FA-4DA8-BB03-9D6D8888D7F1}" type="slidenum">
              <a:rPr lang="zh-CN" altLang="en-US" smtClean="0"/>
              <a:pPr/>
              <a:t>10</a:t>
            </a:fld>
            <a:endParaRPr lang="en-US" altLang="zh-CN" smtClean="0"/>
          </a:p>
        </p:txBody>
      </p:sp>
      <p:sp>
        <p:nvSpPr>
          <p:cNvPr id="12293" name="Rectangle 4"/>
          <p:cNvSpPr>
            <a:spLocks noGrp="1" noChangeArrowheads="1"/>
          </p:cNvSpPr>
          <p:nvPr>
            <p:ph type="title"/>
          </p:nvPr>
        </p:nvSpPr>
        <p:spPr>
          <a:xfrm>
            <a:off x="574675" y="304800"/>
            <a:ext cx="8001000" cy="676275"/>
          </a:xfrm>
          <a:noFill/>
        </p:spPr>
        <p:txBody>
          <a:bodyPr anchor="b"/>
          <a:lstStyle/>
          <a:p>
            <a:pPr eaLnBrk="1" hangingPunct="1"/>
            <a:r>
              <a:rPr lang="zh-CN" altLang="en-US" smtClean="0">
                <a:ea typeface="宋体" panose="02010600030101010101" pitchFamily="2" charset="-122"/>
              </a:rPr>
              <a:t>路由协议</a:t>
            </a:r>
          </a:p>
        </p:txBody>
      </p:sp>
      <p:sp>
        <p:nvSpPr>
          <p:cNvPr id="12294" name="Rectangle 5"/>
          <p:cNvSpPr>
            <a:spLocks noGrp="1" noChangeArrowheads="1"/>
          </p:cNvSpPr>
          <p:nvPr>
            <p:ph type="body" idx="1"/>
          </p:nvPr>
        </p:nvSpPr>
        <p:spPr>
          <a:xfrm>
            <a:off x="444500" y="981075"/>
            <a:ext cx="8496300" cy="5183188"/>
          </a:xfrm>
        </p:spPr>
        <p:txBody>
          <a:bodyPr/>
          <a:lstStyle/>
          <a:p>
            <a:pPr eaLnBrk="1" hangingPunct="1">
              <a:lnSpc>
                <a:spcPct val="90000"/>
              </a:lnSpc>
              <a:buFontTx/>
              <a:buChar char="•"/>
              <a:defRPr/>
            </a:pPr>
            <a:r>
              <a:rPr lang="zh-CN" altLang="en-US" sz="2000" b="1" dirty="0" smtClean="0">
                <a:ea typeface="宋体" panose="02010600030101010101" pitchFamily="2" charset="-122"/>
              </a:rPr>
              <a:t>路由器将所有有关如何到达目的网络的最佳路径信息以数据库表的形式存储起来，这种专门用于存放路由信息的表被称为</a:t>
            </a:r>
            <a:r>
              <a:rPr lang="zh-CN" altLang="en-US" sz="2000" b="1" dirty="0" smtClean="0">
                <a:solidFill>
                  <a:srgbClr val="FF0000"/>
                </a:solidFill>
                <a:ea typeface="宋体" panose="02010600030101010101" pitchFamily="2" charset="-122"/>
              </a:rPr>
              <a:t>路由表</a:t>
            </a:r>
            <a:r>
              <a:rPr lang="zh-CN" altLang="en-US" sz="2000" b="1" dirty="0" smtClean="0">
                <a:ea typeface="宋体" panose="02010600030101010101" pitchFamily="2" charset="-122"/>
              </a:rPr>
              <a:t>。路由表的不同表项可给出到达不同目的网络所需要历经的路由器接口信息。</a:t>
            </a:r>
            <a:endParaRPr lang="en-US" altLang="zh-CN" sz="2000" b="1" dirty="0" smtClean="0">
              <a:ea typeface="宋体" panose="02010600030101010101" pitchFamily="2" charset="-122"/>
            </a:endParaRPr>
          </a:p>
          <a:p>
            <a:pPr eaLnBrk="1" hangingPunct="1">
              <a:lnSpc>
                <a:spcPct val="90000"/>
              </a:lnSpc>
              <a:buFontTx/>
              <a:buChar char="•"/>
              <a:defRPr/>
            </a:pPr>
            <a:endParaRPr lang="en-US" altLang="zh-CN" sz="2000" b="1" dirty="0" smtClean="0">
              <a:ea typeface="宋体" panose="02010600030101010101" pitchFamily="2" charset="-122"/>
            </a:endParaRPr>
          </a:p>
          <a:p>
            <a:pPr eaLnBrk="1" hangingPunct="1">
              <a:lnSpc>
                <a:spcPct val="90000"/>
              </a:lnSpc>
              <a:buFontTx/>
              <a:buChar char="•"/>
              <a:defRPr/>
            </a:pPr>
            <a:r>
              <a:rPr lang="zh-CN" altLang="en-US" sz="2000" b="1" dirty="0" smtClean="0">
                <a:ea typeface="宋体" panose="02010600030101010101" pitchFamily="2" charset="-122"/>
              </a:rPr>
              <a:t>路由器的某一个接口在收到帧后，如何路由：</a:t>
            </a:r>
            <a:endParaRPr lang="en-US" altLang="zh-CN" sz="2000" b="1" dirty="0" smtClean="0">
              <a:ea typeface="宋体" panose="02010600030101010101" pitchFamily="2" charset="-122"/>
            </a:endParaRPr>
          </a:p>
          <a:p>
            <a:pPr lvl="1" eaLnBrk="1" hangingPunct="1">
              <a:lnSpc>
                <a:spcPct val="90000"/>
              </a:lnSpc>
              <a:buFont typeface="+mj-lt"/>
              <a:buAutoNum type="alphaLcPeriod"/>
              <a:defRPr/>
            </a:pPr>
            <a:r>
              <a:rPr lang="zh-CN" altLang="en-US" sz="2000" dirty="0" smtClean="0">
                <a:solidFill>
                  <a:srgbClr val="00B050"/>
                </a:solidFill>
                <a:ea typeface="宋体" panose="02010600030101010101" pitchFamily="2" charset="-122"/>
              </a:rPr>
              <a:t>首先进行帧的拆封以便从中分离出相应的</a:t>
            </a:r>
            <a:r>
              <a:rPr lang="en-US" altLang="zh-CN" sz="2000" dirty="0" smtClean="0">
                <a:solidFill>
                  <a:srgbClr val="00B050"/>
                </a:solidFill>
                <a:ea typeface="宋体" panose="02010600030101010101" pitchFamily="2" charset="-122"/>
              </a:rPr>
              <a:t>IP</a:t>
            </a:r>
            <a:r>
              <a:rPr lang="zh-CN" altLang="en-US" sz="2000" dirty="0" smtClean="0">
                <a:solidFill>
                  <a:srgbClr val="00B050"/>
                </a:solidFill>
                <a:ea typeface="宋体" panose="02010600030101010101" pitchFamily="2" charset="-122"/>
              </a:rPr>
              <a:t>分组</a:t>
            </a:r>
            <a:endParaRPr lang="en-US" altLang="zh-CN" sz="2000" dirty="0" smtClean="0">
              <a:solidFill>
                <a:srgbClr val="00B050"/>
              </a:solidFill>
              <a:ea typeface="宋体" panose="02010600030101010101" pitchFamily="2" charset="-122"/>
            </a:endParaRPr>
          </a:p>
          <a:p>
            <a:pPr lvl="1" eaLnBrk="1" hangingPunct="1">
              <a:lnSpc>
                <a:spcPct val="90000"/>
              </a:lnSpc>
              <a:buFont typeface="+mj-lt"/>
              <a:buAutoNum type="alphaLcPeriod"/>
              <a:defRPr/>
            </a:pPr>
            <a:r>
              <a:rPr lang="zh-CN" altLang="en-US" sz="2000" dirty="0" smtClean="0">
                <a:solidFill>
                  <a:srgbClr val="00B050"/>
                </a:solidFill>
                <a:ea typeface="宋体" panose="02010600030101010101" pitchFamily="2" charset="-122"/>
              </a:rPr>
              <a:t>然后利用子网掩码求“与”的方法从</a:t>
            </a:r>
            <a:r>
              <a:rPr lang="en-US" altLang="zh-CN" sz="2000" dirty="0" smtClean="0">
                <a:solidFill>
                  <a:srgbClr val="00B050"/>
                </a:solidFill>
                <a:ea typeface="宋体" panose="02010600030101010101" pitchFamily="2" charset="-122"/>
              </a:rPr>
              <a:t>IP</a:t>
            </a:r>
            <a:r>
              <a:rPr lang="zh-CN" altLang="en-US" sz="2000" dirty="0" smtClean="0">
                <a:solidFill>
                  <a:srgbClr val="00B050"/>
                </a:solidFill>
                <a:ea typeface="宋体" panose="02010600030101010101" pitchFamily="2" charset="-122"/>
              </a:rPr>
              <a:t>分组中提取出目标网络号</a:t>
            </a:r>
            <a:endParaRPr lang="en-US" altLang="zh-CN" sz="2000" dirty="0" smtClean="0">
              <a:solidFill>
                <a:srgbClr val="00B050"/>
              </a:solidFill>
              <a:ea typeface="宋体" panose="02010600030101010101" pitchFamily="2" charset="-122"/>
            </a:endParaRPr>
          </a:p>
          <a:p>
            <a:pPr lvl="1" eaLnBrk="1" hangingPunct="1">
              <a:lnSpc>
                <a:spcPct val="90000"/>
              </a:lnSpc>
              <a:buFont typeface="+mj-lt"/>
              <a:buAutoNum type="alphaLcPeriod"/>
              <a:defRPr/>
            </a:pPr>
            <a:r>
              <a:rPr lang="zh-CN" altLang="en-US" sz="2000" dirty="0" smtClean="0">
                <a:solidFill>
                  <a:srgbClr val="00B050"/>
                </a:solidFill>
                <a:ea typeface="宋体" panose="02010600030101010101" pitchFamily="2" charset="-122"/>
              </a:rPr>
              <a:t>将目标网络号与路由表进行比对看能否找到一种匹配，即确定是否存在一条到达目标网络的最佳路径信息。</a:t>
            </a:r>
            <a:endParaRPr lang="en-US" altLang="zh-CN" sz="2000" dirty="0" smtClean="0">
              <a:solidFill>
                <a:srgbClr val="00B050"/>
              </a:solidFill>
              <a:ea typeface="宋体" panose="02010600030101010101" pitchFamily="2" charset="-122"/>
            </a:endParaRPr>
          </a:p>
          <a:p>
            <a:pPr lvl="1" eaLnBrk="1" hangingPunct="1">
              <a:lnSpc>
                <a:spcPct val="90000"/>
              </a:lnSpc>
              <a:buFont typeface="+mj-lt"/>
              <a:buAutoNum type="alphaLcPeriod"/>
              <a:defRPr/>
            </a:pPr>
            <a:r>
              <a:rPr lang="zh-CN" altLang="en-US" sz="2000" dirty="0" smtClean="0">
                <a:solidFill>
                  <a:srgbClr val="00B050"/>
                </a:solidFill>
                <a:ea typeface="宋体" panose="02010600030101010101" pitchFamily="2" charset="-122"/>
              </a:rPr>
              <a:t>若存在匹配，则将</a:t>
            </a:r>
            <a:r>
              <a:rPr lang="en-US" altLang="zh-CN" sz="2000" dirty="0" smtClean="0">
                <a:solidFill>
                  <a:srgbClr val="00B050"/>
                </a:solidFill>
                <a:ea typeface="宋体" panose="02010600030101010101" pitchFamily="2" charset="-122"/>
              </a:rPr>
              <a:t>IP</a:t>
            </a:r>
            <a:r>
              <a:rPr lang="zh-CN" altLang="en-US" sz="2000" dirty="0" smtClean="0">
                <a:solidFill>
                  <a:srgbClr val="00B050"/>
                </a:solidFill>
                <a:ea typeface="宋体" panose="02010600030101010101" pitchFamily="2" charset="-122"/>
              </a:rPr>
              <a:t>分组重新封装成端口所期望的帧格式并将其从路由器相应的端口转发出去；若不存在匹配，则将相应的</a:t>
            </a:r>
            <a:r>
              <a:rPr lang="en-US" altLang="zh-CN" sz="2000" dirty="0" smtClean="0">
                <a:solidFill>
                  <a:srgbClr val="00B050"/>
                </a:solidFill>
                <a:ea typeface="宋体" panose="02010600030101010101" pitchFamily="2" charset="-122"/>
              </a:rPr>
              <a:t>IP</a:t>
            </a:r>
            <a:r>
              <a:rPr lang="zh-CN" altLang="en-US" sz="2000" dirty="0" smtClean="0">
                <a:solidFill>
                  <a:srgbClr val="00B050"/>
                </a:solidFill>
                <a:ea typeface="宋体" panose="02010600030101010101" pitchFamily="2" charset="-122"/>
              </a:rPr>
              <a:t>分组丢弃。</a:t>
            </a:r>
            <a:endParaRPr lang="en-US" altLang="zh-CN" sz="2000" dirty="0" smtClean="0">
              <a:solidFill>
                <a:srgbClr val="00B050"/>
              </a:solidFill>
              <a:ea typeface="宋体" panose="02010600030101010101" pitchFamily="2" charset="-122"/>
            </a:endParaRPr>
          </a:p>
          <a:p>
            <a:pPr marL="457200" lvl="1" indent="0" eaLnBrk="1" hangingPunct="1">
              <a:lnSpc>
                <a:spcPct val="90000"/>
              </a:lnSpc>
              <a:buFontTx/>
              <a:buNone/>
              <a:defRPr/>
            </a:pPr>
            <a:endParaRPr lang="zh-CN" altLang="en-US" sz="2000" b="1" dirty="0" smtClean="0">
              <a:solidFill>
                <a:srgbClr val="00B050"/>
              </a:solidFill>
              <a:ea typeface="宋体" panose="02010600030101010101" pitchFamily="2" charset="-122"/>
            </a:endParaRPr>
          </a:p>
          <a:p>
            <a:pPr eaLnBrk="1" hangingPunct="1">
              <a:lnSpc>
                <a:spcPct val="90000"/>
              </a:lnSpc>
              <a:buFontTx/>
              <a:buChar char="•"/>
              <a:defRPr/>
            </a:pPr>
            <a:r>
              <a:rPr lang="zh-CN" altLang="en-US" sz="2000" b="1" dirty="0" smtClean="0">
                <a:ea typeface="宋体" panose="02010600030101010101" pitchFamily="2" charset="-122"/>
              </a:rPr>
              <a:t>查找路由表以获得最佳路径信息的过程被称为路由器的“路由”功能，而将从接收端口进来的数据在输出端口重新转发出去的功能称为路由器的“交换”功能。“路由”与“交换”是路由器的两大基本功能。</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mtClean="0">
                <a:ea typeface="宋体" panose="02010600030101010101" pitchFamily="2" charset="-122"/>
              </a:rPr>
              <a:t>NAT</a:t>
            </a:r>
            <a:r>
              <a:rPr lang="zh-CN" altLang="en-US" smtClean="0">
                <a:ea typeface="宋体" panose="02010600030101010101" pitchFamily="2" charset="-122"/>
              </a:rPr>
              <a:t>的类型</a:t>
            </a:r>
          </a:p>
        </p:txBody>
      </p:sp>
      <p:sp>
        <p:nvSpPr>
          <p:cNvPr id="105475"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00ADBE-76F1-4BC0-A058-591E6A59683C}" type="datetime1">
              <a:rPr lang="zh-CN" altLang="en-US" smtClean="0"/>
              <a:pPr/>
              <a:t>2019/12/6</a:t>
            </a:fld>
            <a:endParaRPr lang="en-US" altLang="zh-CN" smtClean="0"/>
          </a:p>
        </p:txBody>
      </p:sp>
      <p:sp>
        <p:nvSpPr>
          <p:cNvPr id="105476"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5477"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DD2459-5456-4A54-886E-7BCC25393D42}" type="slidenum">
              <a:rPr lang="zh-CN" altLang="en-US" smtClean="0"/>
              <a:pPr/>
              <a:t>100</a:t>
            </a:fld>
            <a:endParaRPr lang="en-US" altLang="zh-CN" smtClean="0"/>
          </a:p>
        </p:txBody>
      </p:sp>
      <p:sp>
        <p:nvSpPr>
          <p:cNvPr id="105478" name="Text Box 4"/>
          <p:cNvSpPr txBox="1">
            <a:spLocks noChangeArrowheads="1"/>
          </p:cNvSpPr>
          <p:nvPr/>
        </p:nvSpPr>
        <p:spPr bwMode="auto">
          <a:xfrm>
            <a:off x="503238" y="1385888"/>
            <a:ext cx="81375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a:ea typeface="宋体" panose="02010600030101010101" pitchFamily="2" charset="-122"/>
              </a:rPr>
              <a:t>1. </a:t>
            </a:r>
            <a:r>
              <a:rPr kumimoji="1" lang="zh-CN" altLang="en-US">
                <a:ea typeface="宋体" panose="02010600030101010101" pitchFamily="2" charset="-122"/>
              </a:rPr>
              <a:t>静态</a:t>
            </a:r>
            <a:r>
              <a:rPr kumimoji="1" lang="en-US" altLang="zh-CN">
                <a:ea typeface="宋体" panose="02010600030101010101" pitchFamily="2" charset="-122"/>
              </a:rPr>
              <a:t>NAT</a:t>
            </a:r>
          </a:p>
          <a:p>
            <a:pPr eaLnBrk="1" hangingPunct="1">
              <a:spcBef>
                <a:spcPct val="0"/>
              </a:spcBef>
              <a:buClrTx/>
              <a:buFontTx/>
              <a:buNone/>
            </a:pPr>
            <a:r>
              <a:rPr kumimoji="1" lang="zh-CN" altLang="en-US">
                <a:ea typeface="宋体" panose="02010600030101010101" pitchFamily="2" charset="-122"/>
              </a:rPr>
              <a:t>静态</a:t>
            </a:r>
            <a:r>
              <a:rPr kumimoji="1" lang="en-US" altLang="zh-CN">
                <a:ea typeface="宋体" panose="02010600030101010101" pitchFamily="2" charset="-122"/>
              </a:rPr>
              <a:t>NAT</a:t>
            </a:r>
            <a:r>
              <a:rPr kumimoji="1" lang="zh-CN" altLang="en-US">
                <a:ea typeface="宋体" panose="02010600030101010101" pitchFamily="2" charset="-122"/>
              </a:rPr>
              <a:t>在地址映射表中为每一个需要转换的内部本地地址创建了一个固定的地址映射关系，映射了唯一的内部全局地址，本地地址与全局地址一一对应。也就是说，在静态</a:t>
            </a:r>
            <a:r>
              <a:rPr kumimoji="1" lang="en-US" altLang="zh-CN">
                <a:ea typeface="宋体" panose="02010600030101010101" pitchFamily="2" charset="-122"/>
              </a:rPr>
              <a:t>NAT</a:t>
            </a:r>
            <a:r>
              <a:rPr kumimoji="1" lang="zh-CN" altLang="en-US">
                <a:ea typeface="宋体" panose="02010600030101010101" pitchFamily="2" charset="-122"/>
              </a:rPr>
              <a:t>中，内部网络中的每一个主机都被永久映射了可以访问外部网络的某个合法地址，当内部主机访问外部网络时，内部本地地址就会转换为相应的全局地址。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ea typeface="宋体" panose="02010600030101010101" pitchFamily="2" charset="-122"/>
              </a:rPr>
              <a:t>NAT</a:t>
            </a:r>
            <a:r>
              <a:rPr lang="zh-CN" altLang="en-US" smtClean="0">
                <a:ea typeface="宋体" panose="02010600030101010101" pitchFamily="2" charset="-122"/>
              </a:rPr>
              <a:t>的类型</a:t>
            </a:r>
          </a:p>
        </p:txBody>
      </p:sp>
      <p:sp>
        <p:nvSpPr>
          <p:cNvPr id="106499"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4E465A-E58E-4460-BE20-E9156BC10BAA}" type="datetime1">
              <a:rPr lang="zh-CN" altLang="en-US" smtClean="0"/>
              <a:pPr/>
              <a:t>2019/12/6</a:t>
            </a:fld>
            <a:endParaRPr lang="en-US" altLang="zh-CN" smtClean="0"/>
          </a:p>
        </p:txBody>
      </p:sp>
      <p:sp>
        <p:nvSpPr>
          <p:cNvPr id="106500"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6501"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B75876-B7DE-49D3-86D1-A12845780824}" type="slidenum">
              <a:rPr lang="zh-CN" altLang="en-US" smtClean="0"/>
              <a:pPr/>
              <a:t>101</a:t>
            </a:fld>
            <a:endParaRPr lang="en-US" altLang="zh-CN" smtClean="0"/>
          </a:p>
        </p:txBody>
      </p:sp>
      <p:sp>
        <p:nvSpPr>
          <p:cNvPr id="8" name="Text Box 4"/>
          <p:cNvSpPr txBox="1">
            <a:spLocks noChangeArrowheads="1"/>
          </p:cNvSpPr>
          <p:nvPr/>
        </p:nvSpPr>
        <p:spPr bwMode="auto">
          <a:xfrm>
            <a:off x="820738" y="1371600"/>
            <a:ext cx="8066087"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rgbClr val="000000"/>
                </a:solidFill>
                <a:latin typeface="Times New Roman" panose="02020603050405020304" pitchFamily="18" charset="0"/>
                <a:ea typeface="楷体_GB2312" pitchFamily="49" charset="-122"/>
              </a:defRPr>
            </a:lvl1pPr>
            <a:lvl2pPr marL="742950" indent="-285750">
              <a:spcBef>
                <a:spcPct val="20000"/>
              </a:spcBef>
              <a:buClr>
                <a:schemeClr val="tx1"/>
              </a:buClr>
              <a:buSzPct val="75000"/>
              <a:buChar char="–"/>
              <a:defRPr kumimoji="1" sz="2400">
                <a:solidFill>
                  <a:srgbClr val="000000"/>
                </a:solidFill>
                <a:latin typeface="Times New Roman" panose="02020603050405020304" pitchFamily="18"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3pPr>
            <a:lvl4pPr marL="1600200" indent="-228600">
              <a:spcBef>
                <a:spcPct val="20000"/>
              </a:spcBef>
              <a:buClr>
                <a:schemeClr val="tx1"/>
              </a:buClr>
              <a:buSzPct val="80000"/>
              <a:buChar char="–"/>
              <a:defRPr kumimoji="1" sz="2000">
                <a:solidFill>
                  <a:srgbClr val="000000"/>
                </a:solidFill>
                <a:latin typeface="Times New Roman" panose="02020603050405020304" pitchFamily="18"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9pPr>
          </a:lstStyle>
          <a:p>
            <a:pPr eaLnBrk="1" hangingPunct="1">
              <a:spcBef>
                <a:spcPct val="0"/>
              </a:spcBef>
              <a:buClrTx/>
              <a:buSzTx/>
              <a:buFontTx/>
              <a:buNone/>
              <a:defRPr/>
            </a:pPr>
            <a:r>
              <a:rPr lang="en-US" altLang="zh-CN" sz="2400" dirty="0" smtClean="0">
                <a:solidFill>
                  <a:schemeClr val="tx1"/>
                </a:solidFill>
                <a:ea typeface="宋体" panose="02010600030101010101" pitchFamily="2" charset="-122"/>
              </a:rPr>
              <a:t>2. </a:t>
            </a:r>
            <a:r>
              <a:rPr lang="zh-CN" altLang="en-US" sz="2400" dirty="0" smtClean="0">
                <a:solidFill>
                  <a:schemeClr val="tx1"/>
                </a:solidFill>
                <a:ea typeface="宋体" panose="02010600030101010101" pitchFamily="2" charset="-122"/>
              </a:rPr>
              <a:t>动态</a:t>
            </a:r>
            <a:r>
              <a:rPr lang="en-US" altLang="zh-CN" sz="2400" dirty="0" smtClean="0">
                <a:solidFill>
                  <a:schemeClr val="tx1"/>
                </a:solidFill>
                <a:ea typeface="宋体" panose="02010600030101010101" pitchFamily="2" charset="-122"/>
              </a:rPr>
              <a:t>NAT</a:t>
            </a:r>
          </a:p>
          <a:p>
            <a:pPr marL="342900" indent="-342900" eaLnBrk="1" hangingPunct="1">
              <a:spcBef>
                <a:spcPct val="0"/>
              </a:spcBef>
              <a:buClrTx/>
              <a:buSzTx/>
              <a:defRPr/>
            </a:pPr>
            <a:r>
              <a:rPr lang="zh-CN" altLang="en-US" sz="2400" dirty="0" smtClean="0">
                <a:solidFill>
                  <a:schemeClr val="tx1"/>
                </a:solidFill>
                <a:ea typeface="宋体" panose="02010600030101010101" pitchFamily="2" charset="-122"/>
              </a:rPr>
              <a:t>动态</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是将可用的内部全局地址的地址集定义为</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池（</a:t>
            </a:r>
            <a:r>
              <a:rPr lang="en-US" altLang="zh-CN" sz="2400" dirty="0" smtClean="0">
                <a:solidFill>
                  <a:schemeClr val="tx1"/>
                </a:solidFill>
                <a:ea typeface="宋体" panose="02010600030101010101" pitchFamily="2" charset="-122"/>
              </a:rPr>
              <a:t>NAT Pool</a:t>
            </a:r>
            <a:r>
              <a:rPr lang="zh-CN" altLang="en-US" sz="2400" dirty="0" smtClean="0">
                <a:solidFill>
                  <a:schemeClr val="tx1"/>
                </a:solidFill>
                <a:ea typeface="宋体" panose="02010600030101010101" pitchFamily="2" charset="-122"/>
              </a:rPr>
              <a:t>），对于要与外界进行通信的内部主机，如果还没有建立映射关系，</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设备将会动态的从</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池中选择一个全局地址与内部主机的本地地址进行转换。</a:t>
            </a:r>
            <a:endParaRPr lang="en-US" altLang="zh-CN" sz="2400" dirty="0" smtClean="0">
              <a:solidFill>
                <a:schemeClr val="tx1"/>
              </a:solidFill>
              <a:ea typeface="宋体" panose="02010600030101010101" pitchFamily="2" charset="-122"/>
            </a:endParaRPr>
          </a:p>
          <a:p>
            <a:pPr marL="342900" indent="-342900" eaLnBrk="1" hangingPunct="1">
              <a:spcBef>
                <a:spcPct val="0"/>
              </a:spcBef>
              <a:buClrTx/>
              <a:buSzTx/>
              <a:defRPr/>
            </a:pPr>
            <a:r>
              <a:rPr lang="zh-CN" altLang="en-US" sz="2400" dirty="0" smtClean="0">
                <a:solidFill>
                  <a:schemeClr val="tx1"/>
                </a:solidFill>
                <a:ea typeface="宋体" panose="02010600030101010101" pitchFamily="2" charset="-122"/>
              </a:rPr>
              <a:t>该映射关系在连接建立时动态创建，而在连接终止时将被回收。动态</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增强了网络的灵活性，减少了所需的全局地址的数量。</a:t>
            </a:r>
            <a:endParaRPr lang="en-US" altLang="zh-CN" sz="2400" dirty="0" smtClean="0">
              <a:solidFill>
                <a:schemeClr val="tx1"/>
              </a:solidFill>
              <a:ea typeface="宋体" panose="02010600030101010101" pitchFamily="2" charset="-122"/>
            </a:endParaRPr>
          </a:p>
          <a:p>
            <a:pPr marL="342900" indent="-342900" eaLnBrk="1" hangingPunct="1">
              <a:spcBef>
                <a:spcPct val="0"/>
              </a:spcBef>
              <a:buClrTx/>
              <a:buSzTx/>
              <a:defRPr/>
            </a:pPr>
            <a:r>
              <a:rPr lang="zh-CN" altLang="en-US" sz="2400" dirty="0" smtClean="0">
                <a:solidFill>
                  <a:schemeClr val="tx1"/>
                </a:solidFill>
                <a:ea typeface="宋体" panose="02010600030101010101" pitchFamily="2" charset="-122"/>
              </a:rPr>
              <a:t>需要注意的是，如果</a:t>
            </a:r>
            <a:r>
              <a:rPr lang="en-US" altLang="zh-CN" sz="2400" dirty="0" smtClean="0">
                <a:solidFill>
                  <a:schemeClr val="tx1"/>
                </a:solidFill>
                <a:ea typeface="宋体" panose="02010600030101010101" pitchFamily="2" charset="-122"/>
              </a:rPr>
              <a:t>NAT</a:t>
            </a:r>
            <a:r>
              <a:rPr lang="zh-CN" altLang="en-US" sz="2400" dirty="0" smtClean="0">
                <a:solidFill>
                  <a:schemeClr val="tx1"/>
                </a:solidFill>
                <a:ea typeface="宋体" panose="02010600030101010101" pitchFamily="2" charset="-122"/>
              </a:rPr>
              <a:t>池中的全局地址被全部占用，则此后的地址转换申请将被拒绝，这样会造成网络连通性的问题。另外由于每次的地址转换都是动态的，所以同一主机在不同连接中的全局地址是不同的，这会增加网络管理的难度。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smtClean="0">
                <a:ea typeface="宋体" panose="02010600030101010101" pitchFamily="2" charset="-122"/>
              </a:rPr>
              <a:t>NAT</a:t>
            </a:r>
            <a:r>
              <a:rPr lang="zh-CN" altLang="en-US" smtClean="0">
                <a:ea typeface="宋体" panose="02010600030101010101" pitchFamily="2" charset="-122"/>
              </a:rPr>
              <a:t>的类型</a:t>
            </a:r>
          </a:p>
        </p:txBody>
      </p:sp>
      <p:sp>
        <p:nvSpPr>
          <p:cNvPr id="107523"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26E017-4511-42EC-8905-C39F7CDEC1F3}" type="datetime1">
              <a:rPr lang="zh-CN" altLang="en-US" smtClean="0"/>
              <a:pPr/>
              <a:t>2019/12/6</a:t>
            </a:fld>
            <a:endParaRPr lang="en-US" altLang="zh-CN" smtClean="0"/>
          </a:p>
        </p:txBody>
      </p:sp>
      <p:sp>
        <p:nvSpPr>
          <p:cNvPr id="107524"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7525"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308AD1-FEFE-45D7-9D6C-71546FB07798}" type="slidenum">
              <a:rPr lang="zh-CN" altLang="en-US" smtClean="0"/>
              <a:pPr/>
              <a:t>102</a:t>
            </a:fld>
            <a:endParaRPr lang="en-US" altLang="zh-CN" smtClean="0"/>
          </a:p>
        </p:txBody>
      </p:sp>
      <p:sp>
        <p:nvSpPr>
          <p:cNvPr id="7" name="Text Box 4"/>
          <p:cNvSpPr txBox="1">
            <a:spLocks noChangeArrowheads="1"/>
          </p:cNvSpPr>
          <p:nvPr/>
        </p:nvSpPr>
        <p:spPr bwMode="auto">
          <a:xfrm>
            <a:off x="801688" y="1025525"/>
            <a:ext cx="7993062"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rgbClr val="000000"/>
                </a:solidFill>
                <a:latin typeface="Times New Roman" panose="02020603050405020304" pitchFamily="18" charset="0"/>
                <a:ea typeface="楷体_GB2312" pitchFamily="49" charset="-122"/>
              </a:defRPr>
            </a:lvl1pPr>
            <a:lvl2pPr marL="742950" indent="-285750">
              <a:spcBef>
                <a:spcPct val="20000"/>
              </a:spcBef>
              <a:buClr>
                <a:schemeClr val="tx1"/>
              </a:buClr>
              <a:buSzPct val="75000"/>
              <a:buChar char="–"/>
              <a:defRPr kumimoji="1" sz="2400">
                <a:solidFill>
                  <a:srgbClr val="000000"/>
                </a:solidFill>
                <a:latin typeface="Times New Roman" panose="02020603050405020304" pitchFamily="18"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3pPr>
            <a:lvl4pPr marL="1600200" indent="-228600">
              <a:spcBef>
                <a:spcPct val="20000"/>
              </a:spcBef>
              <a:buClr>
                <a:schemeClr val="tx1"/>
              </a:buClr>
              <a:buSzPct val="80000"/>
              <a:buChar char="–"/>
              <a:defRPr kumimoji="1" sz="2000">
                <a:solidFill>
                  <a:srgbClr val="000000"/>
                </a:solidFill>
                <a:latin typeface="Times New Roman" panose="02020603050405020304" pitchFamily="18"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sz="2000">
                <a:solidFill>
                  <a:srgbClr val="000000"/>
                </a:solidFill>
                <a:latin typeface="Times New Roman" panose="02020603050405020304" pitchFamily="18" charset="0"/>
                <a:ea typeface="楷体_GB2312" pitchFamily="49" charset="-122"/>
              </a:defRPr>
            </a:lvl9pPr>
          </a:lstStyle>
          <a:p>
            <a:pPr eaLnBrk="1" hangingPunct="1">
              <a:spcBef>
                <a:spcPct val="0"/>
              </a:spcBef>
              <a:buClrTx/>
              <a:buSzTx/>
              <a:buFontTx/>
              <a:buNone/>
              <a:defRPr/>
            </a:pPr>
            <a:r>
              <a:rPr lang="en-US" altLang="zh-CN" sz="2400" dirty="0" smtClean="0">
                <a:solidFill>
                  <a:schemeClr val="tx1"/>
                </a:solidFill>
                <a:ea typeface="宋体" panose="02010600030101010101" pitchFamily="2" charset="-122"/>
              </a:rPr>
              <a:t>3. </a:t>
            </a:r>
            <a:r>
              <a:rPr lang="zh-CN" altLang="en-US" sz="2400" dirty="0" smtClean="0">
                <a:solidFill>
                  <a:schemeClr val="tx1"/>
                </a:solidFill>
                <a:ea typeface="宋体" panose="02010600030101010101" pitchFamily="2" charset="-122"/>
              </a:rPr>
              <a:t>地址端口转换（</a:t>
            </a:r>
            <a:r>
              <a:rPr lang="en-US" altLang="zh-CN" sz="2400" dirty="0" smtClean="0">
                <a:solidFill>
                  <a:schemeClr val="tx1"/>
                </a:solidFill>
                <a:ea typeface="宋体" panose="02010600030101010101" pitchFamily="2" charset="-122"/>
              </a:rPr>
              <a:t>NAPT</a:t>
            </a:r>
            <a:r>
              <a:rPr lang="zh-CN" altLang="en-US" sz="2400" dirty="0" smtClean="0">
                <a:solidFill>
                  <a:schemeClr val="tx1"/>
                </a:solidFill>
                <a:ea typeface="宋体" panose="02010600030101010101" pitchFamily="2" charset="-122"/>
              </a:rPr>
              <a:t>）</a:t>
            </a:r>
          </a:p>
          <a:p>
            <a:pPr marL="342900" indent="-342900" eaLnBrk="1" hangingPunct="1">
              <a:spcBef>
                <a:spcPct val="0"/>
              </a:spcBef>
              <a:buClrTx/>
              <a:buSzTx/>
              <a:defRPr/>
            </a:pPr>
            <a:r>
              <a:rPr lang="zh-CN" altLang="en-US" sz="2400" dirty="0" smtClean="0">
                <a:solidFill>
                  <a:schemeClr val="tx1"/>
                </a:solidFill>
                <a:ea typeface="宋体" panose="02010600030101010101" pitchFamily="2" charset="-122"/>
              </a:rPr>
              <a:t>地址端口转换是动态转换的一种变形，它可以使多个内部主机共享一个内部全局地址，而通过源地址和目的地址的</a:t>
            </a:r>
            <a:r>
              <a:rPr lang="en-US" altLang="zh-CN" sz="2400" dirty="0" smtClean="0">
                <a:solidFill>
                  <a:schemeClr val="tx1"/>
                </a:solidFill>
                <a:ea typeface="宋体" panose="02010600030101010101" pitchFamily="2" charset="-122"/>
              </a:rPr>
              <a:t>TCP/UDP</a:t>
            </a:r>
            <a:r>
              <a:rPr lang="zh-CN" altLang="en-US" sz="2400" dirty="0" smtClean="0">
                <a:solidFill>
                  <a:schemeClr val="tx1"/>
                </a:solidFill>
                <a:ea typeface="宋体" panose="02010600030101010101" pitchFamily="2" charset="-122"/>
              </a:rPr>
              <a:t>端口号来区分地址映射表中的映射关系和本地地址，这样就更加减少了所需的全局地址的数量。</a:t>
            </a:r>
            <a:endParaRPr lang="en-US" altLang="zh-CN" sz="2400" dirty="0" smtClean="0">
              <a:solidFill>
                <a:schemeClr val="tx1"/>
              </a:solidFill>
              <a:ea typeface="宋体" panose="02010600030101010101" pitchFamily="2" charset="-122"/>
            </a:endParaRPr>
          </a:p>
          <a:p>
            <a:pPr marL="342900" indent="-342900" eaLnBrk="1" hangingPunct="1">
              <a:spcBef>
                <a:spcPct val="0"/>
              </a:spcBef>
              <a:buClrTx/>
              <a:buSzTx/>
              <a:defRPr/>
            </a:pPr>
            <a:r>
              <a:rPr lang="zh-CN" altLang="en-US" sz="2400" dirty="0" smtClean="0">
                <a:solidFill>
                  <a:schemeClr val="tx1"/>
                </a:solidFill>
                <a:ea typeface="宋体" panose="02010600030101010101" pitchFamily="2" charset="-122"/>
              </a:rPr>
              <a:t>例如，假设内部主机</a:t>
            </a:r>
            <a:r>
              <a:rPr lang="en-US" altLang="zh-CN" sz="2400" dirty="0" smtClean="0">
                <a:solidFill>
                  <a:schemeClr val="tx1"/>
                </a:solidFill>
                <a:ea typeface="宋体" panose="02010600030101010101" pitchFamily="2" charset="-122"/>
              </a:rPr>
              <a:t>192.168.1.2</a:t>
            </a:r>
            <a:r>
              <a:rPr lang="zh-CN" altLang="en-US" sz="2400" dirty="0" smtClean="0">
                <a:solidFill>
                  <a:schemeClr val="tx1"/>
                </a:solidFill>
                <a:ea typeface="宋体" panose="02010600030101010101" pitchFamily="2" charset="-122"/>
              </a:rPr>
              <a:t>和</a:t>
            </a:r>
            <a:r>
              <a:rPr lang="en-US" altLang="zh-CN" sz="2400" dirty="0" smtClean="0">
                <a:solidFill>
                  <a:schemeClr val="tx1"/>
                </a:solidFill>
                <a:ea typeface="宋体" panose="02010600030101010101" pitchFamily="2" charset="-122"/>
              </a:rPr>
              <a:t>192.168.1.3</a:t>
            </a:r>
            <a:r>
              <a:rPr lang="zh-CN" altLang="en-US" sz="2400" dirty="0" smtClean="0">
                <a:solidFill>
                  <a:schemeClr val="tx1"/>
                </a:solidFill>
                <a:ea typeface="宋体" panose="02010600030101010101" pitchFamily="2" charset="-122"/>
              </a:rPr>
              <a:t>都使用源端口</a:t>
            </a:r>
            <a:r>
              <a:rPr lang="en-US" altLang="zh-CN" sz="2400" dirty="0" smtClean="0">
                <a:solidFill>
                  <a:schemeClr val="tx1"/>
                </a:solidFill>
                <a:ea typeface="宋体" panose="02010600030101010101" pitchFamily="2" charset="-122"/>
              </a:rPr>
              <a:t>1723</a:t>
            </a:r>
            <a:r>
              <a:rPr lang="zh-CN" altLang="en-US" sz="2400" dirty="0" smtClean="0">
                <a:solidFill>
                  <a:schemeClr val="tx1"/>
                </a:solidFill>
                <a:ea typeface="宋体" panose="02010600030101010101" pitchFamily="2" charset="-122"/>
              </a:rPr>
              <a:t>向外发送数据包，</a:t>
            </a:r>
            <a:r>
              <a:rPr lang="en-US" altLang="zh-CN" sz="2400" dirty="0" smtClean="0">
                <a:solidFill>
                  <a:schemeClr val="tx1"/>
                </a:solidFill>
                <a:ea typeface="宋体" panose="02010600030101010101" pitchFamily="2" charset="-122"/>
              </a:rPr>
              <a:t>NAPT</a:t>
            </a:r>
            <a:r>
              <a:rPr lang="zh-CN" altLang="en-US" sz="2400" dirty="0" smtClean="0">
                <a:solidFill>
                  <a:schemeClr val="tx1"/>
                </a:solidFill>
                <a:ea typeface="宋体" panose="02010600030101010101" pitchFamily="2" charset="-122"/>
              </a:rPr>
              <a:t>路由器把这两个内部本地地址都转换为全局地址</a:t>
            </a:r>
            <a:r>
              <a:rPr lang="en-US" altLang="zh-CN" sz="2400" dirty="0" smtClean="0">
                <a:solidFill>
                  <a:schemeClr val="tx1"/>
                </a:solidFill>
                <a:ea typeface="宋体" panose="02010600030101010101" pitchFamily="2" charset="-122"/>
              </a:rPr>
              <a:t>202.10.50.2</a:t>
            </a:r>
            <a:r>
              <a:rPr lang="zh-CN" altLang="en-US" sz="2400" dirty="0" smtClean="0">
                <a:solidFill>
                  <a:schemeClr val="tx1"/>
                </a:solidFill>
                <a:ea typeface="宋体" panose="02010600030101010101" pitchFamily="2" charset="-122"/>
              </a:rPr>
              <a:t>，而使用不同的端口号</a:t>
            </a:r>
            <a:r>
              <a:rPr lang="en-US" altLang="zh-CN" sz="2400" dirty="0" smtClean="0">
                <a:solidFill>
                  <a:schemeClr val="tx1"/>
                </a:solidFill>
                <a:ea typeface="宋体" panose="02010600030101010101" pitchFamily="2" charset="-122"/>
              </a:rPr>
              <a:t>1492</a:t>
            </a:r>
            <a:r>
              <a:rPr lang="zh-CN" altLang="en-US" sz="2400" dirty="0" smtClean="0">
                <a:solidFill>
                  <a:schemeClr val="tx1"/>
                </a:solidFill>
                <a:ea typeface="宋体" panose="02010600030101010101" pitchFamily="2" charset="-122"/>
              </a:rPr>
              <a:t>和</a:t>
            </a:r>
            <a:r>
              <a:rPr lang="en-US" altLang="zh-CN" sz="2400" dirty="0" smtClean="0">
                <a:solidFill>
                  <a:schemeClr val="tx1"/>
                </a:solidFill>
                <a:ea typeface="宋体" panose="02010600030101010101" pitchFamily="2" charset="-122"/>
              </a:rPr>
              <a:t>1723</a:t>
            </a:r>
            <a:r>
              <a:rPr lang="zh-CN" altLang="en-US" sz="2400" dirty="0" smtClean="0">
                <a:solidFill>
                  <a:schemeClr val="tx1"/>
                </a:solidFill>
                <a:ea typeface="宋体" panose="02010600030101010101" pitchFamily="2" charset="-122"/>
              </a:rPr>
              <a:t>。当接收方收到源端口为</a:t>
            </a:r>
            <a:r>
              <a:rPr lang="en-US" altLang="zh-CN" sz="2400" dirty="0" smtClean="0">
                <a:solidFill>
                  <a:schemeClr val="tx1"/>
                </a:solidFill>
                <a:ea typeface="宋体" panose="02010600030101010101" pitchFamily="2" charset="-122"/>
              </a:rPr>
              <a:t>1492</a:t>
            </a:r>
            <a:r>
              <a:rPr lang="zh-CN" altLang="en-US" sz="2400" dirty="0" smtClean="0">
                <a:solidFill>
                  <a:schemeClr val="tx1"/>
                </a:solidFill>
                <a:ea typeface="宋体" panose="02010600030101010101" pitchFamily="2" charset="-122"/>
              </a:rPr>
              <a:t>的报文时，则返回的报文在到达</a:t>
            </a:r>
            <a:r>
              <a:rPr lang="en-US" altLang="zh-CN" sz="2400" dirty="0" smtClean="0">
                <a:solidFill>
                  <a:schemeClr val="tx1"/>
                </a:solidFill>
                <a:ea typeface="宋体" panose="02010600030101010101" pitchFamily="2" charset="-122"/>
              </a:rPr>
              <a:t>NAPT</a:t>
            </a:r>
            <a:r>
              <a:rPr lang="zh-CN" altLang="en-US" sz="2400" dirty="0" smtClean="0">
                <a:solidFill>
                  <a:schemeClr val="tx1"/>
                </a:solidFill>
                <a:ea typeface="宋体" panose="02010600030101010101" pitchFamily="2" charset="-122"/>
              </a:rPr>
              <a:t>路由器后，其目的地址和端口将被转换为</a:t>
            </a:r>
            <a:r>
              <a:rPr lang="en-US" altLang="zh-CN" sz="2400" dirty="0" smtClean="0">
                <a:solidFill>
                  <a:schemeClr val="tx1"/>
                </a:solidFill>
                <a:ea typeface="宋体" panose="02010600030101010101" pitchFamily="2" charset="-122"/>
              </a:rPr>
              <a:t>192.168.1.2:1723</a:t>
            </a:r>
            <a:r>
              <a:rPr lang="zh-CN" altLang="en-US" sz="2400" dirty="0" smtClean="0">
                <a:solidFill>
                  <a:schemeClr val="tx1"/>
                </a:solidFill>
                <a:ea typeface="宋体" panose="02010600030101010101" pitchFamily="2" charset="-122"/>
              </a:rPr>
              <a:t>。当接收方收到源端口为</a:t>
            </a:r>
            <a:r>
              <a:rPr lang="en-US" altLang="zh-CN" sz="2400" dirty="0" smtClean="0">
                <a:solidFill>
                  <a:schemeClr val="tx1"/>
                </a:solidFill>
                <a:ea typeface="宋体" panose="02010600030101010101" pitchFamily="2" charset="-122"/>
              </a:rPr>
              <a:t>1723</a:t>
            </a:r>
            <a:r>
              <a:rPr lang="zh-CN" altLang="en-US" sz="2400" dirty="0" smtClean="0">
                <a:solidFill>
                  <a:schemeClr val="tx1"/>
                </a:solidFill>
                <a:ea typeface="宋体" panose="02010600030101010101" pitchFamily="2" charset="-122"/>
              </a:rPr>
              <a:t>的报文时，则返回的报文在到达</a:t>
            </a:r>
            <a:r>
              <a:rPr lang="en-US" altLang="zh-CN" sz="2400" dirty="0" smtClean="0">
                <a:solidFill>
                  <a:schemeClr val="tx1"/>
                </a:solidFill>
                <a:ea typeface="宋体" panose="02010600030101010101" pitchFamily="2" charset="-122"/>
              </a:rPr>
              <a:t>NAPT</a:t>
            </a:r>
            <a:r>
              <a:rPr lang="zh-CN" altLang="en-US" sz="2400" dirty="0" smtClean="0">
                <a:solidFill>
                  <a:schemeClr val="tx1"/>
                </a:solidFill>
                <a:ea typeface="宋体" panose="02010600030101010101" pitchFamily="2" charset="-122"/>
              </a:rPr>
              <a:t>路由器后，其目的地址和端口将被转换为</a:t>
            </a:r>
            <a:r>
              <a:rPr lang="en-US" altLang="zh-CN" sz="2400" dirty="0" smtClean="0">
                <a:solidFill>
                  <a:schemeClr val="tx1"/>
                </a:solidFill>
                <a:ea typeface="宋体" panose="02010600030101010101" pitchFamily="2" charset="-122"/>
              </a:rPr>
              <a:t>192.168.1.3:1723</a:t>
            </a:r>
            <a:r>
              <a:rPr lang="zh-CN" altLang="en-US" sz="2400" dirty="0" smtClean="0">
                <a:solidFill>
                  <a:schemeClr val="tx1"/>
                </a:solidFill>
                <a:ea typeface="宋体" panose="02010600030101010101" pitchFamily="2" charset="-122"/>
              </a:rPr>
              <a:t>。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ea typeface="宋体" panose="02010600030101010101" pitchFamily="2" charset="-122"/>
              </a:rPr>
              <a:t>配置</a:t>
            </a:r>
            <a:r>
              <a:rPr lang="en-US" altLang="zh-CN" smtClean="0">
                <a:ea typeface="宋体" panose="02010600030101010101" pitchFamily="2" charset="-122"/>
              </a:rPr>
              <a:t>NAT</a:t>
            </a:r>
            <a:endParaRPr lang="zh-CN" altLang="en-US" smtClean="0">
              <a:ea typeface="宋体" panose="02010600030101010101" pitchFamily="2" charset="-122"/>
            </a:endParaRPr>
          </a:p>
        </p:txBody>
      </p:sp>
      <p:sp>
        <p:nvSpPr>
          <p:cNvPr id="108547"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CD8D29-0659-422F-9AF0-6CBF473D3C1F}" type="datetime1">
              <a:rPr lang="zh-CN" altLang="en-US" smtClean="0"/>
              <a:pPr/>
              <a:t>2019/12/6</a:t>
            </a:fld>
            <a:endParaRPr lang="en-US" altLang="zh-CN" smtClean="0"/>
          </a:p>
        </p:txBody>
      </p:sp>
      <p:sp>
        <p:nvSpPr>
          <p:cNvPr id="108548"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8549"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DB5F30-DBAB-4D58-BF66-100DC4C8B5AB}" type="slidenum">
              <a:rPr lang="zh-CN" altLang="en-US" smtClean="0"/>
              <a:pPr/>
              <a:t>103</a:t>
            </a:fld>
            <a:endParaRPr lang="en-US" altLang="zh-CN" smtClean="0"/>
          </a:p>
        </p:txBody>
      </p:sp>
      <p:sp>
        <p:nvSpPr>
          <p:cNvPr id="7" name="矩形 6"/>
          <p:cNvSpPr/>
          <p:nvPr/>
        </p:nvSpPr>
        <p:spPr>
          <a:xfrm>
            <a:off x="939800" y="1143000"/>
            <a:ext cx="8080375" cy="5078413"/>
          </a:xfrm>
          <a:prstGeom prst="rect">
            <a:avLst/>
          </a:prstGeom>
        </p:spPr>
        <p:txBody>
          <a:bodyPr>
            <a:spAutoFit/>
          </a:bodyPr>
          <a:lstStyle/>
          <a:p>
            <a:pPr eaLnBrk="1" hangingPunct="1">
              <a:defRPr/>
            </a:pPr>
            <a:r>
              <a:rPr lang="zh-CN" altLang="en-US" dirty="0">
                <a:solidFill>
                  <a:srgbClr val="FF0000"/>
                </a:solidFill>
                <a:ea typeface="宋体" panose="02010600030101010101" pitchFamily="2" charset="-122"/>
              </a:rPr>
              <a:t>静态</a:t>
            </a:r>
            <a:r>
              <a:rPr lang="en-US" altLang="zh-CN" dirty="0">
                <a:solidFill>
                  <a:srgbClr val="FF0000"/>
                </a:solidFill>
                <a:ea typeface="宋体" panose="02010600030101010101" pitchFamily="2" charset="-122"/>
              </a:rPr>
              <a:t>NAT</a:t>
            </a:r>
            <a:r>
              <a:rPr lang="zh-CN" altLang="en-US" dirty="0">
                <a:solidFill>
                  <a:srgbClr val="FF0000"/>
                </a:solidFill>
                <a:ea typeface="宋体" panose="02010600030101010101" pitchFamily="2" charset="-122"/>
              </a:rPr>
              <a:t>配置：</a:t>
            </a:r>
            <a:endParaRPr lang="en-US" altLang="zh-CN" dirty="0">
              <a:solidFill>
                <a:srgbClr val="FF0000"/>
              </a:solidFill>
              <a:ea typeface="宋体" panose="02010600030101010101" pitchFamily="2" charset="-122"/>
            </a:endParaRPr>
          </a:p>
          <a:p>
            <a:pPr marL="285750" indent="-285750" eaLnBrk="1" hangingPunct="1">
              <a:buFont typeface="Arial" panose="020B0604020202020204" pitchFamily="34" charset="0"/>
              <a:buChar char="•"/>
              <a:defRPr/>
            </a:pPr>
            <a:r>
              <a:rPr lang="en-US" altLang="zh-CN" dirty="0">
                <a:ea typeface="宋体" panose="02010600030101010101" pitchFamily="2" charset="-122"/>
              </a:rPr>
              <a:t>Router(</a:t>
            </a:r>
            <a:r>
              <a:rPr lang="en-US" altLang="zh-CN" dirty="0" err="1">
                <a:ea typeface="宋体" panose="02010600030101010101" pitchFamily="2" charset="-122"/>
              </a:rPr>
              <a:t>config</a:t>
            </a:r>
            <a:r>
              <a:rPr lang="en-US" altLang="zh-CN" dirty="0">
                <a:ea typeface="宋体" panose="02010600030101010101" pitchFamily="2" charset="-122"/>
              </a:rPr>
              <a:t>)#</a:t>
            </a:r>
            <a:r>
              <a:rPr lang="en-US" altLang="zh-CN" b="1" dirty="0" err="1">
                <a:ea typeface="宋体" panose="02010600030101010101" pitchFamily="2" charset="-122"/>
              </a:rPr>
              <a:t>ip</a:t>
            </a:r>
            <a:r>
              <a:rPr lang="en-US" altLang="zh-CN" b="1" dirty="0">
                <a:ea typeface="宋体" panose="02010600030101010101" pitchFamily="2" charset="-122"/>
              </a:rPr>
              <a:t> </a:t>
            </a:r>
            <a:r>
              <a:rPr lang="en-US" altLang="zh-CN" b="1" dirty="0" err="1">
                <a:ea typeface="宋体" panose="02010600030101010101" pitchFamily="2" charset="-122"/>
              </a:rPr>
              <a:t>nat</a:t>
            </a:r>
            <a:r>
              <a:rPr lang="en-US" altLang="zh-CN" b="1" dirty="0">
                <a:ea typeface="宋体" panose="02010600030101010101" pitchFamily="2" charset="-122"/>
              </a:rPr>
              <a:t> inside source static 192.168.1.2     210.30.192.2</a:t>
            </a:r>
            <a:endParaRPr lang="en-US" altLang="zh-CN" i="1" dirty="0">
              <a:ea typeface="宋体" panose="02010600030101010101" pitchFamily="2" charset="-122"/>
            </a:endParaRPr>
          </a:p>
          <a:p>
            <a:pPr eaLnBrk="1" hangingPunct="1">
              <a:defRPr/>
            </a:pPr>
            <a:r>
              <a:rPr lang="en-US" altLang="zh-CN" i="1" dirty="0">
                <a:ea typeface="宋体" panose="02010600030101010101" pitchFamily="2" charset="-122"/>
              </a:rPr>
              <a:t>   //</a:t>
            </a:r>
            <a:r>
              <a:rPr lang="zh-CN" altLang="en-US" i="1" dirty="0">
                <a:ea typeface="宋体" panose="02010600030101010101" pitchFamily="2" charset="-122"/>
              </a:rPr>
              <a:t>配置将内部本地地址</a:t>
            </a:r>
            <a:r>
              <a:rPr lang="en-US" altLang="zh-CN" i="1" dirty="0">
                <a:ea typeface="宋体" panose="02010600030101010101" pitchFamily="2" charset="-122"/>
              </a:rPr>
              <a:t>192.168.1.2</a:t>
            </a:r>
            <a:r>
              <a:rPr lang="zh-CN" altLang="en-US" i="1" dirty="0">
                <a:ea typeface="宋体" panose="02010600030101010101" pitchFamily="2" charset="-122"/>
              </a:rPr>
              <a:t>静态转换为内部全局地址</a:t>
            </a:r>
            <a:r>
              <a:rPr lang="en-US" altLang="zh-CN" i="1" dirty="0">
                <a:ea typeface="宋体" panose="02010600030101010101" pitchFamily="2" charset="-122"/>
              </a:rPr>
              <a:t>210.30.192.2</a:t>
            </a:r>
          </a:p>
          <a:p>
            <a:pPr eaLnBrk="1" hangingPunct="1">
              <a:defRPr/>
            </a:pPr>
            <a:endParaRPr lang="en-US" altLang="zh-CN" dirty="0">
              <a:ea typeface="宋体" panose="02010600030101010101" pitchFamily="2" charset="-122"/>
            </a:endParaRPr>
          </a:p>
          <a:p>
            <a:pPr eaLnBrk="1" hangingPunct="1">
              <a:defRPr/>
            </a:pPr>
            <a:endParaRPr lang="en-US" altLang="zh-CN" dirty="0">
              <a:ea typeface="宋体" panose="02010600030101010101" pitchFamily="2" charset="-122"/>
            </a:endParaRPr>
          </a:p>
          <a:p>
            <a:pPr eaLnBrk="1" hangingPunct="1">
              <a:defRPr/>
            </a:pPr>
            <a:r>
              <a:rPr lang="zh-CN" altLang="en-US" dirty="0">
                <a:solidFill>
                  <a:srgbClr val="FF0000"/>
                </a:solidFill>
                <a:ea typeface="宋体" panose="02010600030101010101" pitchFamily="2" charset="-122"/>
              </a:rPr>
              <a:t>动态</a:t>
            </a:r>
            <a:r>
              <a:rPr lang="en-US" altLang="zh-CN" dirty="0">
                <a:solidFill>
                  <a:srgbClr val="FF0000"/>
                </a:solidFill>
                <a:ea typeface="宋体" panose="02010600030101010101" pitchFamily="2" charset="-122"/>
              </a:rPr>
              <a:t>NAT</a:t>
            </a:r>
            <a:r>
              <a:rPr lang="zh-CN" altLang="en-US" dirty="0">
                <a:solidFill>
                  <a:srgbClr val="FF0000"/>
                </a:solidFill>
                <a:ea typeface="宋体" panose="02010600030101010101" pitchFamily="2" charset="-122"/>
              </a:rPr>
              <a:t>配置：</a:t>
            </a:r>
            <a:endParaRPr lang="en-US" altLang="zh-CN" dirty="0">
              <a:solidFill>
                <a:srgbClr val="FF0000"/>
              </a:solidFill>
              <a:ea typeface="宋体" panose="02010600030101010101" pitchFamily="2" charset="-122"/>
            </a:endParaRPr>
          </a:p>
          <a:p>
            <a:pPr marL="285750" indent="-285750" eaLnBrk="1" hangingPunct="1">
              <a:buFont typeface="Arial" panose="020B0604020202020204" pitchFamily="34" charset="0"/>
              <a:buChar char="•"/>
              <a:defRPr/>
            </a:pPr>
            <a:r>
              <a:rPr lang="en-US" altLang="zh-CN" dirty="0">
                <a:ea typeface="宋体" panose="02010600030101010101" pitchFamily="2" charset="-122"/>
              </a:rPr>
              <a:t>Router(</a:t>
            </a:r>
            <a:r>
              <a:rPr lang="en-US" altLang="zh-CN" dirty="0" err="1">
                <a:ea typeface="宋体" panose="02010600030101010101" pitchFamily="2" charset="-122"/>
              </a:rPr>
              <a:t>config</a:t>
            </a:r>
            <a:r>
              <a:rPr lang="en-US" altLang="zh-CN" dirty="0">
                <a:ea typeface="宋体" panose="02010600030101010101" pitchFamily="2" charset="-122"/>
              </a:rPr>
              <a:t>)#</a:t>
            </a:r>
            <a:r>
              <a:rPr lang="en-US" altLang="zh-CN" b="1" dirty="0" err="1">
                <a:ea typeface="宋体" panose="02010600030101010101" pitchFamily="2" charset="-122"/>
              </a:rPr>
              <a:t>ip</a:t>
            </a:r>
            <a:r>
              <a:rPr lang="en-US" altLang="zh-CN" b="1" dirty="0">
                <a:ea typeface="宋体" panose="02010600030101010101" pitchFamily="2" charset="-122"/>
              </a:rPr>
              <a:t> </a:t>
            </a:r>
            <a:r>
              <a:rPr lang="en-US" altLang="zh-CN" b="1" dirty="0" err="1">
                <a:ea typeface="宋体" panose="02010600030101010101" pitchFamily="2" charset="-122"/>
              </a:rPr>
              <a:t>nat</a:t>
            </a:r>
            <a:r>
              <a:rPr lang="en-US" altLang="zh-CN" b="1" dirty="0">
                <a:ea typeface="宋体" panose="02010600030101010101" pitchFamily="2" charset="-122"/>
              </a:rPr>
              <a:t> pool </a:t>
            </a:r>
            <a:r>
              <a:rPr lang="en-US" altLang="zh-CN" b="1" dirty="0">
                <a:solidFill>
                  <a:srgbClr val="FF0000"/>
                </a:solidFill>
                <a:ea typeface="宋体" panose="02010600030101010101" pitchFamily="2" charset="-122"/>
              </a:rPr>
              <a:t>out</a:t>
            </a:r>
            <a:r>
              <a:rPr lang="en-US" altLang="zh-CN" b="1" dirty="0">
                <a:ea typeface="宋体" panose="02010600030101010101" pitchFamily="2" charset="-122"/>
              </a:rPr>
              <a:t> 210.30.192.2 210.30.192.8 </a:t>
            </a:r>
            <a:r>
              <a:rPr lang="en-US" altLang="zh-CN" b="1" dirty="0" err="1">
                <a:ea typeface="宋体" panose="02010600030101010101" pitchFamily="2" charset="-122"/>
              </a:rPr>
              <a:t>netmask</a:t>
            </a:r>
            <a:r>
              <a:rPr lang="en-US" altLang="zh-CN" b="1" dirty="0">
                <a:ea typeface="宋体" panose="02010600030101010101" pitchFamily="2" charset="-122"/>
              </a:rPr>
              <a:t> 255.255.255.0</a:t>
            </a:r>
            <a:endParaRPr lang="en-US" altLang="zh-CN" i="1" dirty="0">
              <a:ea typeface="宋体" panose="02010600030101010101" pitchFamily="2" charset="-122"/>
            </a:endParaRPr>
          </a:p>
          <a:p>
            <a:pPr eaLnBrk="1" hangingPunct="1">
              <a:defRPr/>
            </a:pPr>
            <a:r>
              <a:rPr lang="en-US" altLang="zh-CN" i="1" dirty="0">
                <a:ea typeface="宋体" panose="02010600030101010101" pitchFamily="2" charset="-122"/>
              </a:rPr>
              <a:t>   //</a:t>
            </a:r>
            <a:r>
              <a:rPr lang="zh-CN" altLang="en-US" i="1" dirty="0">
                <a:ea typeface="宋体" panose="02010600030101010101" pitchFamily="2" charset="-122"/>
              </a:rPr>
              <a:t>定义全局地址池“</a:t>
            </a:r>
            <a:r>
              <a:rPr lang="en-US" altLang="zh-CN" i="1" dirty="0">
                <a:ea typeface="宋体" panose="02010600030101010101" pitchFamily="2" charset="-122"/>
              </a:rPr>
              <a:t>out”</a:t>
            </a:r>
            <a:r>
              <a:rPr lang="zh-CN" altLang="en-US" i="1" dirty="0">
                <a:ea typeface="宋体" panose="02010600030101010101" pitchFamily="2" charset="-122"/>
              </a:rPr>
              <a:t>，地址池中的地址范围为</a:t>
            </a:r>
            <a:r>
              <a:rPr lang="en-US" altLang="zh-CN" i="1" dirty="0">
                <a:ea typeface="宋体" panose="02010600030101010101" pitchFamily="2" charset="-122"/>
              </a:rPr>
              <a:t>210.30.192.2~210.30.192.8</a:t>
            </a:r>
            <a:endParaRPr lang="en-US" altLang="zh-CN" dirty="0">
              <a:ea typeface="宋体" panose="02010600030101010101" pitchFamily="2" charset="-122"/>
            </a:endParaRPr>
          </a:p>
          <a:p>
            <a:pPr eaLnBrk="1" hangingPunct="1">
              <a:defRPr/>
            </a:pPr>
            <a:endParaRPr lang="en-US" altLang="zh-CN" dirty="0">
              <a:ea typeface="宋体" panose="02010600030101010101" pitchFamily="2" charset="-122"/>
            </a:endParaRPr>
          </a:p>
          <a:p>
            <a:pPr eaLnBrk="1" hangingPunct="1">
              <a:defRPr/>
            </a:pPr>
            <a:endParaRPr lang="en-US" altLang="zh-CN" dirty="0">
              <a:ea typeface="宋体" panose="02010600030101010101" pitchFamily="2" charset="-122"/>
            </a:endParaRPr>
          </a:p>
          <a:p>
            <a:pPr eaLnBrk="1" hangingPunct="1">
              <a:defRPr/>
            </a:pPr>
            <a:r>
              <a:rPr lang="zh-CN" altLang="en-US" dirty="0">
                <a:solidFill>
                  <a:srgbClr val="FF0000"/>
                </a:solidFill>
                <a:ea typeface="宋体" panose="02010600030101010101" pitchFamily="2" charset="-122"/>
              </a:rPr>
              <a:t>地址端口转换（</a:t>
            </a:r>
            <a:r>
              <a:rPr lang="en-US" altLang="zh-CN" dirty="0">
                <a:solidFill>
                  <a:srgbClr val="FF0000"/>
                </a:solidFill>
                <a:ea typeface="宋体" panose="02010600030101010101" pitchFamily="2" charset="-122"/>
              </a:rPr>
              <a:t>NAPT</a:t>
            </a:r>
            <a:r>
              <a:rPr lang="zh-CN" altLang="en-US" dirty="0">
                <a:solidFill>
                  <a:srgbClr val="FF0000"/>
                </a:solidFill>
                <a:ea typeface="宋体" panose="02010600030101010101" pitchFamily="2" charset="-122"/>
              </a:rPr>
              <a:t>）配置：</a:t>
            </a:r>
            <a:endParaRPr lang="en-US" altLang="zh-CN" dirty="0">
              <a:ea typeface="宋体" panose="02010600030101010101" pitchFamily="2" charset="-122"/>
            </a:endParaRPr>
          </a:p>
          <a:p>
            <a:pPr marL="285750" indent="-285750" eaLnBrk="1" hangingPunct="1">
              <a:buFont typeface="Arial" panose="020B0604020202020204" pitchFamily="34" charset="0"/>
              <a:buChar char="•"/>
              <a:defRPr/>
            </a:pPr>
            <a:r>
              <a:rPr lang="en-US" altLang="zh-CN" dirty="0">
                <a:ea typeface="宋体" panose="02010600030101010101" pitchFamily="2" charset="-122"/>
              </a:rPr>
              <a:t>Router(</a:t>
            </a:r>
            <a:r>
              <a:rPr lang="en-US" altLang="zh-CN" dirty="0" err="1">
                <a:ea typeface="宋体" panose="02010600030101010101" pitchFamily="2" charset="-122"/>
              </a:rPr>
              <a:t>config</a:t>
            </a:r>
            <a:r>
              <a:rPr lang="en-US" altLang="zh-CN" dirty="0">
                <a:ea typeface="宋体" panose="02010600030101010101" pitchFamily="2" charset="-122"/>
              </a:rPr>
              <a:t>)#</a:t>
            </a:r>
            <a:r>
              <a:rPr lang="en-US" altLang="zh-CN" b="1" dirty="0">
                <a:ea typeface="宋体" panose="02010600030101010101" pitchFamily="2" charset="-122"/>
              </a:rPr>
              <a:t>access-list 1 permit 192.168.1.0 0.0.0.255</a:t>
            </a:r>
            <a:endParaRPr lang="en-US" altLang="zh-CN" i="1" dirty="0">
              <a:ea typeface="宋体" panose="02010600030101010101" pitchFamily="2" charset="-122"/>
            </a:endParaRPr>
          </a:p>
          <a:p>
            <a:pPr eaLnBrk="1" hangingPunct="1">
              <a:defRPr/>
            </a:pPr>
            <a:r>
              <a:rPr lang="en-US" altLang="zh-CN" i="1" dirty="0">
                <a:ea typeface="宋体" panose="02010600030101010101" pitchFamily="2" charset="-122"/>
              </a:rPr>
              <a:t>    //</a:t>
            </a:r>
            <a:r>
              <a:rPr lang="zh-CN" altLang="en-US" i="1" dirty="0">
                <a:ea typeface="宋体" panose="02010600030101010101" pitchFamily="2" charset="-122"/>
              </a:rPr>
              <a:t>用标准</a:t>
            </a:r>
            <a:r>
              <a:rPr lang="en-US" altLang="zh-CN" i="1" dirty="0">
                <a:ea typeface="宋体" panose="02010600030101010101" pitchFamily="2" charset="-122"/>
              </a:rPr>
              <a:t>ACL</a:t>
            </a:r>
            <a:r>
              <a:rPr lang="zh-CN" altLang="en-US" i="1" dirty="0">
                <a:ea typeface="宋体" panose="02010600030101010101" pitchFamily="2" charset="-122"/>
              </a:rPr>
              <a:t>定义允许转换的内部本地地址范围为</a:t>
            </a:r>
            <a:r>
              <a:rPr lang="en-US" altLang="zh-CN" i="1" dirty="0">
                <a:ea typeface="宋体" panose="02010600030101010101" pitchFamily="2" charset="-122"/>
              </a:rPr>
              <a:t>192.168.1.0/24</a:t>
            </a:r>
            <a:endParaRPr lang="en-US" altLang="zh-CN" dirty="0">
              <a:ea typeface="宋体" panose="02010600030101010101" pitchFamily="2" charset="-122"/>
            </a:endParaRPr>
          </a:p>
          <a:p>
            <a:pPr marL="285750" indent="-285750" eaLnBrk="1" hangingPunct="1">
              <a:buFont typeface="Arial" panose="020B0604020202020204" pitchFamily="34" charset="0"/>
              <a:buChar char="•"/>
              <a:defRPr/>
            </a:pPr>
            <a:r>
              <a:rPr lang="en-US" altLang="zh-CN" dirty="0">
                <a:ea typeface="宋体" panose="02010600030101010101" pitchFamily="2" charset="-122"/>
              </a:rPr>
              <a:t>Router(</a:t>
            </a:r>
            <a:r>
              <a:rPr lang="en-US" altLang="zh-CN" dirty="0" err="1">
                <a:ea typeface="宋体" panose="02010600030101010101" pitchFamily="2" charset="-122"/>
              </a:rPr>
              <a:t>config</a:t>
            </a:r>
            <a:r>
              <a:rPr lang="en-US" altLang="zh-CN" dirty="0">
                <a:ea typeface="宋体" panose="02010600030101010101" pitchFamily="2" charset="-122"/>
              </a:rPr>
              <a:t>)#</a:t>
            </a:r>
            <a:r>
              <a:rPr lang="en-US" altLang="zh-CN" b="1" dirty="0" err="1">
                <a:ea typeface="宋体" panose="02010600030101010101" pitchFamily="2" charset="-122"/>
              </a:rPr>
              <a:t>ip</a:t>
            </a:r>
            <a:r>
              <a:rPr lang="en-US" altLang="zh-CN" b="1" dirty="0">
                <a:ea typeface="宋体" panose="02010600030101010101" pitchFamily="2" charset="-122"/>
              </a:rPr>
              <a:t> </a:t>
            </a:r>
            <a:r>
              <a:rPr lang="en-US" altLang="zh-CN" b="1" dirty="0" err="1">
                <a:ea typeface="宋体" panose="02010600030101010101" pitchFamily="2" charset="-122"/>
              </a:rPr>
              <a:t>nat</a:t>
            </a:r>
            <a:r>
              <a:rPr lang="en-US" altLang="zh-CN" b="1" dirty="0">
                <a:ea typeface="宋体" panose="02010600030101010101" pitchFamily="2" charset="-122"/>
              </a:rPr>
              <a:t> inside source list 1 interface s0/0/0 </a:t>
            </a:r>
            <a:r>
              <a:rPr lang="en-US" altLang="zh-CN" b="1" dirty="0">
                <a:solidFill>
                  <a:srgbClr val="FF0000"/>
                </a:solidFill>
                <a:ea typeface="宋体" panose="02010600030101010101" pitchFamily="2" charset="-122"/>
              </a:rPr>
              <a:t>overload</a:t>
            </a:r>
            <a:endParaRPr lang="en-US" altLang="zh-CN" i="1" dirty="0">
              <a:solidFill>
                <a:srgbClr val="FF0000"/>
              </a:solidFill>
              <a:ea typeface="宋体" panose="02010600030101010101" pitchFamily="2" charset="-122"/>
            </a:endParaRPr>
          </a:p>
          <a:p>
            <a:pPr eaLnBrk="1" hangingPunct="1">
              <a:defRPr/>
            </a:pPr>
            <a:r>
              <a:rPr lang="en-US" altLang="zh-CN" i="1" dirty="0">
                <a:ea typeface="宋体" panose="02010600030101010101" pitchFamily="2" charset="-122"/>
              </a:rPr>
              <a:t>    //</a:t>
            </a:r>
            <a:r>
              <a:rPr lang="zh-CN" altLang="en-US" i="1" dirty="0">
                <a:ea typeface="宋体" panose="02010600030101010101" pitchFamily="2" charset="-122"/>
              </a:rPr>
              <a:t>将来自于</a:t>
            </a:r>
            <a:r>
              <a:rPr lang="en-US" altLang="zh-CN" i="1" dirty="0">
                <a:ea typeface="宋体" panose="02010600030101010101" pitchFamily="2" charset="-122"/>
              </a:rPr>
              <a:t>ACL 1</a:t>
            </a:r>
            <a:r>
              <a:rPr lang="zh-CN" altLang="en-US" i="1" dirty="0">
                <a:ea typeface="宋体" panose="02010600030101010101" pitchFamily="2" charset="-122"/>
              </a:rPr>
              <a:t>中的私有</a:t>
            </a:r>
            <a:r>
              <a:rPr lang="en-US" altLang="zh-CN" i="1" dirty="0">
                <a:ea typeface="宋体" panose="02010600030101010101" pitchFamily="2" charset="-122"/>
              </a:rPr>
              <a:t>IP</a:t>
            </a:r>
            <a:r>
              <a:rPr lang="zh-CN" altLang="en-US" i="1" dirty="0">
                <a:ea typeface="宋体" panose="02010600030101010101" pitchFamily="2" charset="-122"/>
              </a:rPr>
              <a:t>地址，使用</a:t>
            </a:r>
            <a:r>
              <a:rPr lang="en-US" altLang="zh-CN" i="1" dirty="0">
                <a:ea typeface="宋体" panose="02010600030101010101" pitchFamily="2" charset="-122"/>
              </a:rPr>
              <a:t>s0/0/0</a:t>
            </a:r>
            <a:r>
              <a:rPr lang="zh-CN" altLang="en-US" i="1" dirty="0">
                <a:ea typeface="宋体" panose="02010600030101010101" pitchFamily="2" charset="-122"/>
              </a:rPr>
              <a:t>端口上的</a:t>
            </a:r>
            <a:r>
              <a:rPr lang="en-US" altLang="zh-CN" i="1" dirty="0">
                <a:ea typeface="宋体" panose="02010600030101010101" pitchFamily="2" charset="-122"/>
              </a:rPr>
              <a:t>IP</a:t>
            </a:r>
            <a:r>
              <a:rPr lang="zh-CN" altLang="en-US" i="1" dirty="0">
                <a:ea typeface="宋体" panose="02010600030101010101" pitchFamily="2" charset="-122"/>
              </a:rPr>
              <a:t>地址进行转换，</a:t>
            </a:r>
            <a:r>
              <a:rPr lang="en-US" altLang="zh-CN" i="1" dirty="0">
                <a:ea typeface="宋体" panose="02010600030101010101" pitchFamily="2" charset="-122"/>
              </a:rPr>
              <a:t>overload</a:t>
            </a:r>
            <a:r>
              <a:rPr lang="zh-CN" altLang="en-US" i="1" dirty="0">
                <a:ea typeface="宋体" panose="02010600030101010101" pitchFamily="2" charset="-122"/>
              </a:rPr>
              <a:t>表示使用端口号进行转换。</a:t>
            </a:r>
            <a:endParaRPr lang="zh-CN" altLang="en-US" dirty="0">
              <a:ea typeface="宋体" panose="02010600030101010101" pitchFamily="2" charset="-122"/>
            </a:endParaRPr>
          </a:p>
          <a:p>
            <a:pPr eaLnBrk="1" hangingPunct="1">
              <a:defRPr/>
            </a:pPr>
            <a:endParaRPr lang="en-US" altLang="zh-CN"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27B7CE-0DF6-4517-8CDE-A029A8828AF8}" type="datetime1">
              <a:rPr lang="zh-CN" altLang="en-US" smtClean="0"/>
              <a:pPr/>
              <a:t>2019/12/6</a:t>
            </a:fld>
            <a:endParaRPr lang="en-US" altLang="zh-CN" smtClean="0"/>
          </a:p>
        </p:txBody>
      </p:sp>
      <p:sp>
        <p:nvSpPr>
          <p:cNvPr id="1095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95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68D788-20B4-4E48-B06E-814BC61E1964}" type="slidenum">
              <a:rPr lang="zh-CN" altLang="en-US" smtClean="0"/>
              <a:pPr/>
              <a:t>104</a:t>
            </a:fld>
            <a:endParaRPr lang="en-US" altLang="zh-CN" smtClean="0"/>
          </a:p>
        </p:txBody>
      </p:sp>
      <p:sp>
        <p:nvSpPr>
          <p:cNvPr id="10957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Internet Control Message Protocol</a:t>
            </a:r>
            <a:endParaRPr lang="zh-CN" altLang="en-US" smtClean="0">
              <a:ea typeface="宋体" panose="02010600030101010101" pitchFamily="2" charset="-122"/>
            </a:endParaRPr>
          </a:p>
        </p:txBody>
      </p:sp>
      <p:sp>
        <p:nvSpPr>
          <p:cNvPr id="109574" name="Rectangle 4"/>
          <p:cNvSpPr>
            <a:spLocks noChangeArrowheads="1"/>
          </p:cNvSpPr>
          <p:nvPr/>
        </p:nvSpPr>
        <p:spPr bwMode="auto">
          <a:xfrm>
            <a:off x="566738" y="120015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sz="2000" b="1">
                <a:latin typeface="宋体" panose="02010600030101010101" pitchFamily="2" charset="-122"/>
                <a:ea typeface="宋体" panose="02010600030101010101" pitchFamily="2" charset="-122"/>
              </a:rPr>
              <a:t>在网络层提供了</a:t>
            </a:r>
            <a:r>
              <a:rPr lang="en-US" altLang="zh-CN" sz="2000" b="1">
                <a:latin typeface="宋体" panose="02010600030101010101" pitchFamily="2" charset="-122"/>
                <a:ea typeface="宋体" panose="02010600030101010101" pitchFamily="2" charset="-122"/>
              </a:rPr>
              <a:t>Internet</a:t>
            </a:r>
            <a:r>
              <a:rPr lang="zh-CN" altLang="en-US" sz="2000" b="1">
                <a:latin typeface="宋体" panose="02010600030101010101" pitchFamily="2" charset="-122"/>
                <a:ea typeface="宋体" panose="02010600030101010101" pitchFamily="2" charset="-122"/>
              </a:rPr>
              <a:t>控制消息协议（</a:t>
            </a:r>
            <a:r>
              <a:rPr lang="en-US" altLang="zh-CN" sz="2000" b="1">
                <a:latin typeface="宋体" panose="02010600030101010101" pitchFamily="2" charset="-122"/>
                <a:ea typeface="宋体" panose="02010600030101010101" pitchFamily="2" charset="-122"/>
              </a:rPr>
              <a:t>Internet control message protocol</a:t>
            </a:r>
            <a:r>
              <a:rPr lang="zh-CN" altLang="en-US" sz="2000" b="1">
                <a:latin typeface="宋体" panose="02010600030101010101" pitchFamily="2" charset="-122"/>
                <a:ea typeface="宋体" panose="02010600030101010101" pitchFamily="2" charset="-122"/>
              </a:rPr>
              <a:t>，简称</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）来检测网络，包括</a:t>
            </a:r>
            <a:r>
              <a:rPr lang="zh-CN" altLang="en-US" sz="2000" b="1">
                <a:solidFill>
                  <a:srgbClr val="FF0000"/>
                </a:solidFill>
                <a:latin typeface="宋体" panose="02010600030101010101" pitchFamily="2" charset="-122"/>
                <a:ea typeface="宋体" panose="02010600030101010101" pitchFamily="2" charset="-122"/>
              </a:rPr>
              <a:t>路由、拥塞、服务质量</a:t>
            </a:r>
            <a:r>
              <a:rPr lang="zh-CN" altLang="en-US" sz="2000" b="1">
                <a:latin typeface="宋体" panose="02010600030101010101" pitchFamily="2" charset="-122"/>
                <a:ea typeface="宋体" panose="02010600030101010101" pitchFamily="2" charset="-122"/>
              </a:rPr>
              <a:t>等问题。</a:t>
            </a:r>
          </a:p>
          <a:p>
            <a:pPr eaLnBrk="1" hangingPunct="1">
              <a:buFontTx/>
              <a:buChar char="•"/>
            </a:pP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是在</a:t>
            </a:r>
            <a:r>
              <a:rPr lang="en-US" altLang="zh-CN" sz="2000" b="1">
                <a:latin typeface="宋体" panose="02010600030101010101" pitchFamily="2" charset="-122"/>
                <a:ea typeface="宋体" panose="02010600030101010101" pitchFamily="2" charset="-122"/>
              </a:rPr>
              <a:t>RFC792</a:t>
            </a:r>
            <a:r>
              <a:rPr lang="zh-CN" altLang="en-US" sz="2000" b="1">
                <a:latin typeface="宋体" panose="02010600030101010101" pitchFamily="2" charset="-122"/>
                <a:ea typeface="宋体" panose="02010600030101010101" pitchFamily="2" charset="-122"/>
              </a:rPr>
              <a:t>中定义的，其中给出了多种形式的</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消息类型，每个</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消息类型都被封装于</a:t>
            </a:r>
            <a:r>
              <a:rPr lang="en-US" altLang="zh-CN" sz="2000" b="1">
                <a:latin typeface="宋体" panose="02010600030101010101" pitchFamily="2" charset="-122"/>
                <a:ea typeface="宋体" panose="02010600030101010101" pitchFamily="2" charset="-122"/>
              </a:rPr>
              <a:t>IP</a:t>
            </a:r>
            <a:r>
              <a:rPr lang="zh-CN" altLang="en-US" sz="2000" b="1">
                <a:latin typeface="宋体" panose="02010600030101010101" pitchFamily="2" charset="-122"/>
                <a:ea typeface="宋体" panose="02010600030101010101" pitchFamily="2" charset="-122"/>
              </a:rPr>
              <a:t>分组中。网络测试工具</a:t>
            </a:r>
            <a:r>
              <a:rPr lang="zh-CN" altLang="en-US" sz="2000" b="1">
                <a:latin typeface="Arial" panose="020B0604020202020204" pitchFamily="34" charset="0"/>
                <a:ea typeface="宋体" panose="02010600030101010101" pitchFamily="2" charset="-122"/>
              </a:rPr>
              <a:t>“</a:t>
            </a:r>
            <a:r>
              <a:rPr lang="en-US" altLang="zh-CN" sz="2000" b="1">
                <a:latin typeface="宋体" panose="02010600030101010101" pitchFamily="2" charset="-122"/>
                <a:ea typeface="宋体" panose="02010600030101010101" pitchFamily="2" charset="-122"/>
              </a:rPr>
              <a:t>Ping</a:t>
            </a:r>
            <a:r>
              <a:rPr lang="en-US" altLang="zh-CN" sz="2000" b="1">
                <a:latin typeface="Arial" panose="020B0604020202020204" pitchFamily="34" charset="0"/>
                <a:ea typeface="宋体" panose="02010600030101010101" pitchFamily="2" charset="-122"/>
              </a:rPr>
              <a:t>”</a:t>
            </a:r>
            <a:r>
              <a:rPr lang="zh-CN" altLang="en-US" sz="2000" b="1">
                <a:latin typeface="宋体" panose="02010600030101010101" pitchFamily="2" charset="-122"/>
                <a:ea typeface="宋体" panose="02010600030101010101" pitchFamily="2" charset="-122"/>
              </a:rPr>
              <a:t>和</a:t>
            </a:r>
            <a:r>
              <a:rPr lang="zh-CN" altLang="en-US" sz="2000" b="1">
                <a:latin typeface="Arial" panose="020B0604020202020204" pitchFamily="34" charset="0"/>
                <a:ea typeface="宋体" panose="02010600030101010101" pitchFamily="2" charset="-122"/>
              </a:rPr>
              <a:t>“</a:t>
            </a:r>
            <a:r>
              <a:rPr lang="en-US" altLang="zh-CN" sz="2000" b="1">
                <a:latin typeface="宋体" panose="02010600030101010101" pitchFamily="2" charset="-122"/>
                <a:ea typeface="宋体" panose="02010600030101010101" pitchFamily="2" charset="-122"/>
              </a:rPr>
              <a:t>Tracert</a:t>
            </a:r>
            <a:r>
              <a:rPr lang="en-US" altLang="zh-CN" sz="2000" b="1">
                <a:latin typeface="Arial" panose="020B0604020202020204" pitchFamily="34" charset="0"/>
                <a:ea typeface="宋体" panose="02010600030101010101" pitchFamily="2" charset="-122"/>
              </a:rPr>
              <a:t>”</a:t>
            </a:r>
            <a:r>
              <a:rPr lang="zh-CN" altLang="en-US" sz="2000" b="1">
                <a:latin typeface="宋体" panose="02010600030101010101" pitchFamily="2" charset="-122"/>
                <a:ea typeface="宋体" panose="02010600030101010101" pitchFamily="2" charset="-122"/>
              </a:rPr>
              <a:t>就都是基于</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实现的。</a:t>
            </a:r>
          </a:p>
          <a:p>
            <a:pPr eaLnBrk="1" hangingPunct="1">
              <a:buFontTx/>
              <a:buChar char="•"/>
            </a:pPr>
            <a:r>
              <a:rPr lang="zh-CN" altLang="en-US" sz="2000" b="1">
                <a:latin typeface="宋体" panose="02010600030101010101" pitchFamily="2" charset="-122"/>
                <a:ea typeface="宋体" panose="02010600030101010101" pitchFamily="2" charset="-122"/>
              </a:rPr>
              <a:t>例如，若在主机</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上输入一个</a:t>
            </a:r>
            <a:r>
              <a:rPr lang="zh-CN" altLang="en-US" sz="2000" b="1">
                <a:latin typeface="Arial" panose="020B0604020202020204" pitchFamily="34" charset="0"/>
                <a:ea typeface="宋体" panose="02010600030101010101" pitchFamily="2" charset="-122"/>
              </a:rPr>
              <a:t>“</a:t>
            </a:r>
            <a:r>
              <a:rPr lang="en-US" altLang="zh-CN" sz="2000" b="1">
                <a:latin typeface="宋体" panose="02010600030101010101" pitchFamily="2" charset="-122"/>
                <a:ea typeface="宋体" panose="02010600030101010101" pitchFamily="2" charset="-122"/>
              </a:rPr>
              <a:t>Ping 192.168.1.1</a:t>
            </a:r>
            <a:r>
              <a:rPr lang="en-US" altLang="zh-CN" sz="2000" b="1">
                <a:latin typeface="Arial" panose="020B0604020202020204" pitchFamily="34" charset="0"/>
                <a:ea typeface="宋体" panose="02010600030101010101" pitchFamily="2" charset="-122"/>
              </a:rPr>
              <a:t>”</a:t>
            </a:r>
            <a:r>
              <a:rPr lang="zh-CN" altLang="en-US" sz="2000" b="1">
                <a:latin typeface="宋体" panose="02010600030101010101" pitchFamily="2" charset="-122"/>
                <a:ea typeface="宋体" panose="02010600030101010101" pitchFamily="2" charset="-122"/>
              </a:rPr>
              <a:t>命令，则相当于向目的主机</a:t>
            </a:r>
            <a:r>
              <a:rPr lang="en-US" altLang="zh-CN" sz="2000" b="1">
                <a:latin typeface="宋体" panose="02010600030101010101" pitchFamily="2" charset="-122"/>
                <a:ea typeface="宋体" panose="02010600030101010101" pitchFamily="2" charset="-122"/>
              </a:rPr>
              <a:t>192.168.1.1</a:t>
            </a:r>
            <a:r>
              <a:rPr lang="zh-CN" altLang="en-US" sz="2000" b="1">
                <a:latin typeface="宋体" panose="02010600030101010101" pitchFamily="2" charset="-122"/>
                <a:ea typeface="宋体" panose="02010600030101010101" pitchFamily="2" charset="-122"/>
              </a:rPr>
              <a:t>发出了一个以回应请求（</a:t>
            </a:r>
            <a:r>
              <a:rPr lang="en-US" altLang="zh-CN" sz="2000" b="1">
                <a:latin typeface="宋体" panose="02010600030101010101" pitchFamily="2" charset="-122"/>
                <a:ea typeface="宋体" panose="02010600030101010101" pitchFamily="2" charset="-122"/>
              </a:rPr>
              <a:t>Echo Request</a:t>
            </a:r>
            <a:r>
              <a:rPr lang="zh-CN" altLang="en-US" sz="2000" b="1">
                <a:latin typeface="宋体" panose="02010600030101010101" pitchFamily="2" charset="-122"/>
                <a:ea typeface="宋体" panose="02010600030101010101" pitchFamily="2" charset="-122"/>
              </a:rPr>
              <a:t>）为消息类型的</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包，若目的主机存在，则其会向主机</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发送一个以回应应答（</a:t>
            </a:r>
            <a:r>
              <a:rPr lang="en-US" altLang="zh-CN" sz="2000" b="1">
                <a:latin typeface="宋体" panose="02010600030101010101" pitchFamily="2" charset="-122"/>
                <a:ea typeface="宋体" panose="02010600030101010101" pitchFamily="2" charset="-122"/>
              </a:rPr>
              <a:t>Echo Reply</a:t>
            </a:r>
            <a:r>
              <a:rPr lang="zh-CN" altLang="en-US" sz="2000" b="1">
                <a:latin typeface="宋体" panose="02010600030101010101" pitchFamily="2" charset="-122"/>
                <a:ea typeface="宋体" panose="02010600030101010101" pitchFamily="2" charset="-122"/>
              </a:rPr>
              <a:t>）为消息类型的</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包；若目的主机不存在，则主机</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会得到一个以不可达目的地（</a:t>
            </a:r>
            <a:r>
              <a:rPr lang="en-US" altLang="zh-CN" sz="2000" b="1">
                <a:latin typeface="宋体" panose="02010600030101010101" pitchFamily="2" charset="-122"/>
                <a:ea typeface="宋体" panose="02010600030101010101" pitchFamily="2" charset="-122"/>
              </a:rPr>
              <a:t>Unreachable Destination</a:t>
            </a:r>
            <a:r>
              <a:rPr lang="zh-CN" altLang="en-US" sz="2000" b="1">
                <a:latin typeface="宋体" panose="02010600030101010101" pitchFamily="2" charset="-122"/>
                <a:ea typeface="宋体" panose="02010600030101010101" pitchFamily="2" charset="-122"/>
              </a:rPr>
              <a:t>）为消息类型的</a:t>
            </a:r>
            <a:r>
              <a:rPr lang="en-US" altLang="zh-CN" sz="2000" b="1">
                <a:latin typeface="宋体" panose="02010600030101010101" pitchFamily="2" charset="-122"/>
                <a:ea typeface="宋体" panose="02010600030101010101" pitchFamily="2" charset="-122"/>
              </a:rPr>
              <a:t>ICMP</a:t>
            </a:r>
            <a:r>
              <a:rPr lang="zh-CN" altLang="en-US" sz="2000" b="1">
                <a:latin typeface="宋体" panose="02010600030101010101" pitchFamily="2" charset="-122"/>
                <a:ea typeface="宋体" panose="02010600030101010101" pitchFamily="2" charset="-122"/>
              </a:rPr>
              <a:t>错误消息包。</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C03141-9C6E-4C49-8C62-D85E85838200}" type="datetime1">
              <a:rPr lang="zh-CN" altLang="en-US" smtClean="0"/>
              <a:pPr/>
              <a:t>2019/12/6</a:t>
            </a:fld>
            <a:endParaRPr lang="en-US" altLang="zh-CN" smtClean="0"/>
          </a:p>
        </p:txBody>
      </p:sp>
      <p:sp>
        <p:nvSpPr>
          <p:cNvPr id="1105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05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9B9748-FF69-44EE-B782-FAA91BD8CB60}" type="slidenum">
              <a:rPr lang="zh-CN" altLang="en-US" smtClean="0"/>
              <a:pPr/>
              <a:t>105</a:t>
            </a:fld>
            <a:endParaRPr lang="en-US" altLang="zh-CN" smtClean="0"/>
          </a:p>
        </p:txBody>
      </p:sp>
      <p:sp>
        <p:nvSpPr>
          <p:cNvPr id="110597" name="Rectangle 4"/>
          <p:cNvSpPr>
            <a:spLocks noChangeArrowheads="1"/>
          </p:cNvSpPr>
          <p:nvPr/>
        </p:nvSpPr>
        <p:spPr bwMode="auto">
          <a:xfrm>
            <a:off x="252413" y="304800"/>
            <a:ext cx="860583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Internet Control Message Protocol(2)</a:t>
            </a:r>
            <a:endParaRPr lang="zh-CN" altLang="en-US" sz="4400">
              <a:solidFill>
                <a:srgbClr val="FF0000"/>
              </a:solidFill>
              <a:latin typeface="Times New Roman" panose="02020603050405020304" pitchFamily="18" charset="0"/>
              <a:ea typeface="宋体" panose="02010600030101010101" pitchFamily="2" charset="-122"/>
            </a:endParaRPr>
          </a:p>
        </p:txBody>
      </p:sp>
      <p:sp>
        <p:nvSpPr>
          <p:cNvPr id="110598" name="Rectangle 5"/>
          <p:cNvSpPr>
            <a:spLocks noChangeArrowheads="1"/>
          </p:cNvSpPr>
          <p:nvPr/>
        </p:nvSpPr>
        <p:spPr bwMode="auto">
          <a:xfrm>
            <a:off x="566738" y="1341438"/>
            <a:ext cx="8001000"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sz="1900">
                <a:ea typeface="宋体" panose="02010600030101010101" pitchFamily="2" charset="-122"/>
              </a:rPr>
              <a:t>ICMP</a:t>
            </a:r>
            <a:r>
              <a:rPr lang="zh-CN" altLang="en-US" sz="1900">
                <a:ea typeface="宋体" panose="02010600030101010101" pitchFamily="2" charset="-122"/>
              </a:rPr>
              <a:t>报文是封装在</a:t>
            </a:r>
            <a:r>
              <a:rPr lang="en-US" altLang="zh-CN" sz="1900">
                <a:ea typeface="宋体" panose="02010600030101010101" pitchFamily="2" charset="-122"/>
              </a:rPr>
              <a:t>IP</a:t>
            </a:r>
            <a:r>
              <a:rPr lang="zh-CN" altLang="en-US" sz="1900">
                <a:ea typeface="宋体" panose="02010600030101010101" pitchFamily="2" charset="-122"/>
              </a:rPr>
              <a:t>数据报内部的。</a:t>
            </a:r>
            <a:endParaRPr lang="en-US" altLang="zh-CN">
              <a:ea typeface="宋体" panose="02010600030101010101" pitchFamily="2" charset="-122"/>
            </a:endParaRPr>
          </a:p>
        </p:txBody>
      </p:sp>
      <p:grpSp>
        <p:nvGrpSpPr>
          <p:cNvPr id="110599" name="Group 6"/>
          <p:cNvGrpSpPr>
            <a:grpSpLocks noChangeAspect="1"/>
          </p:cNvGrpSpPr>
          <p:nvPr/>
        </p:nvGrpSpPr>
        <p:grpSpPr bwMode="auto">
          <a:xfrm>
            <a:off x="1042988" y="2420938"/>
            <a:ext cx="6911975" cy="2735262"/>
            <a:chOff x="6295" y="1964"/>
            <a:chExt cx="4349" cy="2103"/>
          </a:xfrm>
        </p:grpSpPr>
        <p:sp>
          <p:nvSpPr>
            <p:cNvPr id="110600" name="AutoShape 7"/>
            <p:cNvSpPr>
              <a:spLocks noChangeAspect="1" noChangeArrowheads="1"/>
            </p:cNvSpPr>
            <p:nvPr/>
          </p:nvSpPr>
          <p:spPr bwMode="auto">
            <a:xfrm>
              <a:off x="6295" y="1964"/>
              <a:ext cx="4349" cy="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110601" name="Text Box 8"/>
            <p:cNvSpPr txBox="1">
              <a:spLocks noChangeArrowheads="1"/>
            </p:cNvSpPr>
            <p:nvPr/>
          </p:nvSpPr>
          <p:spPr bwMode="auto">
            <a:xfrm>
              <a:off x="6456" y="3786"/>
              <a:ext cx="3289"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en-US" altLang="zh-CN" sz="1600" b="1">
                  <a:latin typeface="Times New Roman" panose="02020603050405020304" pitchFamily="18" charset="0"/>
                  <a:ea typeface="宋体" panose="02010600030101010101" pitchFamily="2" charset="-122"/>
                </a:rPr>
                <a:t>ICMP</a:t>
              </a:r>
              <a:r>
                <a:rPr lang="zh-CN" altLang="en-US" sz="1600" b="1">
                  <a:latin typeface="Times New Roman" panose="02020603050405020304" pitchFamily="18" charset="0"/>
                  <a:ea typeface="宋体" panose="02010600030101010101" pitchFamily="2" charset="-122"/>
                </a:rPr>
                <a:t>数据包结构</a:t>
              </a:r>
              <a:endParaRPr lang="zh-CN" altLang="en-US" sz="1600" b="1">
                <a:latin typeface="Verdana" panose="020B0604030504040204" pitchFamily="34" charset="0"/>
                <a:ea typeface="宋体" panose="02010600030101010101" pitchFamily="2" charset="-122"/>
              </a:endParaRPr>
            </a:p>
          </p:txBody>
        </p:sp>
        <p:sp>
          <p:nvSpPr>
            <p:cNvPr id="110602" name="Text Box 9"/>
            <p:cNvSpPr txBox="1">
              <a:spLocks noChangeArrowheads="1"/>
            </p:cNvSpPr>
            <p:nvPr/>
          </p:nvSpPr>
          <p:spPr bwMode="auto">
            <a:xfrm>
              <a:off x="6456" y="2385"/>
              <a:ext cx="1128" cy="282"/>
            </a:xfrm>
            <a:prstGeom prst="rect">
              <a:avLst/>
            </a:prstGeom>
            <a:solidFill>
              <a:srgbClr val="FFFFFF"/>
            </a:solidFill>
            <a:ln w="15875">
              <a:solidFill>
                <a:srgbClr val="808080"/>
              </a:solidFill>
              <a:miter lim="800000"/>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en-US" altLang="zh-CN" sz="1600" b="1">
                  <a:latin typeface="Times New Roman" panose="02020603050405020304" pitchFamily="18" charset="0"/>
                  <a:ea typeface="宋体" panose="02010600030101010101" pitchFamily="2" charset="-122"/>
                </a:rPr>
                <a:t>IP</a:t>
              </a:r>
              <a:r>
                <a:rPr lang="zh-CN" altLang="en-US" sz="1600" b="1">
                  <a:latin typeface="Times New Roman" panose="02020603050405020304" pitchFamily="18" charset="0"/>
                  <a:ea typeface="宋体" panose="02010600030101010101" pitchFamily="2" charset="-122"/>
                </a:rPr>
                <a:t>报头</a:t>
              </a:r>
              <a:endParaRPr lang="zh-CN" altLang="en-US" sz="1600" b="1">
                <a:latin typeface="Verdana" panose="020B0604030504040204" pitchFamily="34" charset="0"/>
                <a:ea typeface="宋体" panose="02010600030101010101" pitchFamily="2" charset="-122"/>
              </a:endParaRPr>
            </a:p>
          </p:txBody>
        </p:sp>
        <p:sp>
          <p:nvSpPr>
            <p:cNvPr id="110603" name="Text Box 10"/>
            <p:cNvSpPr txBox="1">
              <a:spLocks noChangeArrowheads="1"/>
            </p:cNvSpPr>
            <p:nvPr/>
          </p:nvSpPr>
          <p:spPr bwMode="auto">
            <a:xfrm>
              <a:off x="6855" y="2061"/>
              <a:ext cx="1609"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ctr" eaLnBrk="1" hangingPunct="1">
                <a:lnSpc>
                  <a:spcPct val="96000"/>
                </a:lnSpc>
              </a:pPr>
              <a:r>
                <a:rPr lang="en-US" altLang="zh-CN" sz="1600" b="1">
                  <a:latin typeface="Times New Roman" panose="02020603050405020304" pitchFamily="18" charset="0"/>
                  <a:ea typeface="宋体" panose="02010600030101010101" pitchFamily="2" charset="-122"/>
                </a:rPr>
                <a:t>ICMP</a:t>
              </a:r>
              <a:r>
                <a:rPr lang="zh-CN" altLang="en-US" sz="1600" b="1">
                  <a:latin typeface="Times New Roman" panose="02020603050405020304" pitchFamily="18" charset="0"/>
                  <a:ea typeface="宋体" panose="02010600030101010101" pitchFamily="2" charset="-122"/>
                </a:rPr>
                <a:t>数据包</a:t>
              </a:r>
              <a:endParaRPr lang="zh-CN" altLang="en-US" sz="1600" b="1">
                <a:latin typeface="Verdana" panose="020B0604030504040204" pitchFamily="34" charset="0"/>
                <a:ea typeface="宋体" panose="02010600030101010101" pitchFamily="2" charset="-122"/>
              </a:endParaRPr>
            </a:p>
          </p:txBody>
        </p:sp>
        <p:sp>
          <p:nvSpPr>
            <p:cNvPr id="110604" name="Text Box 11"/>
            <p:cNvSpPr txBox="1">
              <a:spLocks noChangeArrowheads="1"/>
            </p:cNvSpPr>
            <p:nvPr/>
          </p:nvSpPr>
          <p:spPr bwMode="auto">
            <a:xfrm>
              <a:off x="6617" y="3087"/>
              <a:ext cx="967" cy="282"/>
            </a:xfrm>
            <a:prstGeom prst="rect">
              <a:avLst/>
            </a:prstGeom>
            <a:solidFill>
              <a:srgbClr val="FFFFFF"/>
            </a:solidFill>
            <a:ln w="15875">
              <a:solidFill>
                <a:srgbClr val="808080"/>
              </a:solidFill>
              <a:miter lim="800000"/>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zh-CN" altLang="en-US" sz="1600" b="1">
                  <a:latin typeface="Times New Roman" panose="02020603050405020304" pitchFamily="18" charset="0"/>
                  <a:ea typeface="宋体" panose="02010600030101010101" pitchFamily="2" charset="-122"/>
                </a:rPr>
                <a:t>类型（</a:t>
              </a:r>
              <a:r>
                <a:rPr lang="en-US" altLang="zh-CN" sz="1600" b="1">
                  <a:latin typeface="Times New Roman" panose="02020603050405020304" pitchFamily="18" charset="0"/>
                  <a:ea typeface="宋体" panose="02010600030101010101" pitchFamily="2" charset="-122"/>
                </a:rPr>
                <a:t>8bits</a:t>
              </a:r>
              <a:r>
                <a:rPr lang="zh-CN" altLang="en-US" sz="1600" b="1">
                  <a:latin typeface="Times New Roman" panose="02020603050405020304" pitchFamily="18" charset="0"/>
                  <a:ea typeface="宋体" panose="02010600030101010101" pitchFamily="2" charset="-122"/>
                </a:rPr>
                <a:t>）</a:t>
              </a:r>
              <a:endParaRPr lang="zh-CN" altLang="en-US" sz="1600" b="1">
                <a:latin typeface="Verdana" panose="020B0604030504040204" pitchFamily="34" charset="0"/>
                <a:ea typeface="宋体" panose="02010600030101010101" pitchFamily="2" charset="-122"/>
              </a:endParaRPr>
            </a:p>
          </p:txBody>
        </p:sp>
        <p:sp>
          <p:nvSpPr>
            <p:cNvPr id="110605" name="Text Box 12"/>
            <p:cNvSpPr txBox="1">
              <a:spLocks noChangeArrowheads="1"/>
            </p:cNvSpPr>
            <p:nvPr/>
          </p:nvSpPr>
          <p:spPr bwMode="auto">
            <a:xfrm>
              <a:off x="7584" y="3084"/>
              <a:ext cx="1127" cy="282"/>
            </a:xfrm>
            <a:prstGeom prst="rect">
              <a:avLst/>
            </a:prstGeom>
            <a:solidFill>
              <a:srgbClr val="FFFFFF"/>
            </a:solidFill>
            <a:ln w="15875">
              <a:solidFill>
                <a:srgbClr val="808080"/>
              </a:solidFill>
              <a:miter lim="800000"/>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zh-CN" altLang="en-US" sz="1600" b="1">
                  <a:latin typeface="Times New Roman" panose="02020603050405020304" pitchFamily="18" charset="0"/>
                  <a:ea typeface="宋体" panose="02010600030101010101" pitchFamily="2" charset="-122"/>
                </a:rPr>
                <a:t>代码（</a:t>
              </a:r>
              <a:r>
                <a:rPr lang="en-US" altLang="zh-CN" sz="1600" b="1">
                  <a:latin typeface="Times New Roman" panose="02020603050405020304" pitchFamily="18" charset="0"/>
                  <a:ea typeface="宋体" panose="02010600030101010101" pitchFamily="2" charset="-122"/>
                </a:rPr>
                <a:t>8bits</a:t>
              </a:r>
              <a:r>
                <a:rPr lang="zh-CN" altLang="en-US" sz="1600" b="1">
                  <a:latin typeface="Times New Roman" panose="02020603050405020304" pitchFamily="18" charset="0"/>
                  <a:ea typeface="宋体" panose="02010600030101010101" pitchFamily="2" charset="-122"/>
                </a:rPr>
                <a:t>）</a:t>
              </a:r>
              <a:endParaRPr lang="zh-CN" altLang="en-US" sz="1600" b="1">
                <a:latin typeface="Verdana" panose="020B0604030504040204" pitchFamily="34" charset="0"/>
                <a:ea typeface="宋体" panose="02010600030101010101" pitchFamily="2" charset="-122"/>
              </a:endParaRPr>
            </a:p>
          </p:txBody>
        </p:sp>
        <p:sp>
          <p:nvSpPr>
            <p:cNvPr id="110606" name="Text Box 13"/>
            <p:cNvSpPr txBox="1">
              <a:spLocks noChangeArrowheads="1"/>
            </p:cNvSpPr>
            <p:nvPr/>
          </p:nvSpPr>
          <p:spPr bwMode="auto">
            <a:xfrm>
              <a:off x="6617" y="3365"/>
              <a:ext cx="3866" cy="281"/>
            </a:xfrm>
            <a:prstGeom prst="rect">
              <a:avLst/>
            </a:prstGeom>
            <a:solidFill>
              <a:srgbClr val="FFFFFF"/>
            </a:solidFill>
            <a:ln w="12700">
              <a:solidFill>
                <a:srgbClr val="808080"/>
              </a:solidFill>
              <a:miter lim="800000"/>
              <a:headEnd/>
              <a:tailEnd/>
            </a:ln>
          </p:spPr>
          <p:txBody>
            <a:bodyPr lIns="0" tIns="0" rIns="0" bIns="0"/>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ctr" eaLnBrk="1" hangingPunct="1">
                <a:lnSpc>
                  <a:spcPct val="96000"/>
                </a:lnSpc>
              </a:pPr>
              <a:r>
                <a:rPr lang="en-US" altLang="zh-CN" sz="1600" b="1">
                  <a:latin typeface="Times New Roman" panose="02020603050405020304" pitchFamily="18" charset="0"/>
                  <a:ea typeface="宋体" panose="02010600030101010101" pitchFamily="2" charset="-122"/>
                </a:rPr>
                <a:t>ICMP</a:t>
              </a:r>
              <a:r>
                <a:rPr lang="zh-CN" altLang="en-US" sz="1600" b="1">
                  <a:latin typeface="Times New Roman" panose="02020603050405020304" pitchFamily="18" charset="0"/>
                  <a:ea typeface="宋体" panose="02010600030101010101" pitchFamily="2" charset="-122"/>
                </a:rPr>
                <a:t>报文，不同类型和代码有不同内容</a:t>
              </a:r>
              <a:endParaRPr lang="zh-CN" altLang="en-US" sz="1600" b="1">
                <a:latin typeface="Verdana" panose="020B0604030504040204" pitchFamily="34" charset="0"/>
                <a:ea typeface="宋体" panose="02010600030101010101" pitchFamily="2" charset="-122"/>
              </a:endParaRPr>
            </a:p>
          </p:txBody>
        </p:sp>
        <p:sp>
          <p:nvSpPr>
            <p:cNvPr id="110607" name="Text Box 14"/>
            <p:cNvSpPr txBox="1">
              <a:spLocks noChangeArrowheads="1"/>
            </p:cNvSpPr>
            <p:nvPr/>
          </p:nvSpPr>
          <p:spPr bwMode="auto">
            <a:xfrm>
              <a:off x="7584" y="2385"/>
              <a:ext cx="1128" cy="282"/>
            </a:xfrm>
            <a:prstGeom prst="rect">
              <a:avLst/>
            </a:prstGeom>
            <a:solidFill>
              <a:srgbClr val="FFFFFF"/>
            </a:solidFill>
            <a:ln w="15875">
              <a:solidFill>
                <a:srgbClr val="808080"/>
              </a:solidFill>
              <a:miter lim="800000"/>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en-US" altLang="zh-CN" sz="1600" b="1">
                  <a:latin typeface="Times New Roman" panose="02020603050405020304" pitchFamily="18" charset="0"/>
                  <a:ea typeface="宋体" panose="02010600030101010101" pitchFamily="2" charset="-122"/>
                </a:rPr>
                <a:t>ICMP</a:t>
              </a:r>
              <a:r>
                <a:rPr lang="zh-CN" altLang="en-US" sz="1600" b="1">
                  <a:latin typeface="Times New Roman" panose="02020603050405020304" pitchFamily="18" charset="0"/>
                  <a:ea typeface="宋体" panose="02010600030101010101" pitchFamily="2" charset="-122"/>
                </a:rPr>
                <a:t>数据</a:t>
              </a:r>
              <a:endParaRPr lang="zh-CN" altLang="en-US" sz="1600" b="1">
                <a:latin typeface="Verdana" panose="020B0604030504040204" pitchFamily="34" charset="0"/>
                <a:ea typeface="宋体" panose="02010600030101010101" pitchFamily="2" charset="-122"/>
              </a:endParaRPr>
            </a:p>
          </p:txBody>
        </p:sp>
        <p:sp>
          <p:nvSpPr>
            <p:cNvPr id="110608" name="Text Box 15"/>
            <p:cNvSpPr txBox="1">
              <a:spLocks noChangeArrowheads="1"/>
            </p:cNvSpPr>
            <p:nvPr/>
          </p:nvSpPr>
          <p:spPr bwMode="auto">
            <a:xfrm>
              <a:off x="8711" y="3084"/>
              <a:ext cx="1772" cy="282"/>
            </a:xfrm>
            <a:prstGeom prst="rect">
              <a:avLst/>
            </a:prstGeom>
            <a:solidFill>
              <a:srgbClr val="FFFFFF"/>
            </a:solidFill>
            <a:ln w="15875">
              <a:solidFill>
                <a:srgbClr val="808080"/>
              </a:solidFill>
              <a:miter lim="800000"/>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96000"/>
                </a:lnSpc>
              </a:pPr>
              <a:r>
                <a:rPr lang="zh-CN" altLang="en-US" sz="1600" b="1">
                  <a:latin typeface="Times New Roman" panose="02020603050405020304" pitchFamily="18" charset="0"/>
                  <a:ea typeface="宋体" panose="02010600030101010101" pitchFamily="2" charset="-122"/>
                </a:rPr>
                <a:t>校验和（</a:t>
              </a:r>
              <a:r>
                <a:rPr lang="en-US" altLang="zh-CN" sz="1600" b="1">
                  <a:latin typeface="Times New Roman" panose="02020603050405020304" pitchFamily="18" charset="0"/>
                  <a:ea typeface="宋体" panose="02010600030101010101" pitchFamily="2" charset="-122"/>
                </a:rPr>
                <a:t>16bits</a:t>
              </a:r>
              <a:r>
                <a:rPr lang="zh-CN" altLang="en-US" sz="1600" b="1">
                  <a:latin typeface="Times New Roman" panose="02020603050405020304" pitchFamily="18" charset="0"/>
                  <a:ea typeface="宋体" panose="02010600030101010101" pitchFamily="2" charset="-122"/>
                </a:rPr>
                <a:t>）</a:t>
              </a:r>
              <a:endParaRPr lang="zh-CN" altLang="en-US" sz="1600" b="1">
                <a:latin typeface="Verdana" panose="020B0604030504040204" pitchFamily="34" charset="0"/>
                <a:ea typeface="宋体" panose="02010600030101010101" pitchFamily="2" charset="-122"/>
              </a:endParaRPr>
            </a:p>
          </p:txBody>
        </p:sp>
        <p:sp>
          <p:nvSpPr>
            <p:cNvPr id="110609" name="Line 16"/>
            <p:cNvSpPr>
              <a:spLocks noChangeShapeType="1"/>
            </p:cNvSpPr>
            <p:nvPr/>
          </p:nvSpPr>
          <p:spPr bwMode="auto">
            <a:xfrm flipH="1">
              <a:off x="6617" y="2663"/>
              <a:ext cx="967" cy="42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0" name="Line 17"/>
            <p:cNvSpPr>
              <a:spLocks noChangeShapeType="1"/>
            </p:cNvSpPr>
            <p:nvPr/>
          </p:nvSpPr>
          <p:spPr bwMode="auto">
            <a:xfrm>
              <a:off x="8711" y="2663"/>
              <a:ext cx="1772" cy="42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6132B6-3F43-4349-AED0-056AE26C7AD2}" type="datetime1">
              <a:rPr lang="zh-CN" altLang="en-US" smtClean="0"/>
              <a:pPr/>
              <a:t>2019/12/6</a:t>
            </a:fld>
            <a:endParaRPr lang="en-US" altLang="zh-CN" smtClean="0"/>
          </a:p>
        </p:txBody>
      </p:sp>
      <p:sp>
        <p:nvSpPr>
          <p:cNvPr id="1116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16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4820F1-243F-46BD-A404-46515CE37D91}" type="slidenum">
              <a:rPr lang="zh-CN" altLang="en-US" smtClean="0"/>
              <a:pPr/>
              <a:t>106</a:t>
            </a:fld>
            <a:endParaRPr lang="en-US" altLang="zh-CN" smtClean="0"/>
          </a:p>
        </p:txBody>
      </p:sp>
      <p:sp>
        <p:nvSpPr>
          <p:cNvPr id="1116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Internet Control Message Protocol(1)</a:t>
            </a:r>
          </a:p>
        </p:txBody>
      </p:sp>
      <p:sp>
        <p:nvSpPr>
          <p:cNvPr id="111622"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The principal ICMP message types.</a:t>
            </a:r>
          </a:p>
        </p:txBody>
      </p:sp>
      <p:sp>
        <p:nvSpPr>
          <p:cNvPr id="111623" name="Text Box 4"/>
          <p:cNvSpPr txBox="1">
            <a:spLocks noChangeArrowheads="1"/>
          </p:cNvSpPr>
          <p:nvPr/>
        </p:nvSpPr>
        <p:spPr bwMode="auto">
          <a:xfrm>
            <a:off x="3244850" y="2668588"/>
            <a:ext cx="2316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5-61</a:t>
            </a:r>
          </a:p>
        </p:txBody>
      </p:sp>
      <p:pic>
        <p:nvPicPr>
          <p:cNvPr id="111624" name="Picture 5" descr="5-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735138"/>
            <a:ext cx="6202363"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B4A65B-6F66-4393-B422-E2980DD8E3D3}" type="datetime1">
              <a:rPr lang="zh-CN" altLang="en-US" smtClean="0"/>
              <a:pPr/>
              <a:t>2019/12/6</a:t>
            </a:fld>
            <a:endParaRPr lang="en-US" altLang="zh-CN" smtClean="0"/>
          </a:p>
        </p:txBody>
      </p:sp>
      <p:sp>
        <p:nvSpPr>
          <p:cNvPr id="1126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26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12648D-9614-420C-8E67-6790C477037F}" type="slidenum">
              <a:rPr lang="zh-CN" altLang="en-US" smtClean="0"/>
              <a:pPr/>
              <a:t>107</a:t>
            </a:fld>
            <a:endParaRPr lang="en-US" altLang="zh-CN" smtClean="0"/>
          </a:p>
        </p:txBody>
      </p:sp>
      <p:sp>
        <p:nvSpPr>
          <p:cNvPr id="112645" name="Rectangle 4"/>
          <p:cNvSpPr>
            <a:spLocks noGrp="1" noChangeArrowheads="1"/>
          </p:cNvSpPr>
          <p:nvPr>
            <p:ph type="title"/>
          </p:nvPr>
        </p:nvSpPr>
        <p:spPr>
          <a:xfrm>
            <a:off x="574675" y="304800"/>
            <a:ext cx="8386763" cy="676275"/>
          </a:xfrm>
          <a:noFill/>
        </p:spPr>
        <p:txBody>
          <a:bodyPr anchor="b"/>
          <a:lstStyle/>
          <a:p>
            <a:pPr eaLnBrk="1" hangingPunct="1"/>
            <a:r>
              <a:rPr lang="en-US" altLang="zh-CN" smtClean="0">
                <a:ea typeface="宋体" panose="02010600030101010101" pitchFamily="2" charset="-122"/>
              </a:rPr>
              <a:t>Internet Control Message Protocol(3)</a:t>
            </a:r>
            <a:endParaRPr lang="zh-CN" altLang="en-US" smtClean="0">
              <a:ea typeface="宋体" panose="02010600030101010101" pitchFamily="2" charset="-122"/>
            </a:endParaRPr>
          </a:p>
        </p:txBody>
      </p:sp>
      <p:sp>
        <p:nvSpPr>
          <p:cNvPr id="103430" name="Rectangle 5"/>
          <p:cNvSpPr>
            <a:spLocks noGrp="1" noChangeArrowheads="1"/>
          </p:cNvSpPr>
          <p:nvPr>
            <p:ph type="body" idx="1"/>
          </p:nvPr>
        </p:nvSpPr>
        <p:spPr>
          <a:xfrm>
            <a:off x="566738" y="1341438"/>
            <a:ext cx="8001000" cy="4678362"/>
          </a:xfrm>
        </p:spPr>
        <p:txBody>
          <a:bodyPr/>
          <a:lstStyle/>
          <a:p>
            <a:pPr marL="0" indent="0" eaLnBrk="1" hangingPunct="1">
              <a:buFontTx/>
              <a:buNone/>
              <a:defRPr/>
            </a:pPr>
            <a:r>
              <a:rPr lang="en-US" altLang="zh-CN" sz="2000" b="1" dirty="0" smtClean="0">
                <a:ea typeface="宋体" panose="02010600030101010101" pitchFamily="2" charset="-122"/>
              </a:rPr>
              <a:t>    ICMP</a:t>
            </a:r>
            <a:r>
              <a:rPr lang="zh-CN" altLang="en-US" sz="2000" b="1" dirty="0" smtClean="0">
                <a:ea typeface="宋体" panose="02010600030101010101" pitchFamily="2" charset="-122"/>
              </a:rPr>
              <a:t>网络错误通告的数据报包括目的端不可达通告、超时通告、参数错误通告等。</a:t>
            </a:r>
          </a:p>
          <a:p>
            <a:pPr eaLnBrk="1" hangingPunct="1">
              <a:buFontTx/>
              <a:buNone/>
              <a:defRPr/>
            </a:pPr>
            <a:r>
              <a:rPr lang="zh-CN" altLang="en-US" sz="2000" b="1" dirty="0" smtClean="0">
                <a:ea typeface="宋体" panose="02010600030101010101" pitchFamily="2" charset="-122"/>
              </a:rPr>
              <a:t>（</a:t>
            </a:r>
            <a:r>
              <a:rPr lang="en-US" altLang="zh-CN" sz="2000" b="1" dirty="0" smtClean="0">
                <a:ea typeface="宋体" panose="02010600030101010101" pitchFamily="2" charset="-122"/>
              </a:rPr>
              <a:t>1</a:t>
            </a:r>
            <a:r>
              <a:rPr lang="zh-CN" altLang="en-US" sz="2000" b="1" dirty="0" smtClean="0">
                <a:ea typeface="宋体" panose="02010600030101010101" pitchFamily="2" charset="-122"/>
              </a:rPr>
              <a:t>）目的端不可达通告</a:t>
            </a:r>
          </a:p>
          <a:p>
            <a:pPr marL="0" indent="0" eaLnBrk="1" hangingPunct="1">
              <a:buFontTx/>
              <a:buNone/>
              <a:defRPr/>
            </a:pPr>
            <a:r>
              <a:rPr lang="zh-CN" altLang="en-US" sz="2000" b="1" dirty="0" smtClean="0">
                <a:ea typeface="宋体" panose="02010600030101010101" pitchFamily="2" charset="-122"/>
              </a:rPr>
              <a:t>      路由器主要的功能是对</a:t>
            </a:r>
            <a:r>
              <a:rPr lang="en-US" altLang="zh-CN" sz="2000" b="1" dirty="0" smtClean="0">
                <a:ea typeface="宋体" panose="02010600030101010101" pitchFamily="2" charset="-122"/>
              </a:rPr>
              <a:t>IP</a:t>
            </a:r>
            <a:r>
              <a:rPr lang="zh-CN" altLang="en-US" sz="2000" b="1" dirty="0" smtClean="0">
                <a:ea typeface="宋体" panose="02010600030101010101" pitchFamily="2" charset="-122"/>
              </a:rPr>
              <a:t>数据报进行路由和转发，但在操作过程中存在着失败的可能。失败的原因是多种多样的，如目的端硬件故障、路由器没有到达目的端的路径、目的端不存在等。 </a:t>
            </a:r>
          </a:p>
          <a:p>
            <a:pPr eaLnBrk="1" hangingPunct="1">
              <a:buFontTx/>
              <a:buNone/>
              <a:defRPr/>
            </a:pPr>
            <a:r>
              <a:rPr lang="zh-CN" altLang="en-US" sz="2000" b="1" dirty="0" smtClean="0">
                <a:ea typeface="宋体" panose="02010600030101010101" pitchFamily="2" charset="-122"/>
              </a:rPr>
              <a:t>（</a:t>
            </a:r>
            <a:r>
              <a:rPr lang="en-US" altLang="zh-CN" sz="2000" b="1" dirty="0" smtClean="0">
                <a:ea typeface="宋体" panose="02010600030101010101" pitchFamily="2" charset="-122"/>
              </a:rPr>
              <a:t>2</a:t>
            </a:r>
            <a:r>
              <a:rPr lang="zh-CN" altLang="en-US" sz="2000" b="1" dirty="0" smtClean="0">
                <a:ea typeface="宋体" panose="02010600030101010101" pitchFamily="2" charset="-122"/>
              </a:rPr>
              <a:t>）超时通告</a:t>
            </a:r>
          </a:p>
          <a:p>
            <a:pPr marL="0" indent="0" eaLnBrk="1" hangingPunct="1">
              <a:buFontTx/>
              <a:buNone/>
              <a:defRPr/>
            </a:pPr>
            <a:r>
              <a:rPr lang="zh-CN" altLang="en-US" sz="2000" b="1" dirty="0" smtClean="0">
                <a:ea typeface="宋体" panose="02010600030101010101" pitchFamily="2" charset="-122"/>
              </a:rPr>
              <a:t>     路由器选择如果出现错误，会导致路由环路的产生，从而引起</a:t>
            </a:r>
            <a:r>
              <a:rPr lang="en-US" altLang="zh-CN" sz="2000" b="1" dirty="0" smtClean="0">
                <a:ea typeface="宋体" panose="02010600030101010101" pitchFamily="2" charset="-122"/>
              </a:rPr>
              <a:t>TTL</a:t>
            </a:r>
            <a:r>
              <a:rPr lang="zh-CN" altLang="en-US" sz="2000" b="1" dirty="0" smtClean="0">
                <a:ea typeface="宋体" panose="02010600030101010101" pitchFamily="2" charset="-122"/>
              </a:rPr>
              <a:t>值递减为</a:t>
            </a:r>
            <a:r>
              <a:rPr lang="en-US" altLang="zh-CN" sz="2000" b="1" dirty="0" smtClean="0">
                <a:ea typeface="宋体" panose="02010600030101010101" pitchFamily="2" charset="-122"/>
              </a:rPr>
              <a:t>0</a:t>
            </a:r>
            <a:r>
              <a:rPr lang="zh-CN" altLang="en-US" sz="2000" b="1" dirty="0" smtClean="0">
                <a:ea typeface="宋体" panose="02010600030101010101" pitchFamily="2" charset="-122"/>
              </a:rPr>
              <a:t>和定时器超时。若定时器到时，路由器或目的主机会将</a:t>
            </a:r>
            <a:r>
              <a:rPr lang="en-US" altLang="zh-CN" sz="2000" b="1" dirty="0" smtClean="0">
                <a:ea typeface="宋体" panose="02010600030101010101" pitchFamily="2" charset="-122"/>
              </a:rPr>
              <a:t>IP</a:t>
            </a:r>
            <a:r>
              <a:rPr lang="zh-CN" altLang="en-US" sz="2000" b="1" dirty="0" smtClean="0">
                <a:ea typeface="宋体" panose="02010600030101010101" pitchFamily="2" charset="-122"/>
              </a:rPr>
              <a:t>数据报丢弃，并向源端发送超时通告。</a:t>
            </a:r>
          </a:p>
          <a:p>
            <a:pPr eaLnBrk="1" hangingPunct="1">
              <a:buFontTx/>
              <a:buNone/>
              <a:defRPr/>
            </a:pPr>
            <a:r>
              <a:rPr lang="zh-CN" altLang="en-US" sz="2000" b="1" dirty="0" smtClean="0">
                <a:ea typeface="宋体" panose="02010600030101010101" pitchFamily="2" charset="-122"/>
              </a:rPr>
              <a:t>（</a:t>
            </a:r>
            <a:r>
              <a:rPr lang="en-US" altLang="zh-CN" sz="2000" b="1" dirty="0" smtClean="0">
                <a:ea typeface="宋体" panose="02010600030101010101" pitchFamily="2" charset="-122"/>
              </a:rPr>
              <a:t>3</a:t>
            </a:r>
            <a:r>
              <a:rPr lang="zh-CN" altLang="en-US" sz="2000" b="1" dirty="0" smtClean="0">
                <a:ea typeface="宋体" panose="02010600030101010101" pitchFamily="2" charset="-122"/>
              </a:rPr>
              <a:t>）参数错误通告</a:t>
            </a:r>
          </a:p>
          <a:p>
            <a:pPr marL="0" indent="0" eaLnBrk="1" hangingPunct="1">
              <a:buFontTx/>
              <a:buNone/>
              <a:defRPr/>
            </a:pPr>
            <a:r>
              <a:rPr lang="zh-CN" altLang="en-US" sz="2000" b="1" dirty="0" smtClean="0">
                <a:ea typeface="宋体" panose="02010600030101010101" pitchFamily="2" charset="-122"/>
              </a:rPr>
              <a:t>      如果</a:t>
            </a:r>
            <a:r>
              <a:rPr lang="en-US" altLang="zh-CN" sz="2000" b="1" dirty="0" smtClean="0">
                <a:ea typeface="宋体" panose="02010600030101010101" pitchFamily="2" charset="-122"/>
              </a:rPr>
              <a:t>IP</a:t>
            </a:r>
            <a:r>
              <a:rPr lang="zh-CN" altLang="en-US" sz="2000" b="1" dirty="0" smtClean="0">
                <a:ea typeface="宋体" panose="02010600030101010101" pitchFamily="2" charset="-122"/>
              </a:rPr>
              <a:t>数据报中某些字段出现错误，且错误非常严重，路由器会将其抛弃，并向源端发送参数错误通告。</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849673-DB29-4A6B-946B-3340A6250F14}" type="datetime1">
              <a:rPr lang="zh-CN" altLang="en-US" smtClean="0"/>
              <a:pPr/>
              <a:t>2019/12/6</a:t>
            </a:fld>
            <a:endParaRPr lang="en-US" altLang="zh-CN" smtClean="0"/>
          </a:p>
        </p:txBody>
      </p:sp>
      <p:sp>
        <p:nvSpPr>
          <p:cNvPr id="1136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36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190473-DA16-4A21-A6A4-81C7A88EFE25}" type="slidenum">
              <a:rPr lang="zh-CN" altLang="en-US" smtClean="0"/>
              <a:pPr/>
              <a:t>108</a:t>
            </a:fld>
            <a:endParaRPr lang="en-US" altLang="zh-CN" smtClean="0"/>
          </a:p>
        </p:txBody>
      </p:sp>
      <p:sp>
        <p:nvSpPr>
          <p:cNvPr id="1136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ARP– The Address Resolution Protocol</a:t>
            </a:r>
            <a:endParaRPr lang="zh-CN" altLang="en-US" smtClean="0">
              <a:ea typeface="宋体" panose="02010600030101010101" pitchFamily="2" charset="-122"/>
            </a:endParaRPr>
          </a:p>
        </p:txBody>
      </p:sp>
      <p:sp>
        <p:nvSpPr>
          <p:cNvPr id="113670" name="Rectangle 4"/>
          <p:cNvSpPr>
            <a:spLocks noChangeArrowheads="1"/>
          </p:cNvSpPr>
          <p:nvPr/>
        </p:nvSpPr>
        <p:spPr bwMode="auto">
          <a:xfrm>
            <a:off x="579438" y="1033463"/>
            <a:ext cx="8001000" cy="516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zh-CN" altLang="en-US" b="1">
                <a:latin typeface="宋体" panose="02010600030101010101" pitchFamily="2" charset="-122"/>
                <a:ea typeface="宋体" panose="02010600030101010101" pitchFamily="2" charset="-122"/>
              </a:rPr>
              <a:t>地址解析协议</a:t>
            </a:r>
          </a:p>
          <a:p>
            <a:pPr eaLnBrk="1" hangingPunct="1">
              <a:buFontTx/>
              <a:buChar char="•"/>
            </a:pPr>
            <a:r>
              <a:rPr lang="zh-CN" altLang="en-US" b="1">
                <a:latin typeface="宋体" panose="02010600030101010101" pitchFamily="2" charset="-122"/>
                <a:ea typeface="宋体" panose="02010600030101010101" pitchFamily="2" charset="-122"/>
              </a:rPr>
              <a:t>为使设备之间能够互相通信，源设备需要目的设备的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地址和</a:t>
            </a:r>
            <a:r>
              <a:rPr lang="en-US" altLang="zh-CN" b="1">
                <a:latin typeface="宋体" panose="02010600030101010101" pitchFamily="2" charset="-122"/>
                <a:ea typeface="宋体" panose="02010600030101010101" pitchFamily="2" charset="-122"/>
              </a:rPr>
              <a:t>MAC</a:t>
            </a:r>
            <a:r>
              <a:rPr lang="zh-CN" altLang="en-US" b="1">
                <a:latin typeface="宋体" panose="02010600030101010101" pitchFamily="2" charset="-122"/>
                <a:ea typeface="宋体" panose="02010600030101010101" pitchFamily="2" charset="-122"/>
              </a:rPr>
              <a:t>地址。当一台设备试图与另一台已知</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地址的设备通信时，它必须确定对方的</a:t>
            </a:r>
            <a:r>
              <a:rPr lang="en-US" altLang="zh-CN" b="1">
                <a:latin typeface="宋体" panose="02010600030101010101" pitchFamily="2" charset="-122"/>
                <a:ea typeface="宋体" panose="02010600030101010101" pitchFamily="2" charset="-122"/>
              </a:rPr>
              <a:t>MAC</a:t>
            </a:r>
            <a:r>
              <a:rPr lang="zh-CN" altLang="en-US" b="1">
                <a:latin typeface="宋体" panose="02010600030101010101" pitchFamily="2" charset="-122"/>
                <a:ea typeface="宋体" panose="02010600030101010101" pitchFamily="2" charset="-122"/>
              </a:rPr>
              <a:t>地址。使用</a:t>
            </a:r>
            <a:r>
              <a:rPr lang="en-US" altLang="zh-CN" b="1">
                <a:latin typeface="宋体" panose="02010600030101010101" pitchFamily="2" charset="-122"/>
                <a:ea typeface="宋体" panose="02010600030101010101" pitchFamily="2" charset="-122"/>
              </a:rPr>
              <a:t>TCP/IP</a:t>
            </a:r>
            <a:r>
              <a:rPr lang="zh-CN" altLang="en-US" b="1">
                <a:latin typeface="宋体" panose="02010600030101010101" pitchFamily="2" charset="-122"/>
                <a:ea typeface="宋体" panose="02010600030101010101" pitchFamily="2" charset="-122"/>
              </a:rPr>
              <a:t>协议集中的地址解析协议（</a:t>
            </a:r>
            <a:r>
              <a:rPr lang="en-US" altLang="zh-CN" b="1">
                <a:latin typeface="宋体" panose="02010600030101010101" pitchFamily="2" charset="-122"/>
                <a:ea typeface="宋体" panose="02010600030101010101" pitchFamily="2" charset="-122"/>
              </a:rPr>
              <a:t>Address Resolution Protocol</a:t>
            </a:r>
            <a:r>
              <a:rPr lang="zh-CN" altLang="en-US" b="1">
                <a:latin typeface="宋体" panose="02010600030101010101" pitchFamily="2" charset="-122"/>
                <a:ea typeface="宋体" panose="02010600030101010101" pitchFamily="2" charset="-122"/>
              </a:rPr>
              <a:t>，简称</a:t>
            </a:r>
            <a:r>
              <a:rPr lang="en-US" altLang="zh-CN" b="1">
                <a:latin typeface="宋体" panose="02010600030101010101" pitchFamily="2" charset="-122"/>
                <a:ea typeface="宋体" panose="02010600030101010101" pitchFamily="2" charset="-122"/>
              </a:rPr>
              <a:t>ARP</a:t>
            </a:r>
            <a:r>
              <a:rPr lang="zh-CN" altLang="en-US" b="1">
                <a:latin typeface="宋体" panose="02010600030101010101" pitchFamily="2" charset="-122"/>
                <a:ea typeface="宋体" panose="02010600030101010101" pitchFamily="2" charset="-122"/>
              </a:rPr>
              <a:t>）可以自动获得</a:t>
            </a:r>
            <a:r>
              <a:rPr lang="en-US" altLang="zh-CN" b="1">
                <a:latin typeface="宋体" panose="02010600030101010101" pitchFamily="2" charset="-122"/>
                <a:ea typeface="宋体" panose="02010600030101010101" pitchFamily="2" charset="-122"/>
              </a:rPr>
              <a:t>MAC</a:t>
            </a:r>
            <a:r>
              <a:rPr lang="zh-CN" altLang="en-US" b="1">
                <a:latin typeface="宋体" panose="02010600030101010101" pitchFamily="2" charset="-122"/>
                <a:ea typeface="宋体" panose="02010600030101010101" pitchFamily="2" charset="-122"/>
              </a:rPr>
              <a:t>地址。</a:t>
            </a:r>
            <a:r>
              <a:rPr lang="en-US" altLang="zh-CN" b="1">
                <a:latin typeface="宋体" panose="02010600030101010101" pitchFamily="2" charset="-122"/>
                <a:ea typeface="宋体" panose="02010600030101010101" pitchFamily="2" charset="-122"/>
              </a:rPr>
              <a:t>ARP</a:t>
            </a:r>
            <a:r>
              <a:rPr lang="zh-CN" altLang="en-US" b="1">
                <a:latin typeface="宋体" panose="02010600030101010101" pitchFamily="2" charset="-122"/>
                <a:ea typeface="宋体" panose="02010600030101010101" pitchFamily="2" charset="-122"/>
              </a:rPr>
              <a:t>协议允许主机</a:t>
            </a:r>
            <a:r>
              <a:rPr lang="zh-CN" altLang="en-US" b="1">
                <a:solidFill>
                  <a:srgbClr val="FF0000"/>
                </a:solidFill>
                <a:latin typeface="宋体" panose="02010600030101010101" pitchFamily="2" charset="-122"/>
                <a:ea typeface="宋体" panose="02010600030101010101" pitchFamily="2" charset="-122"/>
              </a:rPr>
              <a:t>根据</a:t>
            </a:r>
            <a:r>
              <a:rPr lang="en-US" altLang="zh-CN" b="1">
                <a:solidFill>
                  <a:srgbClr val="FF0000"/>
                </a:solidFill>
                <a:latin typeface="宋体" panose="02010600030101010101" pitchFamily="2" charset="-122"/>
                <a:ea typeface="宋体" panose="02010600030101010101" pitchFamily="2" charset="-122"/>
              </a:rPr>
              <a:t>IP</a:t>
            </a:r>
            <a:r>
              <a:rPr lang="zh-CN" altLang="en-US" b="1">
                <a:solidFill>
                  <a:srgbClr val="FF0000"/>
                </a:solidFill>
                <a:latin typeface="宋体" panose="02010600030101010101" pitchFamily="2" charset="-122"/>
                <a:ea typeface="宋体" panose="02010600030101010101" pitchFamily="2" charset="-122"/>
              </a:rPr>
              <a:t>地址查找</a:t>
            </a:r>
            <a:r>
              <a:rPr lang="en-US" altLang="zh-CN" b="1">
                <a:solidFill>
                  <a:srgbClr val="FF0000"/>
                </a:solidFill>
                <a:latin typeface="宋体" panose="02010600030101010101" pitchFamily="2" charset="-122"/>
                <a:ea typeface="宋体" panose="02010600030101010101" pitchFamily="2" charset="-122"/>
              </a:rPr>
              <a:t>MAC</a:t>
            </a:r>
            <a:r>
              <a:rPr lang="zh-CN" altLang="en-US" b="1">
                <a:solidFill>
                  <a:srgbClr val="FF0000"/>
                </a:solidFill>
                <a:latin typeface="宋体" panose="02010600030101010101" pitchFamily="2" charset="-122"/>
                <a:ea typeface="宋体" panose="02010600030101010101" pitchFamily="2" charset="-122"/>
              </a:rPr>
              <a:t>地址</a:t>
            </a:r>
            <a:r>
              <a:rPr lang="zh-CN" altLang="en-US" b="1">
                <a:latin typeface="宋体" panose="02010600030101010101" pitchFamily="2" charset="-122"/>
                <a:ea typeface="宋体" panose="02010600030101010101" pitchFamily="2" charset="-122"/>
              </a:rPr>
              <a:t>。</a:t>
            </a:r>
          </a:p>
          <a:p>
            <a:pPr eaLnBrk="1" hangingPunct="1">
              <a:buFontTx/>
              <a:buChar char="•"/>
            </a:pPr>
            <a:r>
              <a:rPr lang="zh-CN" altLang="en-US" b="1">
                <a:latin typeface="宋体" panose="02010600030101010101" pitchFamily="2" charset="-122"/>
                <a:ea typeface="宋体" panose="02010600030101010101" pitchFamily="2" charset="-122"/>
              </a:rPr>
              <a:t>每一个主机都设有一个</a:t>
            </a:r>
            <a:r>
              <a:rPr lang="en-US" altLang="zh-CN" b="1">
                <a:solidFill>
                  <a:srgbClr val="FF0000"/>
                </a:solidFill>
                <a:latin typeface="宋体" panose="02010600030101010101" pitchFamily="2" charset="-122"/>
                <a:ea typeface="宋体" panose="02010600030101010101" pitchFamily="2" charset="-122"/>
              </a:rPr>
              <a:t>ARP</a:t>
            </a:r>
            <a:r>
              <a:rPr lang="zh-CN" altLang="en-US" b="1">
                <a:solidFill>
                  <a:srgbClr val="FF0000"/>
                </a:solidFill>
                <a:latin typeface="宋体" panose="02010600030101010101" pitchFamily="2" charset="-122"/>
                <a:ea typeface="宋体" panose="02010600030101010101" pitchFamily="2" charset="-122"/>
              </a:rPr>
              <a:t>高速缓存</a:t>
            </a:r>
            <a:r>
              <a:rPr lang="zh-CN" altLang="en-US" b="1">
                <a:latin typeface="宋体" panose="02010600030101010101" pitchFamily="2" charset="-122"/>
                <a:ea typeface="宋体" panose="02010600030101010101" pitchFamily="2" charset="-122"/>
              </a:rPr>
              <a:t>，里面有所在的局域网上的各主机和路由器的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地址到硬件地址的映射表。</a:t>
            </a:r>
          </a:p>
          <a:p>
            <a:pPr eaLnBrk="1" hangingPunct="1">
              <a:buFontTx/>
              <a:buChar char="•"/>
            </a:pPr>
            <a:r>
              <a:rPr lang="zh-CN" altLang="en-US" sz="2200" b="1">
                <a:solidFill>
                  <a:srgbClr val="FF0000"/>
                </a:solidFill>
                <a:latin typeface="宋体" panose="02010600030101010101" pitchFamily="2" charset="-122"/>
                <a:ea typeface="宋体" panose="02010600030101010101" pitchFamily="2" charset="-122"/>
              </a:rPr>
              <a:t>代理</a:t>
            </a:r>
            <a:r>
              <a:rPr lang="en-US" altLang="zh-CN" sz="2200" b="1">
                <a:solidFill>
                  <a:srgbClr val="FF0000"/>
                </a:solidFill>
                <a:latin typeface="宋体" panose="02010600030101010101" pitchFamily="2" charset="-122"/>
                <a:ea typeface="宋体" panose="02010600030101010101" pitchFamily="2" charset="-122"/>
              </a:rPr>
              <a:t>ARP</a:t>
            </a:r>
            <a:r>
              <a:rPr lang="zh-CN" altLang="en-US" sz="2200" b="1">
                <a:latin typeface="宋体" panose="02010600030101010101" pitchFamily="2" charset="-122"/>
                <a:ea typeface="宋体" panose="02010600030101010101" pitchFamily="2" charset="-122"/>
              </a:rPr>
              <a:t>（</a:t>
            </a:r>
            <a:r>
              <a:rPr lang="en-US" altLang="zh-CN" sz="2200" b="1">
                <a:latin typeface="宋体" panose="02010600030101010101" pitchFamily="2" charset="-122"/>
                <a:ea typeface="宋体" panose="02010600030101010101" pitchFamily="2" charset="-122"/>
              </a:rPr>
              <a:t>proxy ARP</a:t>
            </a:r>
            <a:r>
              <a:rPr lang="zh-CN" altLang="en-US" sz="2200" b="1">
                <a:latin typeface="宋体" panose="02010600030101010101" pitchFamily="2" charset="-122"/>
                <a:ea typeface="宋体" panose="02010600030101010101" pitchFamily="2" charset="-122"/>
              </a:rPr>
              <a:t>）</a:t>
            </a:r>
            <a:r>
              <a:rPr lang="en-US" altLang="zh-CN" sz="2200" b="1">
                <a:latin typeface="宋体" panose="02010600030101010101" pitchFamily="2" charset="-122"/>
                <a:ea typeface="宋体" panose="02010600030101010101" pitchFamily="2" charset="-122"/>
              </a:rPr>
              <a:t>:</a:t>
            </a:r>
            <a:r>
              <a:rPr lang="zh-CN" altLang="en-US" sz="2200" b="1">
                <a:latin typeface="宋体" panose="02010600030101010101" pitchFamily="2" charset="-122"/>
                <a:ea typeface="宋体" panose="02010600030101010101" pitchFamily="2" charset="-122"/>
              </a:rPr>
              <a:t>即所有目的主机不与源主机在同一网络中的数据报均会被发给源主机的</a:t>
            </a:r>
            <a:r>
              <a:rPr lang="zh-CN" altLang="en-US" sz="2200" b="1">
                <a:solidFill>
                  <a:srgbClr val="FF0000"/>
                </a:solidFill>
                <a:latin typeface="宋体" panose="02010600030101010101" pitchFamily="2" charset="-122"/>
                <a:ea typeface="宋体" panose="02010600030101010101" pitchFamily="2" charset="-122"/>
              </a:rPr>
              <a:t>默认网关</a:t>
            </a:r>
            <a:r>
              <a:rPr lang="zh-CN" altLang="en-US" sz="2200" b="1">
                <a:latin typeface="宋体" panose="02010600030101010101" pitchFamily="2" charset="-122"/>
                <a:ea typeface="宋体" panose="02010600030101010101" pitchFamily="2" charset="-122"/>
              </a:rPr>
              <a:t>，由默认网关来完成下一步的数据传输工作。</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58BF19-A966-4648-9C12-9E99376347CA}" type="datetime1">
              <a:rPr lang="zh-CN" altLang="en-US" smtClean="0"/>
              <a:pPr/>
              <a:t>2019/12/6</a:t>
            </a:fld>
            <a:endParaRPr lang="en-US" altLang="zh-CN" smtClean="0"/>
          </a:p>
        </p:txBody>
      </p:sp>
      <p:sp>
        <p:nvSpPr>
          <p:cNvPr id="1146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46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F0DFE7-0FDD-4C27-A385-E1C79FF93BC6}" type="slidenum">
              <a:rPr lang="zh-CN" altLang="en-US" smtClean="0"/>
              <a:pPr/>
              <a:t>109</a:t>
            </a:fld>
            <a:endParaRPr lang="en-US" altLang="zh-CN" smtClean="0"/>
          </a:p>
        </p:txBody>
      </p:sp>
      <p:sp>
        <p:nvSpPr>
          <p:cNvPr id="1146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ARP– The Address Resolution Protocol</a:t>
            </a:r>
          </a:p>
        </p:txBody>
      </p:sp>
      <p:sp>
        <p:nvSpPr>
          <p:cNvPr id="114694"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Three interconnected /24 networks: two Ethernets and an FDDI ring.</a:t>
            </a:r>
          </a:p>
        </p:txBody>
      </p:sp>
      <p:pic>
        <p:nvPicPr>
          <p:cNvPr id="114695" name="Picture 5" descr="5-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3" y="1744663"/>
            <a:ext cx="793750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813947-13A5-426C-ADAE-AE23100F518C}" type="datetime1">
              <a:rPr lang="zh-CN" altLang="en-US" smtClean="0"/>
              <a:pPr/>
              <a:t>2019/12/6</a:t>
            </a:fld>
            <a:endParaRPr lang="en-US" altLang="zh-CN" smtClean="0"/>
          </a:p>
        </p:txBody>
      </p:sp>
      <p:sp>
        <p:nvSpPr>
          <p:cNvPr id="133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3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01ECD6-508F-4F68-893C-B710FA024563}" type="slidenum">
              <a:rPr lang="zh-CN" altLang="en-US" smtClean="0"/>
              <a:pPr/>
              <a:t>11</a:t>
            </a:fld>
            <a:endParaRPr lang="en-US" altLang="zh-CN" smtClean="0"/>
          </a:p>
        </p:txBody>
      </p:sp>
      <p:sp>
        <p:nvSpPr>
          <p:cNvPr id="13317"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路由协议</a:t>
            </a:r>
          </a:p>
        </p:txBody>
      </p:sp>
      <p:sp>
        <p:nvSpPr>
          <p:cNvPr id="13318" name="Rectangle 4"/>
          <p:cNvSpPr>
            <a:spLocks noChangeArrowheads="1"/>
          </p:cNvSpPr>
          <p:nvPr/>
        </p:nvSpPr>
        <p:spPr bwMode="auto">
          <a:xfrm>
            <a:off x="266700" y="1314450"/>
            <a:ext cx="8620125"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20000"/>
              </a:spcBef>
              <a:buClr>
                <a:schemeClr val="accent2"/>
              </a:buClr>
              <a:buFontTx/>
              <a:buChar char="•"/>
            </a:pPr>
            <a:r>
              <a:rPr lang="zh-CN" altLang="en-US" sz="2400" b="1">
                <a:ea typeface="宋体" panose="02010600030101010101" pitchFamily="2" charset="-122"/>
              </a:rPr>
              <a:t>在网络层用于动态生成路由表信息的协议被称为</a:t>
            </a:r>
            <a:r>
              <a:rPr lang="zh-CN" altLang="en-US" sz="2400" b="1">
                <a:solidFill>
                  <a:srgbClr val="FF3300"/>
                </a:solidFill>
                <a:ea typeface="宋体" panose="02010600030101010101" pitchFamily="2" charset="-122"/>
              </a:rPr>
              <a:t>路由协议</a:t>
            </a:r>
            <a:r>
              <a:rPr lang="zh-CN" altLang="en-US" sz="2400" b="1">
                <a:ea typeface="宋体" panose="02010600030101010101" pitchFamily="2" charset="-122"/>
              </a:rPr>
              <a:t>，路由协议使得网络中的路由设备能够相互交换网络状态信息，从而在内部生成关于网络连通性的映像（</a:t>
            </a:r>
            <a:r>
              <a:rPr lang="en-US" altLang="zh-CN" sz="2400" b="1">
                <a:ea typeface="宋体" panose="02010600030101010101" pitchFamily="2" charset="-122"/>
              </a:rPr>
              <a:t>Map</a:t>
            </a:r>
            <a:r>
              <a:rPr lang="zh-CN" altLang="en-US" sz="2400" b="1">
                <a:ea typeface="宋体" panose="02010600030101010101" pitchFamily="2" charset="-122"/>
              </a:rPr>
              <a:t>）并由此计算出到达不同目的网络的最佳路径或确定相应的转发端口。</a:t>
            </a:r>
          </a:p>
          <a:p>
            <a:pPr eaLnBrk="1" hangingPunct="1">
              <a:buFontTx/>
              <a:buChar char="•"/>
            </a:pPr>
            <a:endParaRPr lang="zh-CN" altLang="en-US" sz="2400" b="1">
              <a:ea typeface="宋体" panose="02010600030101010101" pitchFamily="2" charset="-122"/>
            </a:endParaRPr>
          </a:p>
          <a:p>
            <a:pPr eaLnBrk="1" hangingPunct="1">
              <a:lnSpc>
                <a:spcPct val="150000"/>
              </a:lnSpc>
              <a:buFontTx/>
              <a:buChar char="•"/>
            </a:pPr>
            <a:r>
              <a:rPr lang="zh-CN" altLang="en-US" sz="2400" b="1">
                <a:ea typeface="宋体" panose="02010600030101010101" pitchFamily="2" charset="-122"/>
              </a:rPr>
              <a:t>路由协议的核心是</a:t>
            </a:r>
            <a:r>
              <a:rPr lang="zh-CN" altLang="en-US" sz="2400" b="1">
                <a:solidFill>
                  <a:srgbClr val="FF0000"/>
                </a:solidFill>
                <a:ea typeface="宋体" panose="02010600030101010101" pitchFamily="2" charset="-122"/>
              </a:rPr>
              <a:t>路由选择算法</a:t>
            </a:r>
            <a:r>
              <a:rPr lang="zh-CN" altLang="en-US" sz="2400" b="1">
                <a:ea typeface="宋体" panose="02010600030101010101" pitchFamily="2" charset="-122"/>
              </a:rPr>
              <a:t>。不同的路由选择算法通常会采用不同的评价因子及权重来进行最佳路径的计算，常见的评价因子包括</a:t>
            </a:r>
            <a:r>
              <a:rPr lang="zh-CN" altLang="en-US" sz="2400" b="1">
                <a:solidFill>
                  <a:srgbClr val="FF0000"/>
                </a:solidFill>
                <a:ea typeface="宋体" panose="02010600030101010101" pitchFamily="2" charset="-122"/>
              </a:rPr>
              <a:t>带宽、可靠性、延迟、负载、跳数和费用</a:t>
            </a:r>
            <a:r>
              <a:rPr lang="zh-CN" altLang="en-US" sz="2400" b="1">
                <a:ea typeface="宋体" panose="02010600030101010101" pitchFamily="2" charset="-122"/>
              </a:rPr>
              <a:t>等。</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5A67D5-35D4-4D54-A799-0501135DADAF}" type="datetime1">
              <a:rPr lang="zh-CN" altLang="en-US" smtClean="0"/>
              <a:pPr/>
              <a:t>2019/12/6</a:t>
            </a:fld>
            <a:endParaRPr lang="en-US" altLang="zh-CN" smtClean="0"/>
          </a:p>
        </p:txBody>
      </p:sp>
      <p:sp>
        <p:nvSpPr>
          <p:cNvPr id="1157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57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D7ADA9-662C-43EB-B9B2-F26ABE66F240}" type="slidenum">
              <a:rPr lang="zh-CN" altLang="en-US" smtClean="0"/>
              <a:pPr/>
              <a:t>110</a:t>
            </a:fld>
            <a:endParaRPr lang="en-US" altLang="zh-CN" smtClean="0"/>
          </a:p>
        </p:txBody>
      </p:sp>
      <p:sp>
        <p:nvSpPr>
          <p:cNvPr id="115717" name="Rectangle 2"/>
          <p:cNvSpPr>
            <a:spLocks noGrp="1" noChangeArrowheads="1"/>
          </p:cNvSpPr>
          <p:nvPr>
            <p:ph type="title"/>
          </p:nvPr>
        </p:nvSpPr>
        <p:spPr>
          <a:xfrm>
            <a:off x="0" y="-166688"/>
            <a:ext cx="9144000" cy="1143001"/>
          </a:xfrm>
        </p:spPr>
        <p:txBody>
          <a:bodyPr/>
          <a:lstStyle/>
          <a:p>
            <a:pPr eaLnBrk="1" hangingPunct="1"/>
            <a:r>
              <a:rPr lang="en-US" altLang="zh-CN" smtClean="0">
                <a:ea typeface="宋体" panose="02010600030101010101" pitchFamily="2" charset="-122"/>
              </a:rPr>
              <a:t>ARP</a:t>
            </a:r>
            <a:r>
              <a:rPr lang="zh-CN" altLang="en-US" smtClean="0">
                <a:ea typeface="宋体" panose="02010600030101010101" pitchFamily="2" charset="-122"/>
              </a:rPr>
              <a:t>（</a:t>
            </a:r>
            <a:r>
              <a:rPr lang="zh-CN" altLang="en-US" b="1" smtClean="0">
                <a:latin typeface="宋体" panose="02010600030101010101" pitchFamily="2" charset="-122"/>
                <a:ea typeface="宋体" panose="02010600030101010101" pitchFamily="2" charset="-122"/>
              </a:rPr>
              <a:t>子网内</a:t>
            </a:r>
            <a:r>
              <a:rPr lang="en-US" altLang="zh-CN" b="1" smtClean="0">
                <a:latin typeface="宋体" panose="02010600030101010101" pitchFamily="2" charset="-122"/>
                <a:ea typeface="宋体" panose="02010600030101010101" pitchFamily="2" charset="-122"/>
              </a:rPr>
              <a:t>ARP</a:t>
            </a:r>
            <a:r>
              <a:rPr lang="zh-CN" altLang="en-US" b="1" smtClean="0">
                <a:latin typeface="宋体" panose="02010600030101010101" pitchFamily="2" charset="-122"/>
                <a:ea typeface="宋体" panose="02010600030101010101" pitchFamily="2" charset="-122"/>
              </a:rPr>
              <a:t>解析</a:t>
            </a:r>
            <a:r>
              <a:rPr lang="zh-CN" altLang="en-US" smtClean="0">
                <a:ea typeface="宋体" panose="02010600030101010101" pitchFamily="2" charset="-122"/>
              </a:rPr>
              <a:t>）</a:t>
            </a:r>
          </a:p>
        </p:txBody>
      </p:sp>
      <p:sp>
        <p:nvSpPr>
          <p:cNvPr id="115718" name="Rectangle 4"/>
          <p:cNvSpPr>
            <a:spLocks noChangeArrowheads="1"/>
          </p:cNvSpPr>
          <p:nvPr/>
        </p:nvSpPr>
        <p:spPr bwMode="auto">
          <a:xfrm>
            <a:off x="323850" y="723900"/>
            <a:ext cx="882015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．子网内</a:t>
            </a:r>
            <a:r>
              <a:rPr lang="en-US" altLang="zh-CN" b="1">
                <a:latin typeface="宋体" panose="02010600030101010101" pitchFamily="2" charset="-122"/>
                <a:ea typeface="宋体" panose="02010600030101010101" pitchFamily="2" charset="-122"/>
              </a:rPr>
              <a:t>ARP</a:t>
            </a:r>
            <a:r>
              <a:rPr lang="zh-CN" altLang="en-US" b="1">
                <a:latin typeface="宋体" panose="02010600030101010101" pitchFamily="2" charset="-122"/>
                <a:ea typeface="宋体" panose="02010600030101010101" pitchFamily="2" charset="-122"/>
              </a:rPr>
              <a:t>解析</a:t>
            </a:r>
          </a:p>
          <a:p>
            <a:pPr eaLnBrk="1" hangingPunct="1">
              <a:buFontTx/>
              <a:buChar char="•"/>
            </a:pPr>
            <a:r>
              <a:rPr lang="zh-CN" altLang="en-US">
                <a:latin typeface="宋体" panose="02010600030101010101" pitchFamily="2" charset="-122"/>
                <a:ea typeface="宋体" panose="02010600030101010101" pitchFamily="2" charset="-122"/>
              </a:rPr>
              <a:t>一台计算机能够解析另一台计算机地址的条件是这两台计算机都连在同一物理网络中，如主机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向主机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发送数据报。</a:t>
            </a:r>
          </a:p>
          <a:p>
            <a:pPr eaLnBrk="1" hangingPunct="1">
              <a:buFontTx/>
              <a:buChar char="•"/>
            </a:pPr>
            <a:r>
              <a:rPr lang="zh-CN" altLang="en-US">
                <a:latin typeface="宋体" panose="02010600030101010101" pitchFamily="2" charset="-122"/>
                <a:ea typeface="宋体" panose="02010600030101010101" pitchFamily="2" charset="-122"/>
              </a:rPr>
              <a:t>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以主机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地址为目的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地址，以自己的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地址为源</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地址封装了一个</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数据报；在数据报发送以前，主机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通过将子网掩码和源</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地址及目的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地址进行求</a:t>
            </a:r>
            <a:r>
              <a:rPr lang="zh-CN" altLang="en-US">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与</a:t>
            </a:r>
            <a:r>
              <a:rPr lang="zh-CN" altLang="en-US">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操作判断源和目的在同一网络中；</a:t>
            </a:r>
          </a:p>
          <a:p>
            <a:pPr eaLnBrk="1" hangingPunct="1">
              <a:buFontTx/>
              <a:buChar char="•"/>
            </a:pPr>
            <a:r>
              <a:rPr lang="zh-CN" altLang="en-US">
                <a:latin typeface="宋体" panose="02010600030101010101" pitchFamily="2" charset="-122"/>
                <a:ea typeface="宋体" panose="02010600030101010101" pitchFamily="2" charset="-122"/>
              </a:rPr>
              <a:t>于是主机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转向查找本地的</a:t>
            </a:r>
            <a:r>
              <a:rPr lang="en-US" altLang="zh-CN" b="1">
                <a:solidFill>
                  <a:srgbClr val="FF0000"/>
                </a:solidFill>
                <a:latin typeface="宋体" panose="02010600030101010101" pitchFamily="2" charset="-122"/>
                <a:ea typeface="宋体" panose="02010600030101010101" pitchFamily="2" charset="-122"/>
              </a:rPr>
              <a:t>ARP</a:t>
            </a:r>
            <a:r>
              <a:rPr lang="zh-CN" altLang="en-US" b="1">
                <a:solidFill>
                  <a:srgbClr val="FF0000"/>
                </a:solidFill>
                <a:latin typeface="宋体" panose="02010600030101010101" pitchFamily="2" charset="-122"/>
                <a:ea typeface="宋体" panose="02010600030101010101" pitchFamily="2" charset="-122"/>
              </a:rPr>
              <a:t>缓存</a:t>
            </a:r>
            <a:r>
              <a:rPr lang="zh-CN" altLang="en-US">
                <a:latin typeface="宋体" panose="02010600030101010101" pitchFamily="2" charset="-122"/>
                <a:ea typeface="宋体" panose="02010600030101010101" pitchFamily="2" charset="-122"/>
              </a:rPr>
              <a:t>，以确定在缓存中是否有关于主机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地址与</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地址的映射信息；</a:t>
            </a:r>
          </a:p>
          <a:p>
            <a:pPr eaLnBrk="1" hangingPunct="1">
              <a:buFontTx/>
              <a:buChar char="•"/>
            </a:pPr>
            <a:r>
              <a:rPr lang="zh-CN" altLang="en-US">
                <a:latin typeface="宋体" panose="02010600030101010101" pitchFamily="2" charset="-122"/>
                <a:ea typeface="宋体" panose="02010600030101010101" pitchFamily="2" charset="-122"/>
              </a:rPr>
              <a:t>若在缓存中存在主机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地址信息，则主机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的网卡立即以主机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地址为目的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地址、以自己的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地址为源</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地址进行帧的封装并启动帧的发送；</a:t>
            </a:r>
          </a:p>
          <a:p>
            <a:pPr eaLnBrk="1" hangingPunct="1">
              <a:buFontTx/>
              <a:buChar char="•"/>
            </a:pPr>
            <a:r>
              <a:rPr lang="zh-CN" altLang="en-US">
                <a:latin typeface="宋体" panose="02010600030101010101" pitchFamily="2" charset="-122"/>
                <a:ea typeface="宋体" panose="02010600030101010101" pitchFamily="2" charset="-122"/>
              </a:rPr>
              <a:t>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收到该帧后，确认是给自己的帧，进行帧的拆封并取出其中的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分组交给网络层去处理。</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78568C-EB1D-49F0-B0F2-4AA0D9EB12DE}" type="datetime1">
              <a:rPr lang="zh-CN" altLang="en-US" smtClean="0"/>
              <a:pPr/>
              <a:t>2019/12/6</a:t>
            </a:fld>
            <a:endParaRPr lang="en-US" altLang="zh-CN" smtClean="0"/>
          </a:p>
        </p:txBody>
      </p:sp>
      <p:sp>
        <p:nvSpPr>
          <p:cNvPr id="1167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67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F57E65-6670-41F9-8B63-08D301D84BD6}" type="slidenum">
              <a:rPr lang="zh-CN" altLang="en-US" smtClean="0"/>
              <a:pPr/>
              <a:t>111</a:t>
            </a:fld>
            <a:endParaRPr lang="en-US" altLang="zh-CN" smtClean="0"/>
          </a:p>
        </p:txBody>
      </p:sp>
      <p:sp>
        <p:nvSpPr>
          <p:cNvPr id="1167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ARP </a:t>
            </a:r>
            <a:r>
              <a:rPr lang="zh-CN" altLang="en-US" smtClean="0">
                <a:ea typeface="宋体" panose="02010600030101010101" pitchFamily="2" charset="-122"/>
              </a:rPr>
              <a:t>（</a:t>
            </a:r>
            <a:r>
              <a:rPr lang="zh-CN" altLang="en-US" b="1" smtClean="0">
                <a:latin typeface="宋体" panose="02010600030101010101" pitchFamily="2" charset="-122"/>
                <a:ea typeface="宋体" panose="02010600030101010101" pitchFamily="2" charset="-122"/>
              </a:rPr>
              <a:t>子网内</a:t>
            </a:r>
            <a:r>
              <a:rPr lang="en-US" altLang="zh-CN" b="1" smtClean="0">
                <a:latin typeface="宋体" panose="02010600030101010101" pitchFamily="2" charset="-122"/>
                <a:ea typeface="宋体" panose="02010600030101010101" pitchFamily="2" charset="-122"/>
              </a:rPr>
              <a:t>ARP</a:t>
            </a:r>
            <a:r>
              <a:rPr lang="zh-CN" altLang="en-US" b="1" smtClean="0">
                <a:latin typeface="宋体" panose="02010600030101010101" pitchFamily="2" charset="-122"/>
                <a:ea typeface="宋体" panose="02010600030101010101" pitchFamily="2" charset="-122"/>
              </a:rPr>
              <a:t>解析</a:t>
            </a:r>
            <a:r>
              <a:rPr lang="zh-CN" altLang="en-US" smtClean="0">
                <a:ea typeface="宋体" panose="02010600030101010101" pitchFamily="2" charset="-122"/>
              </a:rPr>
              <a:t>）</a:t>
            </a:r>
          </a:p>
        </p:txBody>
      </p:sp>
      <p:sp>
        <p:nvSpPr>
          <p:cNvPr id="116742" name="Rectangle 4"/>
          <p:cNvSpPr>
            <a:spLocks noChangeArrowheads="1"/>
          </p:cNvSpPr>
          <p:nvPr/>
        </p:nvSpPr>
        <p:spPr bwMode="auto">
          <a:xfrm>
            <a:off x="566738" y="122555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a:latin typeface="宋体" panose="02010600030101010101" pitchFamily="2" charset="-122"/>
                <a:ea typeface="宋体" panose="02010600030101010101" pitchFamily="2" charset="-122"/>
              </a:rPr>
              <a:t>若在缓存中不存在关于主机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地址映射信息，则主机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以广播帧形式向同一网络中的所有结点发送一个</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请求（</a:t>
            </a:r>
            <a:r>
              <a:rPr lang="en-US" altLang="zh-CN">
                <a:latin typeface="宋体" panose="02010600030101010101" pitchFamily="2" charset="-122"/>
                <a:ea typeface="宋体" panose="02010600030101010101" pitchFamily="2" charset="-122"/>
              </a:rPr>
              <a:t>ARP request</a:t>
            </a:r>
            <a:r>
              <a:rPr lang="zh-CN" altLang="en-US">
                <a:latin typeface="宋体" panose="02010600030101010101" pitchFamily="2" charset="-122"/>
                <a:ea typeface="宋体" panose="02010600030101010101" pitchFamily="2" charset="-122"/>
              </a:rPr>
              <a:t>），在该广播帧中</a:t>
            </a:r>
            <a:r>
              <a:rPr lang="en-US" altLang="zh-CN">
                <a:latin typeface="宋体" panose="02010600030101010101" pitchFamily="2" charset="-122"/>
                <a:ea typeface="宋体" panose="02010600030101010101" pitchFamily="2" charset="-122"/>
              </a:rPr>
              <a:t>48</a:t>
            </a:r>
            <a:r>
              <a:rPr lang="zh-CN" altLang="en-US">
                <a:latin typeface="宋体" panose="02010600030101010101" pitchFamily="2" charset="-122"/>
                <a:ea typeface="宋体" panose="02010600030101010101" pitchFamily="2" charset="-122"/>
              </a:rPr>
              <a:t>位的目的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地址以全</a:t>
            </a:r>
            <a:r>
              <a:rPr lang="zh-CN" altLang="en-US">
                <a:latin typeface="Arial" panose="020B0604020202020204" pitchFamily="34" charset="0"/>
                <a:ea typeface="宋体" panose="02010600030101010101" pitchFamily="2" charset="-122"/>
              </a:rPr>
              <a:t>“</a:t>
            </a:r>
            <a:r>
              <a:rPr lang="en-US" altLang="zh-CN">
                <a:latin typeface="宋体" panose="02010600030101010101" pitchFamily="2" charset="-122"/>
                <a:ea typeface="宋体" panose="02010600030101010101" pitchFamily="2" charset="-122"/>
              </a:rPr>
              <a:t>1</a:t>
            </a:r>
            <a:r>
              <a:rPr lang="en-US" altLang="zh-CN">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即</a:t>
            </a:r>
            <a:r>
              <a:rPr lang="zh-CN" altLang="en-US">
                <a:latin typeface="Arial" panose="020B0604020202020204" pitchFamily="34" charset="0"/>
                <a:ea typeface="宋体" panose="02010600030101010101" pitchFamily="2" charset="-122"/>
              </a:rPr>
              <a:t>“</a:t>
            </a:r>
            <a:r>
              <a:rPr lang="en-US" altLang="zh-CN">
                <a:latin typeface="宋体" panose="02010600030101010101" pitchFamily="2" charset="-122"/>
                <a:ea typeface="宋体" panose="02010600030101010101" pitchFamily="2" charset="-122"/>
              </a:rPr>
              <a:t>ffffffffffff</a:t>
            </a:r>
            <a:r>
              <a:rPr lang="en-US" altLang="zh-CN">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表示，并在数据部分发出关于</a:t>
            </a:r>
            <a:r>
              <a:rPr lang="zh-CN" altLang="en-US">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谁的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地址是</a:t>
            </a:r>
            <a:r>
              <a:rPr lang="en-US" altLang="zh-CN">
                <a:latin typeface="宋体" panose="02010600030101010101" pitchFamily="2" charset="-122"/>
                <a:ea typeface="宋体" panose="02010600030101010101" pitchFamily="2" charset="-122"/>
              </a:rPr>
              <a:t>192.31.65.5</a:t>
            </a:r>
            <a:r>
              <a:rPr lang="en-US" altLang="zh-CN">
                <a:latin typeface="Arial" panose="020B0604020202020204" pitchFamily="34" charset="0"/>
                <a:ea typeface="宋体" panose="02010600030101010101" pitchFamily="2" charset="-122"/>
              </a:rPr>
              <a:t>”</a:t>
            </a:r>
            <a:r>
              <a:rPr lang="zh-CN" altLang="en-US">
                <a:latin typeface="宋体" panose="02010600030101010101" pitchFamily="2" charset="-122"/>
                <a:ea typeface="宋体" panose="02010600030101010101" pitchFamily="2" charset="-122"/>
              </a:rPr>
              <a:t>的询问，这里</a:t>
            </a:r>
            <a:r>
              <a:rPr lang="en-US" altLang="zh-CN">
                <a:latin typeface="宋体" panose="02010600030101010101" pitchFamily="2" charset="-122"/>
                <a:ea typeface="宋体" panose="02010600030101010101" pitchFamily="2" charset="-122"/>
              </a:rPr>
              <a:t>192.31.65.5</a:t>
            </a:r>
            <a:r>
              <a:rPr lang="zh-CN" altLang="en-US">
                <a:latin typeface="宋体" panose="02010600030101010101" pitchFamily="2" charset="-122"/>
                <a:ea typeface="宋体" panose="02010600030101010101" pitchFamily="2" charset="-122"/>
              </a:rPr>
              <a:t>代表主机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a:t>
            </a:r>
          </a:p>
          <a:p>
            <a:pPr eaLnBrk="1" hangingPunct="1">
              <a:buFontTx/>
              <a:buChar char="•"/>
            </a:pPr>
            <a:r>
              <a:rPr lang="zh-CN" altLang="en-US">
                <a:latin typeface="宋体" panose="02010600030101010101" pitchFamily="2" charset="-122"/>
                <a:ea typeface="宋体" panose="02010600030101010101" pitchFamily="2" charset="-122"/>
              </a:rPr>
              <a:t>网络</a:t>
            </a:r>
            <a:r>
              <a:rPr lang="en-US" altLang="zh-CN">
                <a:latin typeface="宋体" panose="02010600030101010101" pitchFamily="2" charset="-122"/>
                <a:ea typeface="宋体" panose="02010600030101010101" pitchFamily="2" charset="-122"/>
              </a:rPr>
              <a:t>CS</a:t>
            </a:r>
            <a:r>
              <a:rPr lang="zh-CN" altLang="en-US">
                <a:latin typeface="宋体" panose="02010600030101010101" pitchFamily="2" charset="-122"/>
                <a:ea typeface="宋体" panose="02010600030101010101" pitchFamily="2" charset="-122"/>
              </a:rPr>
              <a:t>中的所有主机都会收到该广播帧，并且所有收到该广播帧的主机都会检查一下自己的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地址，但只有主机</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会以自己的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地址信息为内容给主机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发出一个</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回应（</a:t>
            </a:r>
            <a:r>
              <a:rPr lang="en-US" altLang="zh-CN">
                <a:latin typeface="宋体" panose="02010600030101010101" pitchFamily="2" charset="-122"/>
                <a:ea typeface="宋体" panose="02010600030101010101" pitchFamily="2" charset="-122"/>
              </a:rPr>
              <a:t>ARP reply</a:t>
            </a:r>
            <a:r>
              <a:rPr lang="zh-CN" altLang="en-US">
                <a:latin typeface="宋体" panose="02010600030101010101" pitchFamily="2" charset="-122"/>
                <a:ea typeface="宋体" panose="02010600030101010101" pitchFamily="2" charset="-122"/>
              </a:rPr>
              <a:t>）。</a:t>
            </a:r>
          </a:p>
          <a:p>
            <a:pPr eaLnBrk="1" hangingPunct="1">
              <a:buFontTx/>
              <a:buChar char="•"/>
            </a:pPr>
            <a:r>
              <a:rPr lang="zh-CN" altLang="en-US">
                <a:latin typeface="宋体" panose="02010600030101010101" pitchFamily="2" charset="-122"/>
                <a:ea typeface="宋体" panose="02010600030101010101" pitchFamily="2" charset="-122"/>
              </a:rPr>
              <a:t>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收到该回应后，首先将其中的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地址信息加入到本地</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缓存中，然后启动相应帧的封装和发送过程。</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a:xfrm>
            <a:off x="-71438" y="31750"/>
            <a:ext cx="9144001" cy="1143000"/>
          </a:xfrm>
        </p:spPr>
        <p:txBody>
          <a:bodyPr/>
          <a:lstStyle/>
          <a:p>
            <a:r>
              <a:rPr lang="en-US" altLang="zh-CN" smtClean="0">
                <a:ea typeface="宋体" panose="02010600030101010101" pitchFamily="2" charset="-122"/>
              </a:rPr>
              <a:t>ARP </a:t>
            </a:r>
            <a:r>
              <a:rPr lang="zh-CN" altLang="en-US" smtClean="0">
                <a:ea typeface="宋体" panose="02010600030101010101" pitchFamily="2" charset="-122"/>
              </a:rPr>
              <a:t>（</a:t>
            </a:r>
            <a:r>
              <a:rPr lang="zh-CN" altLang="en-US" b="1" smtClean="0">
                <a:latin typeface="宋体" panose="02010600030101010101" pitchFamily="2" charset="-122"/>
                <a:ea typeface="宋体" panose="02010600030101010101" pitchFamily="2" charset="-122"/>
              </a:rPr>
              <a:t>子网内</a:t>
            </a:r>
            <a:r>
              <a:rPr lang="en-US" altLang="zh-CN" b="1" smtClean="0">
                <a:latin typeface="宋体" panose="02010600030101010101" pitchFamily="2" charset="-122"/>
                <a:ea typeface="宋体" panose="02010600030101010101" pitchFamily="2" charset="-122"/>
              </a:rPr>
              <a:t>ARP</a:t>
            </a:r>
            <a:r>
              <a:rPr lang="zh-CN" altLang="en-US" b="1" smtClean="0">
                <a:latin typeface="宋体" panose="02010600030101010101" pitchFamily="2" charset="-122"/>
                <a:ea typeface="宋体" panose="02010600030101010101" pitchFamily="2" charset="-122"/>
              </a:rPr>
              <a:t>解析</a:t>
            </a:r>
            <a:r>
              <a:rPr lang="zh-CN" altLang="en-US" smtClean="0">
                <a:ea typeface="宋体" panose="02010600030101010101" pitchFamily="2" charset="-122"/>
              </a:rPr>
              <a:t>）</a:t>
            </a:r>
          </a:p>
        </p:txBody>
      </p:sp>
      <p:sp>
        <p:nvSpPr>
          <p:cNvPr id="117763"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8B8AAD-C43C-4ED3-A869-DFE11A507702}" type="datetime1">
              <a:rPr lang="zh-CN" altLang="en-US" smtClean="0"/>
              <a:pPr/>
              <a:t>2019/12/6</a:t>
            </a:fld>
            <a:endParaRPr lang="en-US" altLang="zh-CN" smtClean="0"/>
          </a:p>
        </p:txBody>
      </p:sp>
      <p:sp>
        <p:nvSpPr>
          <p:cNvPr id="117764"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7765"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0C9B3A-652C-4EA2-97A2-D9133B08C35E}" type="slidenum">
              <a:rPr lang="zh-CN" altLang="en-US" smtClean="0"/>
              <a:pPr/>
              <a:t>112</a:t>
            </a:fld>
            <a:endParaRPr lang="en-US" altLang="zh-CN" smtClean="0"/>
          </a:p>
        </p:txBody>
      </p:sp>
      <p:sp>
        <p:nvSpPr>
          <p:cNvPr id="113670" name="Rectangle 4"/>
          <p:cNvSpPr>
            <a:spLocks noChangeArrowheads="1"/>
          </p:cNvSpPr>
          <p:nvPr/>
        </p:nvSpPr>
        <p:spPr bwMode="auto">
          <a:xfrm>
            <a:off x="6064250" y="2006600"/>
            <a:ext cx="2520950" cy="330200"/>
          </a:xfrm>
          <a:prstGeom prst="rect">
            <a:avLst/>
          </a:prstGeom>
          <a:solidFill>
            <a:schemeClr val="folHlink"/>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spcAft>
                <a:spcPct val="25000"/>
              </a:spcAft>
              <a:buClrTx/>
              <a:buFontTx/>
              <a:buNone/>
            </a:pPr>
            <a:r>
              <a:rPr kumimoji="1" lang="en-US" altLang="zh-CN" sz="1800" b="1">
                <a:solidFill>
                  <a:schemeClr val="bg1"/>
                </a:solidFill>
                <a:latin typeface="Arial" panose="020B0604020202020204" pitchFamily="34" charset="0"/>
                <a:ea typeface="宋体" panose="02010600030101010101" pitchFamily="2" charset="-122"/>
              </a:rPr>
              <a:t>ARP Cache</a:t>
            </a:r>
          </a:p>
        </p:txBody>
      </p:sp>
      <p:sp>
        <p:nvSpPr>
          <p:cNvPr id="113671" name="Rectangle 5"/>
          <p:cNvSpPr>
            <a:spLocks noChangeArrowheads="1"/>
          </p:cNvSpPr>
          <p:nvPr/>
        </p:nvSpPr>
        <p:spPr bwMode="auto">
          <a:xfrm>
            <a:off x="6064250" y="2349500"/>
            <a:ext cx="2520950" cy="558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192.31.65.5  E2</a:t>
            </a:r>
            <a:endParaRPr kumimoji="1" lang="zh-CN" altLang="en-US" sz="1800">
              <a:latin typeface="Arial" panose="020B0604020202020204" pitchFamily="34" charset="0"/>
              <a:ea typeface="宋体" panose="02010600030101010101" pitchFamily="2" charset="-122"/>
            </a:endParaRPr>
          </a:p>
          <a:p>
            <a:pPr algn="ctr">
              <a:spcBef>
                <a:spcPct val="0"/>
              </a:spcBef>
              <a:buClrTx/>
              <a:buFontTx/>
              <a:buNone/>
            </a:pPr>
            <a:r>
              <a:rPr kumimoji="1" lang="en-US" altLang="zh-CN" sz="1800">
                <a:latin typeface="Arial" panose="020B0604020202020204" pitchFamily="34" charset="0"/>
                <a:ea typeface="宋体" panose="02010600030101010101" pitchFamily="2" charset="-122"/>
              </a:rPr>
              <a:t>192.31.65.7  E1</a:t>
            </a:r>
            <a:endParaRPr kumimoji="1" lang="zh-CN" altLang="en-US" sz="1800">
              <a:latin typeface="Arial" panose="020B0604020202020204" pitchFamily="34" charset="0"/>
              <a:ea typeface="宋体" panose="02010600030101010101" pitchFamily="2" charset="-122"/>
            </a:endParaRPr>
          </a:p>
        </p:txBody>
      </p:sp>
      <p:sp>
        <p:nvSpPr>
          <p:cNvPr id="113672" name="Rectangle 6"/>
          <p:cNvSpPr>
            <a:spLocks noChangeArrowheads="1"/>
          </p:cNvSpPr>
          <p:nvPr/>
        </p:nvSpPr>
        <p:spPr bwMode="auto">
          <a:xfrm>
            <a:off x="996950" y="2006600"/>
            <a:ext cx="2520950" cy="330200"/>
          </a:xfrm>
          <a:prstGeom prst="rect">
            <a:avLst/>
          </a:prstGeom>
          <a:solidFill>
            <a:schemeClr val="folHlink"/>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spcAft>
                <a:spcPct val="25000"/>
              </a:spcAft>
              <a:buClrTx/>
              <a:buFontTx/>
              <a:buNone/>
            </a:pPr>
            <a:r>
              <a:rPr kumimoji="1" lang="en-US" altLang="zh-CN" sz="1800" b="1">
                <a:solidFill>
                  <a:schemeClr val="bg1"/>
                </a:solidFill>
                <a:latin typeface="Arial" panose="020B0604020202020204" pitchFamily="34" charset="0"/>
                <a:ea typeface="宋体" panose="02010600030101010101" pitchFamily="2" charset="-122"/>
              </a:rPr>
              <a:t>ARP Cache</a:t>
            </a:r>
          </a:p>
        </p:txBody>
      </p:sp>
      <p:sp>
        <p:nvSpPr>
          <p:cNvPr id="113673" name="Rectangle 7"/>
          <p:cNvSpPr>
            <a:spLocks noChangeArrowheads="1"/>
          </p:cNvSpPr>
          <p:nvPr/>
        </p:nvSpPr>
        <p:spPr bwMode="auto">
          <a:xfrm>
            <a:off x="996950" y="2349500"/>
            <a:ext cx="2520950" cy="558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b="1">
                <a:solidFill>
                  <a:schemeClr val="hlink"/>
                </a:solidFill>
                <a:latin typeface="Arial" panose="020B0604020202020204" pitchFamily="34" charset="0"/>
                <a:ea typeface="宋体" panose="02010600030101010101" pitchFamily="2" charset="-122"/>
              </a:rPr>
              <a:t>192.31.65.7   </a:t>
            </a:r>
            <a:r>
              <a:rPr kumimoji="1" lang="en-US" altLang="zh-CN" sz="1800" b="1">
                <a:solidFill>
                  <a:schemeClr val="accent2"/>
                </a:solidFill>
                <a:latin typeface="Arial" panose="020B0604020202020204" pitchFamily="34" charset="0"/>
                <a:ea typeface="宋体" panose="02010600030101010101" pitchFamily="2" charset="-122"/>
              </a:rPr>
              <a:t>E1</a:t>
            </a:r>
            <a:endParaRPr kumimoji="1" lang="zh-CN" altLang="en-US" sz="1800" b="1">
              <a:solidFill>
                <a:schemeClr val="accent2"/>
              </a:solidFill>
              <a:latin typeface="Arial" panose="020B0604020202020204" pitchFamily="34" charset="0"/>
              <a:ea typeface="宋体" panose="02010600030101010101" pitchFamily="2" charset="-122"/>
            </a:endParaRPr>
          </a:p>
        </p:txBody>
      </p:sp>
      <p:sp>
        <p:nvSpPr>
          <p:cNvPr id="113674" name="AutoShape 8"/>
          <p:cNvSpPr>
            <a:spLocks noChangeArrowheads="1"/>
          </p:cNvSpPr>
          <p:nvPr/>
        </p:nvSpPr>
        <p:spPr bwMode="auto">
          <a:xfrm flipH="1">
            <a:off x="2501900" y="5035550"/>
            <a:ext cx="4121150" cy="215900"/>
          </a:xfrm>
          <a:prstGeom prst="rightArrow">
            <a:avLst>
              <a:gd name="adj1" fmla="val 50000"/>
              <a:gd name="adj2" fmla="val 167199"/>
            </a:avLst>
          </a:prstGeom>
          <a:solidFill>
            <a:schemeClr val="accent2"/>
          </a:solidFill>
          <a:ln w="12700">
            <a:solidFill>
              <a:schemeClr val="tx1"/>
            </a:solidFill>
            <a:miter lim="800000"/>
            <a:headEnd/>
            <a:tailEnd/>
          </a:ln>
          <a:effectLst>
            <a:outerShdw dist="53882" dir="2700000" algn="ctr" rotWithShape="0">
              <a:schemeClr val="folHlink"/>
            </a:outerShdw>
          </a:effec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13675" name="AutoShape 9"/>
          <p:cNvSpPr>
            <a:spLocks noChangeArrowheads="1"/>
          </p:cNvSpPr>
          <p:nvPr/>
        </p:nvSpPr>
        <p:spPr bwMode="auto">
          <a:xfrm>
            <a:off x="3778250" y="3427413"/>
            <a:ext cx="1562100" cy="1123950"/>
          </a:xfrm>
          <a:prstGeom prst="star16">
            <a:avLst>
              <a:gd name="adj" fmla="val 37500"/>
            </a:avLst>
          </a:prstGeom>
          <a:solidFill>
            <a:schemeClr val="bg1"/>
          </a:solidFill>
          <a:ln w="12700">
            <a:solidFill>
              <a:srgbClr val="919191"/>
            </a:solidFill>
            <a:miter lim="800000"/>
            <a:headEnd/>
            <a:tailEnd/>
          </a:ln>
          <a:effectLst>
            <a:outerShdw dist="71842" dir="2700000" algn="ctr" rotWithShape="0">
              <a:schemeClr val="bg2"/>
            </a:outerShdw>
          </a:effectLst>
        </p:spPr>
        <p:txBody>
          <a:bodyPr wrap="none" lIns="82550" tIns="41275" rIns="82550" bIns="41275" anchor="ctr"/>
          <a:lstStyle>
            <a:lvl1pPr defTabSz="822325">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defTabSz="822325">
              <a:spcBef>
                <a:spcPct val="20000"/>
              </a:spcBef>
              <a:buClr>
                <a:schemeClr val="accent2"/>
              </a:buClr>
              <a:buChar char="–"/>
              <a:defRPr sz="2800">
                <a:solidFill>
                  <a:schemeClr val="tx1"/>
                </a:solidFill>
                <a:latin typeface="Times New Roman" panose="02020603050405020304" pitchFamily="18" charset="0"/>
              </a:defRPr>
            </a:lvl2pPr>
            <a:lvl3pPr marL="1143000" indent="-228600" defTabSz="822325">
              <a:spcBef>
                <a:spcPct val="20000"/>
              </a:spcBef>
              <a:buClr>
                <a:schemeClr val="accent2"/>
              </a:buClr>
              <a:buChar char="•"/>
              <a:defRPr sz="2400">
                <a:solidFill>
                  <a:schemeClr val="tx1"/>
                </a:solidFill>
                <a:latin typeface="Times New Roman" panose="02020603050405020304" pitchFamily="18" charset="0"/>
              </a:defRPr>
            </a:lvl3pPr>
            <a:lvl4pPr marL="1600200" indent="-228600" defTabSz="822325">
              <a:spcBef>
                <a:spcPct val="20000"/>
              </a:spcBef>
              <a:buClr>
                <a:schemeClr val="accent2"/>
              </a:buClr>
              <a:buChar char="–"/>
              <a:defRPr sz="2000">
                <a:solidFill>
                  <a:schemeClr val="tx1"/>
                </a:solidFill>
                <a:latin typeface="Times New Roman" panose="02020603050405020304" pitchFamily="18" charset="0"/>
              </a:defRPr>
            </a:lvl4pPr>
            <a:lvl5pPr marL="2057400" indent="-228600" defTabSz="822325">
              <a:spcBef>
                <a:spcPct val="20000"/>
              </a:spcBef>
              <a:buClr>
                <a:schemeClr val="accent2"/>
              </a:buClr>
              <a:buChar char="»"/>
              <a:defRPr sz="2000">
                <a:solidFill>
                  <a:schemeClr val="tx1"/>
                </a:solidFill>
                <a:latin typeface="Times New Roman" panose="02020603050405020304" pitchFamily="18" charset="0"/>
              </a:defRPr>
            </a:lvl5pPr>
            <a:lvl6pPr marL="2514600" indent="-228600" defTabSz="82232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defTabSz="82232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defTabSz="82232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defTabSz="822325"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600" b="1">
                <a:latin typeface="Arial" panose="020B0604020202020204" pitchFamily="34" charset="0"/>
                <a:ea typeface="宋体" panose="02010600030101010101" pitchFamily="2" charset="-122"/>
              </a:rPr>
              <a:t>ARP</a:t>
            </a:r>
          </a:p>
          <a:p>
            <a:pPr algn="ctr">
              <a:spcBef>
                <a:spcPct val="0"/>
              </a:spcBef>
              <a:buClrTx/>
              <a:buFontTx/>
              <a:buNone/>
            </a:pPr>
            <a:r>
              <a:rPr kumimoji="1" lang="en-US" altLang="zh-CN" sz="1600" b="1">
                <a:latin typeface="Arial" panose="020B0604020202020204" pitchFamily="34" charset="0"/>
                <a:ea typeface="宋体" panose="02010600030101010101" pitchFamily="2" charset="-122"/>
              </a:rPr>
              <a:t>Broadcast</a:t>
            </a:r>
          </a:p>
        </p:txBody>
      </p:sp>
      <p:sp>
        <p:nvSpPr>
          <p:cNvPr id="14" name="Oval 10"/>
          <p:cNvSpPr>
            <a:spLocks noChangeArrowheads="1"/>
          </p:cNvSpPr>
          <p:nvPr/>
        </p:nvSpPr>
        <p:spPr bwMode="auto">
          <a:xfrm>
            <a:off x="4348163" y="5324475"/>
            <a:ext cx="430212" cy="430213"/>
          </a:xfrm>
          <a:prstGeom prst="ellipse">
            <a:avLst/>
          </a:prstGeom>
          <a:solidFill>
            <a:schemeClr val="accent2"/>
          </a:solidFill>
          <a:ln w="12700">
            <a:solidFill>
              <a:schemeClr val="tx1"/>
            </a:solidFill>
            <a:round/>
            <a:headEnd/>
            <a:tailEnd/>
          </a:ln>
          <a:effectLst>
            <a:outerShdw dist="53882" dir="2700000" algn="ctr" rotWithShape="0">
              <a:schemeClr val="folHlink"/>
            </a:outerShdw>
          </a:effectLst>
        </p:spPr>
        <p:txBody>
          <a:bodyPr wrap="none" lIns="90488" tIns="44450" rIns="90488" bIns="44450" anchor="ctr"/>
          <a:lstStyle/>
          <a:p>
            <a:pPr algn="ctr">
              <a:defRPr/>
            </a:pPr>
            <a:r>
              <a:rPr kumimoji="1" lang="zh-CN" altLang="en-US" sz="2400" b="1" dirty="0">
                <a:solidFill>
                  <a:schemeClr val="bg1"/>
                </a:solidFill>
                <a:effectLst>
                  <a:outerShdw blurRad="38100" dist="38100" dir="2700000" algn="tl">
                    <a:srgbClr val="000000"/>
                  </a:outerShdw>
                </a:effectLst>
              </a:rPr>
              <a:t>4</a:t>
            </a:r>
          </a:p>
        </p:txBody>
      </p:sp>
      <p:sp>
        <p:nvSpPr>
          <p:cNvPr id="117773" name="Rectangle 11"/>
          <p:cNvSpPr>
            <a:spLocks noChangeArrowheads="1"/>
          </p:cNvSpPr>
          <p:nvPr/>
        </p:nvSpPr>
        <p:spPr bwMode="auto">
          <a:xfrm>
            <a:off x="784225" y="5622925"/>
            <a:ext cx="2547938" cy="58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latin typeface="Arial" panose="020B0604020202020204" pitchFamily="34" charset="0"/>
                <a:ea typeface="宋体" panose="02010600030101010101" pitchFamily="2" charset="-122"/>
              </a:rPr>
              <a:t>IP Address =  192.31.65.7</a:t>
            </a:r>
          </a:p>
          <a:p>
            <a:pPr>
              <a:spcBef>
                <a:spcPct val="0"/>
              </a:spcBef>
              <a:buClrTx/>
              <a:buFontTx/>
              <a:buNone/>
            </a:pPr>
            <a:r>
              <a:rPr kumimoji="1" lang="en-US" altLang="zh-CN" sz="1600">
                <a:latin typeface="Arial" panose="020B0604020202020204" pitchFamily="34" charset="0"/>
                <a:ea typeface="宋体" panose="02010600030101010101" pitchFamily="2" charset="-122"/>
              </a:rPr>
              <a:t>Hardware Address = E1</a:t>
            </a:r>
          </a:p>
        </p:txBody>
      </p:sp>
      <p:sp>
        <p:nvSpPr>
          <p:cNvPr id="117774" name="Rectangle 12"/>
          <p:cNvSpPr>
            <a:spLocks noChangeArrowheads="1"/>
          </p:cNvSpPr>
          <p:nvPr/>
        </p:nvSpPr>
        <p:spPr bwMode="auto">
          <a:xfrm>
            <a:off x="5437188" y="5622925"/>
            <a:ext cx="3382962" cy="577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latin typeface="Arial" panose="020B0604020202020204" pitchFamily="34" charset="0"/>
                <a:ea typeface="宋体" panose="02010600030101010101" pitchFamily="2" charset="-122"/>
              </a:rPr>
              <a:t>IP Address =  192.31.65.5</a:t>
            </a:r>
          </a:p>
          <a:p>
            <a:pPr>
              <a:spcBef>
                <a:spcPct val="0"/>
              </a:spcBef>
              <a:buClrTx/>
              <a:buFontTx/>
              <a:buNone/>
            </a:pPr>
            <a:r>
              <a:rPr kumimoji="1" lang="en-US" altLang="zh-CN" sz="1600">
                <a:latin typeface="Arial" panose="020B0604020202020204" pitchFamily="34" charset="0"/>
                <a:ea typeface="宋体" panose="02010600030101010101" pitchFamily="2" charset="-122"/>
              </a:rPr>
              <a:t>Hardware Address = E2</a:t>
            </a:r>
          </a:p>
        </p:txBody>
      </p:sp>
      <p:sp>
        <p:nvSpPr>
          <p:cNvPr id="17" name="Oval 13"/>
          <p:cNvSpPr>
            <a:spLocks noChangeArrowheads="1"/>
          </p:cNvSpPr>
          <p:nvPr/>
        </p:nvSpPr>
        <p:spPr bwMode="auto">
          <a:xfrm>
            <a:off x="5711825" y="1855788"/>
            <a:ext cx="430213" cy="430212"/>
          </a:xfrm>
          <a:prstGeom prst="ellipse">
            <a:avLst/>
          </a:prstGeom>
          <a:solidFill>
            <a:schemeClr val="accent2"/>
          </a:solidFill>
          <a:ln w="12700">
            <a:solidFill>
              <a:schemeClr val="tx1"/>
            </a:solidFill>
            <a:round/>
            <a:headEnd/>
            <a:tailEnd/>
          </a:ln>
          <a:effectLst>
            <a:outerShdw dist="53882" dir="2700000" algn="ctr" rotWithShape="0">
              <a:schemeClr val="folHlink"/>
            </a:outerShdw>
          </a:effectLst>
        </p:spPr>
        <p:txBody>
          <a:bodyPr wrap="none" lIns="90488" tIns="44450" rIns="90488" bIns="44450" anchor="ctr"/>
          <a:lstStyle/>
          <a:p>
            <a:pPr algn="ctr">
              <a:defRPr/>
            </a:pPr>
            <a:r>
              <a:rPr kumimoji="1" lang="zh-CN" altLang="en-US" sz="2400" b="1">
                <a:solidFill>
                  <a:schemeClr val="bg1"/>
                </a:solidFill>
                <a:effectLst>
                  <a:outerShdw blurRad="38100" dist="38100" dir="2700000" algn="tl">
                    <a:srgbClr val="000000"/>
                  </a:outerShdw>
                </a:effectLst>
              </a:rPr>
              <a:t>3</a:t>
            </a:r>
          </a:p>
        </p:txBody>
      </p:sp>
      <p:sp>
        <p:nvSpPr>
          <p:cNvPr id="18" name="Oval 15"/>
          <p:cNvSpPr>
            <a:spLocks noChangeArrowheads="1"/>
          </p:cNvSpPr>
          <p:nvPr/>
        </p:nvSpPr>
        <p:spPr bwMode="auto">
          <a:xfrm>
            <a:off x="4348163" y="3117850"/>
            <a:ext cx="430212" cy="430213"/>
          </a:xfrm>
          <a:prstGeom prst="ellipse">
            <a:avLst/>
          </a:prstGeom>
          <a:solidFill>
            <a:schemeClr val="accent2"/>
          </a:solidFill>
          <a:ln w="12700">
            <a:solidFill>
              <a:schemeClr val="tx1"/>
            </a:solidFill>
            <a:round/>
            <a:headEnd/>
            <a:tailEnd/>
          </a:ln>
          <a:effectLst>
            <a:outerShdw dist="53882" dir="2700000" algn="ctr" rotWithShape="0">
              <a:schemeClr val="folHlink"/>
            </a:outerShdw>
          </a:effectLst>
        </p:spPr>
        <p:txBody>
          <a:bodyPr wrap="none" lIns="90488" tIns="44450" rIns="90488" bIns="44450" anchor="ctr"/>
          <a:lstStyle/>
          <a:p>
            <a:pPr algn="ctr">
              <a:defRPr/>
            </a:pPr>
            <a:r>
              <a:rPr kumimoji="1" lang="zh-CN" altLang="en-US" sz="2400" b="1">
                <a:solidFill>
                  <a:schemeClr val="bg1"/>
                </a:solidFill>
                <a:effectLst>
                  <a:outerShdw blurRad="38100" dist="38100" dir="2700000" algn="tl">
                    <a:srgbClr val="000000"/>
                  </a:outerShdw>
                </a:effectLst>
              </a:rPr>
              <a:t>2</a:t>
            </a:r>
          </a:p>
        </p:txBody>
      </p:sp>
      <p:sp>
        <p:nvSpPr>
          <p:cNvPr id="113681" name="Freeform 16"/>
          <p:cNvSpPr>
            <a:spLocks/>
          </p:cNvSpPr>
          <p:nvPr/>
        </p:nvSpPr>
        <p:spPr bwMode="auto">
          <a:xfrm>
            <a:off x="5665788" y="2262188"/>
            <a:ext cx="407987" cy="377825"/>
          </a:xfrm>
          <a:custGeom>
            <a:avLst/>
            <a:gdLst>
              <a:gd name="T0" fmla="*/ 2147483646 w 257"/>
              <a:gd name="T1" fmla="*/ 2147483646 h 238"/>
              <a:gd name="T2" fmla="*/ 0 w 257"/>
              <a:gd name="T3" fmla="*/ 2147483646 h 238"/>
              <a:gd name="T4" fmla="*/ 2147483646 w 257"/>
              <a:gd name="T5" fmla="*/ 2147483646 h 238"/>
              <a:gd name="T6" fmla="*/ 2147483646 w 257"/>
              <a:gd name="T7" fmla="*/ 2147483646 h 238"/>
              <a:gd name="T8" fmla="*/ 2147483646 w 257"/>
              <a:gd name="T9" fmla="*/ 2147483646 h 238"/>
              <a:gd name="T10" fmla="*/ 2147483646 w 257"/>
              <a:gd name="T11" fmla="*/ 2147483646 h 238"/>
              <a:gd name="T12" fmla="*/ 2147483646 w 257"/>
              <a:gd name="T13" fmla="*/ 2147483646 h 238"/>
              <a:gd name="T14" fmla="*/ 2147483646 w 257"/>
              <a:gd name="T15" fmla="*/ 2147483646 h 238"/>
              <a:gd name="T16" fmla="*/ 2147483646 w 257"/>
              <a:gd name="T17" fmla="*/ 2147483646 h 238"/>
              <a:gd name="T18" fmla="*/ 2147483646 w 257"/>
              <a:gd name="T19" fmla="*/ 2147483646 h 238"/>
              <a:gd name="T20" fmla="*/ 2147483646 w 257"/>
              <a:gd name="T21" fmla="*/ 2147483646 h 238"/>
              <a:gd name="T22" fmla="*/ 2147483646 w 257"/>
              <a:gd name="T23" fmla="*/ 2147483646 h 238"/>
              <a:gd name="T24" fmla="*/ 2147483646 w 257"/>
              <a:gd name="T25" fmla="*/ 2147483646 h 238"/>
              <a:gd name="T26" fmla="*/ 2147483646 w 257"/>
              <a:gd name="T27" fmla="*/ 2147483646 h 238"/>
              <a:gd name="T28" fmla="*/ 2147483646 w 257"/>
              <a:gd name="T29" fmla="*/ 2147483646 h 238"/>
              <a:gd name="T30" fmla="*/ 2147483646 w 257"/>
              <a:gd name="T31" fmla="*/ 2147483646 h 238"/>
              <a:gd name="T32" fmla="*/ 2147483646 w 257"/>
              <a:gd name="T33" fmla="*/ 2147483646 h 238"/>
              <a:gd name="T34" fmla="*/ 2147483646 w 257"/>
              <a:gd name="T35" fmla="*/ 2147483646 h 238"/>
              <a:gd name="T36" fmla="*/ 2147483646 w 257"/>
              <a:gd name="T37" fmla="*/ 2147483646 h 238"/>
              <a:gd name="T38" fmla="*/ 2147483646 w 257"/>
              <a:gd name="T39" fmla="*/ 2147483646 h 238"/>
              <a:gd name="T40" fmla="*/ 2147483646 w 257"/>
              <a:gd name="T41" fmla="*/ 2147483646 h 238"/>
              <a:gd name="T42" fmla="*/ 2147483646 w 257"/>
              <a:gd name="T43" fmla="*/ 2147483646 h 238"/>
              <a:gd name="T44" fmla="*/ 2147483646 w 257"/>
              <a:gd name="T45" fmla="*/ 2147483646 h 238"/>
              <a:gd name="T46" fmla="*/ 2147483646 w 257"/>
              <a:gd name="T47" fmla="*/ 2147483646 h 238"/>
              <a:gd name="T48" fmla="*/ 2147483646 w 257"/>
              <a:gd name="T49" fmla="*/ 2147483646 h 238"/>
              <a:gd name="T50" fmla="*/ 2147483646 w 257"/>
              <a:gd name="T51" fmla="*/ 0 h 238"/>
              <a:gd name="T52" fmla="*/ 2147483646 w 257"/>
              <a:gd name="T53" fmla="*/ 0 h 238"/>
              <a:gd name="T54" fmla="*/ 2147483646 w 257"/>
              <a:gd name="T55" fmla="*/ 0 h 238"/>
              <a:gd name="T56" fmla="*/ 2147483646 w 257"/>
              <a:gd name="T57" fmla="*/ 2147483646 h 238"/>
              <a:gd name="T58" fmla="*/ 2147483646 w 257"/>
              <a:gd name="T59" fmla="*/ 2147483646 h 238"/>
              <a:gd name="T60" fmla="*/ 2147483646 w 257"/>
              <a:gd name="T61" fmla="*/ 2147483646 h 238"/>
              <a:gd name="T62" fmla="*/ 2147483646 w 257"/>
              <a:gd name="T63" fmla="*/ 2147483646 h 238"/>
              <a:gd name="T64" fmla="*/ 2147483646 w 257"/>
              <a:gd name="T65" fmla="*/ 2147483646 h 238"/>
              <a:gd name="T66" fmla="*/ 2147483646 w 257"/>
              <a:gd name="T67" fmla="*/ 2147483646 h 238"/>
              <a:gd name="T68" fmla="*/ 2147483646 w 257"/>
              <a:gd name="T69" fmla="*/ 2147483646 h 238"/>
              <a:gd name="T70" fmla="*/ 2147483646 w 257"/>
              <a:gd name="T71" fmla="*/ 2147483646 h 238"/>
              <a:gd name="T72" fmla="*/ 2147483646 w 257"/>
              <a:gd name="T73" fmla="*/ 2147483646 h 238"/>
              <a:gd name="T74" fmla="*/ 2147483646 w 257"/>
              <a:gd name="T75" fmla="*/ 2147483646 h 238"/>
              <a:gd name="T76" fmla="*/ 2147483646 w 257"/>
              <a:gd name="T77" fmla="*/ 2147483646 h 238"/>
              <a:gd name="T78" fmla="*/ 2147483646 w 257"/>
              <a:gd name="T79" fmla="*/ 2147483646 h 238"/>
              <a:gd name="T80" fmla="*/ 2147483646 w 257"/>
              <a:gd name="T81" fmla="*/ 2147483646 h 238"/>
              <a:gd name="T82" fmla="*/ 2147483646 w 257"/>
              <a:gd name="T83" fmla="*/ 2147483646 h 238"/>
              <a:gd name="T84" fmla="*/ 2147483646 w 257"/>
              <a:gd name="T85" fmla="*/ 2147483646 h 238"/>
              <a:gd name="T86" fmla="*/ 2147483646 w 257"/>
              <a:gd name="T87" fmla="*/ 2147483646 h 238"/>
              <a:gd name="T88" fmla="*/ 2147483646 w 257"/>
              <a:gd name="T89" fmla="*/ 2147483646 h 238"/>
              <a:gd name="T90" fmla="*/ 2147483646 w 257"/>
              <a:gd name="T91" fmla="*/ 2147483646 h 238"/>
              <a:gd name="T92" fmla="*/ 2147483646 w 257"/>
              <a:gd name="T93" fmla="*/ 2147483646 h 23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7" h="238">
                <a:moveTo>
                  <a:pt x="7" y="196"/>
                </a:moveTo>
                <a:lnTo>
                  <a:pt x="1" y="122"/>
                </a:lnTo>
                <a:lnTo>
                  <a:pt x="0" y="118"/>
                </a:lnTo>
                <a:lnTo>
                  <a:pt x="0" y="115"/>
                </a:lnTo>
                <a:lnTo>
                  <a:pt x="1" y="111"/>
                </a:lnTo>
                <a:lnTo>
                  <a:pt x="3" y="107"/>
                </a:lnTo>
                <a:lnTo>
                  <a:pt x="3" y="104"/>
                </a:lnTo>
                <a:lnTo>
                  <a:pt x="4" y="101"/>
                </a:lnTo>
                <a:lnTo>
                  <a:pt x="7" y="98"/>
                </a:lnTo>
                <a:lnTo>
                  <a:pt x="8" y="97"/>
                </a:lnTo>
                <a:lnTo>
                  <a:pt x="10" y="94"/>
                </a:lnTo>
                <a:lnTo>
                  <a:pt x="11" y="91"/>
                </a:lnTo>
                <a:lnTo>
                  <a:pt x="14" y="90"/>
                </a:lnTo>
                <a:lnTo>
                  <a:pt x="17" y="87"/>
                </a:lnTo>
                <a:lnTo>
                  <a:pt x="18" y="84"/>
                </a:lnTo>
                <a:lnTo>
                  <a:pt x="21" y="83"/>
                </a:lnTo>
                <a:lnTo>
                  <a:pt x="24" y="79"/>
                </a:lnTo>
                <a:lnTo>
                  <a:pt x="27" y="76"/>
                </a:lnTo>
                <a:lnTo>
                  <a:pt x="31" y="74"/>
                </a:lnTo>
                <a:lnTo>
                  <a:pt x="34" y="73"/>
                </a:lnTo>
                <a:lnTo>
                  <a:pt x="38" y="72"/>
                </a:lnTo>
                <a:lnTo>
                  <a:pt x="41" y="72"/>
                </a:lnTo>
                <a:lnTo>
                  <a:pt x="43" y="72"/>
                </a:lnTo>
                <a:lnTo>
                  <a:pt x="46" y="72"/>
                </a:lnTo>
                <a:lnTo>
                  <a:pt x="49" y="73"/>
                </a:lnTo>
                <a:lnTo>
                  <a:pt x="52" y="74"/>
                </a:lnTo>
                <a:lnTo>
                  <a:pt x="55" y="74"/>
                </a:lnTo>
                <a:lnTo>
                  <a:pt x="57" y="77"/>
                </a:lnTo>
                <a:lnTo>
                  <a:pt x="59" y="79"/>
                </a:lnTo>
                <a:lnTo>
                  <a:pt x="60" y="81"/>
                </a:lnTo>
                <a:lnTo>
                  <a:pt x="62" y="83"/>
                </a:lnTo>
                <a:lnTo>
                  <a:pt x="63" y="88"/>
                </a:lnTo>
                <a:lnTo>
                  <a:pt x="63" y="93"/>
                </a:lnTo>
                <a:lnTo>
                  <a:pt x="63" y="97"/>
                </a:lnTo>
                <a:lnTo>
                  <a:pt x="63" y="101"/>
                </a:lnTo>
                <a:lnTo>
                  <a:pt x="64" y="107"/>
                </a:lnTo>
                <a:lnTo>
                  <a:pt x="64" y="112"/>
                </a:lnTo>
                <a:lnTo>
                  <a:pt x="66" y="116"/>
                </a:lnTo>
                <a:lnTo>
                  <a:pt x="66" y="122"/>
                </a:lnTo>
                <a:lnTo>
                  <a:pt x="67" y="126"/>
                </a:lnTo>
                <a:lnTo>
                  <a:pt x="69" y="132"/>
                </a:lnTo>
                <a:lnTo>
                  <a:pt x="70" y="136"/>
                </a:lnTo>
                <a:lnTo>
                  <a:pt x="71" y="139"/>
                </a:lnTo>
                <a:lnTo>
                  <a:pt x="74" y="142"/>
                </a:lnTo>
                <a:lnTo>
                  <a:pt x="76" y="144"/>
                </a:lnTo>
                <a:lnTo>
                  <a:pt x="78" y="146"/>
                </a:lnTo>
                <a:lnTo>
                  <a:pt x="84" y="144"/>
                </a:lnTo>
                <a:lnTo>
                  <a:pt x="231" y="3"/>
                </a:lnTo>
                <a:lnTo>
                  <a:pt x="232" y="3"/>
                </a:lnTo>
                <a:lnTo>
                  <a:pt x="234" y="3"/>
                </a:lnTo>
                <a:lnTo>
                  <a:pt x="236" y="1"/>
                </a:lnTo>
                <a:lnTo>
                  <a:pt x="238" y="0"/>
                </a:lnTo>
                <a:lnTo>
                  <a:pt x="241" y="0"/>
                </a:lnTo>
                <a:lnTo>
                  <a:pt x="242" y="0"/>
                </a:lnTo>
                <a:lnTo>
                  <a:pt x="245" y="0"/>
                </a:lnTo>
                <a:lnTo>
                  <a:pt x="248" y="0"/>
                </a:lnTo>
                <a:lnTo>
                  <a:pt x="249" y="0"/>
                </a:lnTo>
                <a:lnTo>
                  <a:pt x="250" y="1"/>
                </a:lnTo>
                <a:lnTo>
                  <a:pt x="253" y="3"/>
                </a:lnTo>
                <a:lnTo>
                  <a:pt x="255" y="3"/>
                </a:lnTo>
                <a:lnTo>
                  <a:pt x="255" y="4"/>
                </a:lnTo>
                <a:lnTo>
                  <a:pt x="256" y="6"/>
                </a:lnTo>
                <a:lnTo>
                  <a:pt x="256" y="8"/>
                </a:lnTo>
                <a:lnTo>
                  <a:pt x="256" y="34"/>
                </a:lnTo>
                <a:lnTo>
                  <a:pt x="256" y="36"/>
                </a:lnTo>
                <a:lnTo>
                  <a:pt x="256" y="38"/>
                </a:lnTo>
                <a:lnTo>
                  <a:pt x="255" y="41"/>
                </a:lnTo>
                <a:lnTo>
                  <a:pt x="255" y="42"/>
                </a:lnTo>
                <a:lnTo>
                  <a:pt x="255" y="45"/>
                </a:lnTo>
                <a:lnTo>
                  <a:pt x="253" y="46"/>
                </a:lnTo>
                <a:lnTo>
                  <a:pt x="252" y="48"/>
                </a:lnTo>
                <a:lnTo>
                  <a:pt x="252" y="49"/>
                </a:lnTo>
                <a:lnTo>
                  <a:pt x="250" y="49"/>
                </a:lnTo>
                <a:lnTo>
                  <a:pt x="250" y="50"/>
                </a:lnTo>
                <a:lnTo>
                  <a:pt x="249" y="52"/>
                </a:lnTo>
                <a:lnTo>
                  <a:pt x="248" y="52"/>
                </a:lnTo>
                <a:lnTo>
                  <a:pt x="248" y="53"/>
                </a:lnTo>
                <a:lnTo>
                  <a:pt x="246" y="55"/>
                </a:lnTo>
                <a:lnTo>
                  <a:pt x="84" y="220"/>
                </a:lnTo>
                <a:lnTo>
                  <a:pt x="77" y="227"/>
                </a:lnTo>
                <a:lnTo>
                  <a:pt x="70" y="231"/>
                </a:lnTo>
                <a:lnTo>
                  <a:pt x="63" y="234"/>
                </a:lnTo>
                <a:lnTo>
                  <a:pt x="57" y="236"/>
                </a:lnTo>
                <a:lnTo>
                  <a:pt x="50" y="237"/>
                </a:lnTo>
                <a:lnTo>
                  <a:pt x="43" y="236"/>
                </a:lnTo>
                <a:lnTo>
                  <a:pt x="38" y="234"/>
                </a:lnTo>
                <a:lnTo>
                  <a:pt x="32" y="233"/>
                </a:lnTo>
                <a:lnTo>
                  <a:pt x="27" y="229"/>
                </a:lnTo>
                <a:lnTo>
                  <a:pt x="22" y="224"/>
                </a:lnTo>
                <a:lnTo>
                  <a:pt x="18" y="220"/>
                </a:lnTo>
                <a:lnTo>
                  <a:pt x="14" y="216"/>
                </a:lnTo>
                <a:lnTo>
                  <a:pt x="11" y="210"/>
                </a:lnTo>
                <a:lnTo>
                  <a:pt x="8" y="206"/>
                </a:lnTo>
                <a:lnTo>
                  <a:pt x="7" y="196"/>
                </a:lnTo>
              </a:path>
            </a:pathLst>
          </a:custGeom>
          <a:solidFill>
            <a:schemeClr val="hlink"/>
          </a:solidFill>
          <a:ln w="12700" cap="rnd" cmpd="sng">
            <a:solidFill>
              <a:schemeClr val="hlink"/>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20" name="Oval 17"/>
          <p:cNvSpPr>
            <a:spLocks noChangeArrowheads="1"/>
          </p:cNvSpPr>
          <p:nvPr/>
        </p:nvSpPr>
        <p:spPr bwMode="auto">
          <a:xfrm>
            <a:off x="668338" y="1893888"/>
            <a:ext cx="430212" cy="430212"/>
          </a:xfrm>
          <a:prstGeom prst="ellipse">
            <a:avLst/>
          </a:prstGeom>
          <a:solidFill>
            <a:schemeClr val="accent2"/>
          </a:solidFill>
          <a:ln w="12700">
            <a:solidFill>
              <a:schemeClr val="tx1"/>
            </a:solidFill>
            <a:round/>
            <a:headEnd/>
            <a:tailEnd/>
          </a:ln>
          <a:effectLst>
            <a:outerShdw dist="53882" dir="2700000" algn="ctr" rotWithShape="0">
              <a:schemeClr val="folHlink"/>
            </a:outerShdw>
          </a:effectLst>
        </p:spPr>
        <p:txBody>
          <a:bodyPr wrap="none" lIns="90488" tIns="44450" rIns="90488" bIns="44450" anchor="ctr"/>
          <a:lstStyle/>
          <a:p>
            <a:pPr algn="ctr">
              <a:defRPr/>
            </a:pPr>
            <a:r>
              <a:rPr kumimoji="1" lang="zh-CN" altLang="en-US" sz="2400" b="1" dirty="0">
                <a:solidFill>
                  <a:schemeClr val="bg1"/>
                </a:solidFill>
                <a:effectLst>
                  <a:outerShdw blurRad="38100" dist="38100" dir="2700000" algn="tl">
                    <a:srgbClr val="000000"/>
                  </a:outerShdw>
                </a:effectLst>
              </a:rPr>
              <a:t>1</a:t>
            </a:r>
          </a:p>
        </p:txBody>
      </p:sp>
      <p:grpSp>
        <p:nvGrpSpPr>
          <p:cNvPr id="117779" name="Group 18"/>
          <p:cNvGrpSpPr>
            <a:grpSpLocks/>
          </p:cNvGrpSpPr>
          <p:nvPr/>
        </p:nvGrpSpPr>
        <p:grpSpPr bwMode="auto">
          <a:xfrm>
            <a:off x="6877050" y="3733800"/>
            <a:ext cx="1720850" cy="1839913"/>
            <a:chOff x="4332" y="2352"/>
            <a:chExt cx="1084" cy="1159"/>
          </a:xfrm>
        </p:grpSpPr>
        <p:grpSp>
          <p:nvGrpSpPr>
            <p:cNvPr id="117812" name="Group 19"/>
            <p:cNvGrpSpPr>
              <a:grpSpLocks/>
            </p:cNvGrpSpPr>
            <p:nvPr/>
          </p:nvGrpSpPr>
          <p:grpSpPr bwMode="auto">
            <a:xfrm>
              <a:off x="4332" y="2352"/>
              <a:ext cx="1084" cy="1159"/>
              <a:chOff x="4332" y="2352"/>
              <a:chExt cx="1084" cy="1159"/>
            </a:xfrm>
          </p:grpSpPr>
          <p:sp>
            <p:nvSpPr>
              <p:cNvPr id="117814" name="Freeform 20"/>
              <p:cNvSpPr>
                <a:spLocks/>
              </p:cNvSpPr>
              <p:nvPr/>
            </p:nvSpPr>
            <p:spPr bwMode="auto">
              <a:xfrm>
                <a:off x="5043" y="3099"/>
                <a:ext cx="373" cy="412"/>
              </a:xfrm>
              <a:custGeom>
                <a:avLst/>
                <a:gdLst>
                  <a:gd name="T0" fmla="*/ 0 w 373"/>
                  <a:gd name="T1" fmla="*/ 411 h 412"/>
                  <a:gd name="T2" fmla="*/ 0 w 373"/>
                  <a:gd name="T3" fmla="*/ 223 h 412"/>
                  <a:gd name="T4" fmla="*/ 372 w 373"/>
                  <a:gd name="T5" fmla="*/ 0 h 412"/>
                  <a:gd name="T6" fmla="*/ 372 w 373"/>
                  <a:gd name="T7" fmla="*/ 185 h 412"/>
                  <a:gd name="T8" fmla="*/ 0 w 373"/>
                  <a:gd name="T9" fmla="*/ 411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412">
                    <a:moveTo>
                      <a:pt x="0" y="411"/>
                    </a:moveTo>
                    <a:lnTo>
                      <a:pt x="0" y="223"/>
                    </a:lnTo>
                    <a:lnTo>
                      <a:pt x="372" y="0"/>
                    </a:lnTo>
                    <a:lnTo>
                      <a:pt x="372" y="185"/>
                    </a:lnTo>
                    <a:lnTo>
                      <a:pt x="0" y="411"/>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5" name="Freeform 21"/>
              <p:cNvSpPr>
                <a:spLocks/>
              </p:cNvSpPr>
              <p:nvPr/>
            </p:nvSpPr>
            <p:spPr bwMode="auto">
              <a:xfrm>
                <a:off x="4332" y="2948"/>
                <a:ext cx="1084" cy="375"/>
              </a:xfrm>
              <a:custGeom>
                <a:avLst/>
                <a:gdLst>
                  <a:gd name="T0" fmla="*/ 710 w 1084"/>
                  <a:gd name="T1" fmla="*/ 374 h 375"/>
                  <a:gd name="T2" fmla="*/ 0 w 1084"/>
                  <a:gd name="T3" fmla="*/ 186 h 375"/>
                  <a:gd name="T4" fmla="*/ 394 w 1084"/>
                  <a:gd name="T5" fmla="*/ 0 h 375"/>
                  <a:gd name="T6" fmla="*/ 1083 w 1084"/>
                  <a:gd name="T7" fmla="*/ 151 h 375"/>
                  <a:gd name="T8" fmla="*/ 710 w 1084"/>
                  <a:gd name="T9" fmla="*/ 374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4" h="375">
                    <a:moveTo>
                      <a:pt x="710" y="374"/>
                    </a:moveTo>
                    <a:lnTo>
                      <a:pt x="0" y="186"/>
                    </a:lnTo>
                    <a:lnTo>
                      <a:pt x="394" y="0"/>
                    </a:lnTo>
                    <a:lnTo>
                      <a:pt x="1083" y="151"/>
                    </a:lnTo>
                    <a:lnTo>
                      <a:pt x="710" y="374"/>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6" name="Freeform 22"/>
              <p:cNvSpPr>
                <a:spLocks/>
              </p:cNvSpPr>
              <p:nvPr/>
            </p:nvSpPr>
            <p:spPr bwMode="auto">
              <a:xfrm>
                <a:off x="4332" y="3135"/>
                <a:ext cx="712" cy="376"/>
              </a:xfrm>
              <a:custGeom>
                <a:avLst/>
                <a:gdLst>
                  <a:gd name="T0" fmla="*/ 0 w 712"/>
                  <a:gd name="T1" fmla="*/ 0 h 376"/>
                  <a:gd name="T2" fmla="*/ 0 w 712"/>
                  <a:gd name="T3" fmla="*/ 194 h 376"/>
                  <a:gd name="T4" fmla="*/ 711 w 712"/>
                  <a:gd name="T5" fmla="*/ 375 h 376"/>
                  <a:gd name="T6" fmla="*/ 711 w 712"/>
                  <a:gd name="T7" fmla="*/ 188 h 376"/>
                  <a:gd name="T8" fmla="*/ 0 w 712"/>
                  <a:gd name="T9" fmla="*/ 0 h 3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2" h="376">
                    <a:moveTo>
                      <a:pt x="0" y="0"/>
                    </a:moveTo>
                    <a:lnTo>
                      <a:pt x="0" y="194"/>
                    </a:lnTo>
                    <a:lnTo>
                      <a:pt x="711" y="375"/>
                    </a:lnTo>
                    <a:lnTo>
                      <a:pt x="711" y="188"/>
                    </a:lnTo>
                    <a:lnTo>
                      <a:pt x="0" y="0"/>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7" name="Freeform 23"/>
              <p:cNvSpPr>
                <a:spLocks/>
              </p:cNvSpPr>
              <p:nvPr/>
            </p:nvSpPr>
            <p:spPr bwMode="auto">
              <a:xfrm>
                <a:off x="4377" y="3200"/>
                <a:ext cx="143" cy="88"/>
              </a:xfrm>
              <a:custGeom>
                <a:avLst/>
                <a:gdLst>
                  <a:gd name="T0" fmla="*/ 142 w 143"/>
                  <a:gd name="T1" fmla="*/ 87 h 88"/>
                  <a:gd name="T2" fmla="*/ 0 w 143"/>
                  <a:gd name="T3" fmla="*/ 49 h 88"/>
                  <a:gd name="T4" fmla="*/ 0 w 143"/>
                  <a:gd name="T5" fmla="*/ 0 h 88"/>
                  <a:gd name="T6" fmla="*/ 142 w 143"/>
                  <a:gd name="T7" fmla="*/ 41 h 88"/>
                  <a:gd name="T8" fmla="*/ 142 w 143"/>
                  <a:gd name="T9" fmla="*/ 87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88">
                    <a:moveTo>
                      <a:pt x="142" y="87"/>
                    </a:moveTo>
                    <a:lnTo>
                      <a:pt x="0" y="49"/>
                    </a:lnTo>
                    <a:lnTo>
                      <a:pt x="0" y="0"/>
                    </a:lnTo>
                    <a:lnTo>
                      <a:pt x="142" y="41"/>
                    </a:lnTo>
                    <a:lnTo>
                      <a:pt x="142" y="87"/>
                    </a:lnTo>
                  </a:path>
                </a:pathLst>
              </a:custGeom>
              <a:solidFill>
                <a:srgbClr val="CECEC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8" name="Freeform 24"/>
              <p:cNvSpPr>
                <a:spLocks/>
              </p:cNvSpPr>
              <p:nvPr/>
            </p:nvSpPr>
            <p:spPr bwMode="auto">
              <a:xfrm>
                <a:off x="4703" y="3273"/>
                <a:ext cx="279" cy="186"/>
              </a:xfrm>
              <a:custGeom>
                <a:avLst/>
                <a:gdLst>
                  <a:gd name="T0" fmla="*/ 0 w 279"/>
                  <a:gd name="T1" fmla="*/ 0 h 186"/>
                  <a:gd name="T2" fmla="*/ 278 w 279"/>
                  <a:gd name="T3" fmla="*/ 75 h 186"/>
                  <a:gd name="T4" fmla="*/ 278 w 279"/>
                  <a:gd name="T5" fmla="*/ 185 h 186"/>
                  <a:gd name="T6" fmla="*/ 0 w 279"/>
                  <a:gd name="T7" fmla="*/ 119 h 186"/>
                  <a:gd name="T8" fmla="*/ 0 w 279"/>
                  <a:gd name="T9" fmla="*/ 0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186">
                    <a:moveTo>
                      <a:pt x="0" y="0"/>
                    </a:moveTo>
                    <a:lnTo>
                      <a:pt x="278" y="75"/>
                    </a:lnTo>
                    <a:lnTo>
                      <a:pt x="278" y="185"/>
                    </a:lnTo>
                    <a:lnTo>
                      <a:pt x="0" y="119"/>
                    </a:lnTo>
                    <a:lnTo>
                      <a:pt x="0" y="0"/>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9" name="Line 25"/>
              <p:cNvSpPr>
                <a:spLocks noChangeShapeType="1"/>
              </p:cNvSpPr>
              <p:nvPr/>
            </p:nvSpPr>
            <p:spPr bwMode="auto">
              <a:xfrm>
                <a:off x="4710" y="3339"/>
                <a:ext cx="263"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17820" name="Freeform 26"/>
              <p:cNvSpPr>
                <a:spLocks/>
              </p:cNvSpPr>
              <p:nvPr/>
            </p:nvSpPr>
            <p:spPr bwMode="auto">
              <a:xfrm>
                <a:off x="4785" y="3377"/>
                <a:ext cx="98" cy="43"/>
              </a:xfrm>
              <a:custGeom>
                <a:avLst/>
                <a:gdLst>
                  <a:gd name="T0" fmla="*/ 0 w 98"/>
                  <a:gd name="T1" fmla="*/ 0 h 43"/>
                  <a:gd name="T2" fmla="*/ 0 w 98"/>
                  <a:gd name="T3" fmla="*/ 14 h 43"/>
                  <a:gd name="T4" fmla="*/ 97 w 98"/>
                  <a:gd name="T5" fmla="*/ 42 h 43"/>
                  <a:gd name="T6" fmla="*/ 97 w 98"/>
                  <a:gd name="T7" fmla="*/ 25 h 43"/>
                  <a:gd name="T8" fmla="*/ 0 w 9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43">
                    <a:moveTo>
                      <a:pt x="0" y="0"/>
                    </a:moveTo>
                    <a:lnTo>
                      <a:pt x="0" y="14"/>
                    </a:lnTo>
                    <a:lnTo>
                      <a:pt x="97" y="42"/>
                    </a:lnTo>
                    <a:lnTo>
                      <a:pt x="97" y="25"/>
                    </a:lnTo>
                    <a:lnTo>
                      <a:pt x="0" y="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1" name="Freeform 27"/>
              <p:cNvSpPr>
                <a:spLocks/>
              </p:cNvSpPr>
              <p:nvPr/>
            </p:nvSpPr>
            <p:spPr bwMode="auto">
              <a:xfrm>
                <a:off x="4785" y="3317"/>
                <a:ext cx="98" cy="41"/>
              </a:xfrm>
              <a:custGeom>
                <a:avLst/>
                <a:gdLst>
                  <a:gd name="T0" fmla="*/ 0 w 98"/>
                  <a:gd name="T1" fmla="*/ 0 h 41"/>
                  <a:gd name="T2" fmla="*/ 0 w 98"/>
                  <a:gd name="T3" fmla="*/ 14 h 41"/>
                  <a:gd name="T4" fmla="*/ 97 w 98"/>
                  <a:gd name="T5" fmla="*/ 40 h 41"/>
                  <a:gd name="T6" fmla="*/ 97 w 98"/>
                  <a:gd name="T7" fmla="*/ 26 h 41"/>
                  <a:gd name="T8" fmla="*/ 0 w 98"/>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41">
                    <a:moveTo>
                      <a:pt x="0" y="0"/>
                    </a:moveTo>
                    <a:lnTo>
                      <a:pt x="0" y="14"/>
                    </a:lnTo>
                    <a:lnTo>
                      <a:pt x="97" y="40"/>
                    </a:lnTo>
                    <a:lnTo>
                      <a:pt x="97" y="26"/>
                    </a:lnTo>
                    <a:lnTo>
                      <a:pt x="0" y="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2" name="Freeform 28"/>
              <p:cNvSpPr>
                <a:spLocks/>
              </p:cNvSpPr>
              <p:nvPr/>
            </p:nvSpPr>
            <p:spPr bwMode="auto">
              <a:xfrm>
                <a:off x="4719" y="2352"/>
                <a:ext cx="653" cy="641"/>
              </a:xfrm>
              <a:custGeom>
                <a:avLst/>
                <a:gdLst>
                  <a:gd name="T0" fmla="*/ 537 w 653"/>
                  <a:gd name="T1" fmla="*/ 640 h 641"/>
                  <a:gd name="T2" fmla="*/ 652 w 653"/>
                  <a:gd name="T3" fmla="*/ 499 h 641"/>
                  <a:gd name="T4" fmla="*/ 652 w 653"/>
                  <a:gd name="T5" fmla="*/ 110 h 641"/>
                  <a:gd name="T6" fmla="*/ 172 w 653"/>
                  <a:gd name="T7" fmla="*/ 0 h 641"/>
                  <a:gd name="T8" fmla="*/ 0 w 653"/>
                  <a:gd name="T9" fmla="*/ 49 h 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3" h="641">
                    <a:moveTo>
                      <a:pt x="537" y="640"/>
                    </a:moveTo>
                    <a:lnTo>
                      <a:pt x="652" y="499"/>
                    </a:lnTo>
                    <a:lnTo>
                      <a:pt x="652" y="110"/>
                    </a:lnTo>
                    <a:lnTo>
                      <a:pt x="172" y="0"/>
                    </a:lnTo>
                    <a:lnTo>
                      <a:pt x="0" y="49"/>
                    </a:lnTo>
                  </a:path>
                </a:pathLst>
              </a:custGeom>
              <a:solidFill>
                <a:srgbClr val="DADADA"/>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3" name="Freeform 29"/>
              <p:cNvSpPr>
                <a:spLocks/>
              </p:cNvSpPr>
              <p:nvPr/>
            </p:nvSpPr>
            <p:spPr bwMode="auto">
              <a:xfrm>
                <a:off x="5041" y="2519"/>
                <a:ext cx="214" cy="704"/>
              </a:xfrm>
              <a:custGeom>
                <a:avLst/>
                <a:gdLst>
                  <a:gd name="T0" fmla="*/ 0 w 214"/>
                  <a:gd name="T1" fmla="*/ 703 h 704"/>
                  <a:gd name="T2" fmla="*/ 0 w 214"/>
                  <a:gd name="T3" fmla="*/ 114 h 704"/>
                  <a:gd name="T4" fmla="*/ 213 w 214"/>
                  <a:gd name="T5" fmla="*/ 0 h 704"/>
                  <a:gd name="T6" fmla="*/ 213 w 214"/>
                  <a:gd name="T7" fmla="*/ 568 h 704"/>
                  <a:gd name="T8" fmla="*/ 0 w 214"/>
                  <a:gd name="T9" fmla="*/ 703 h 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 h="704">
                    <a:moveTo>
                      <a:pt x="0" y="703"/>
                    </a:moveTo>
                    <a:lnTo>
                      <a:pt x="0" y="114"/>
                    </a:lnTo>
                    <a:lnTo>
                      <a:pt x="213" y="0"/>
                    </a:lnTo>
                    <a:lnTo>
                      <a:pt x="213" y="568"/>
                    </a:lnTo>
                    <a:lnTo>
                      <a:pt x="0" y="703"/>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4" name="Freeform 30"/>
              <p:cNvSpPr>
                <a:spLocks/>
              </p:cNvSpPr>
              <p:nvPr/>
            </p:nvSpPr>
            <p:spPr bwMode="auto">
              <a:xfrm>
                <a:off x="4372" y="2376"/>
                <a:ext cx="883" cy="259"/>
              </a:xfrm>
              <a:custGeom>
                <a:avLst/>
                <a:gdLst>
                  <a:gd name="T0" fmla="*/ 667 w 883"/>
                  <a:gd name="T1" fmla="*/ 258 h 259"/>
                  <a:gd name="T2" fmla="*/ 0 w 883"/>
                  <a:gd name="T3" fmla="*/ 100 h 259"/>
                  <a:gd name="T4" fmla="*/ 247 w 883"/>
                  <a:gd name="T5" fmla="*/ 0 h 259"/>
                  <a:gd name="T6" fmla="*/ 882 w 883"/>
                  <a:gd name="T7" fmla="*/ 145 h 259"/>
                  <a:gd name="T8" fmla="*/ 667 w 883"/>
                  <a:gd name="T9" fmla="*/ 258 h 2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3" h="259">
                    <a:moveTo>
                      <a:pt x="667" y="258"/>
                    </a:moveTo>
                    <a:lnTo>
                      <a:pt x="0" y="100"/>
                    </a:lnTo>
                    <a:lnTo>
                      <a:pt x="247" y="0"/>
                    </a:lnTo>
                    <a:lnTo>
                      <a:pt x="882" y="145"/>
                    </a:lnTo>
                    <a:lnTo>
                      <a:pt x="667" y="258"/>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5" name="Freeform 31"/>
              <p:cNvSpPr>
                <a:spLocks/>
              </p:cNvSpPr>
              <p:nvPr/>
            </p:nvSpPr>
            <p:spPr bwMode="auto">
              <a:xfrm>
                <a:off x="4505" y="3084"/>
                <a:ext cx="465" cy="143"/>
              </a:xfrm>
              <a:custGeom>
                <a:avLst/>
                <a:gdLst>
                  <a:gd name="T0" fmla="*/ 0 w 465"/>
                  <a:gd name="T1" fmla="*/ 0 h 143"/>
                  <a:gd name="T2" fmla="*/ 0 w 465"/>
                  <a:gd name="T3" fmla="*/ 27 h 143"/>
                  <a:gd name="T4" fmla="*/ 427 w 465"/>
                  <a:gd name="T5" fmla="*/ 142 h 143"/>
                  <a:gd name="T6" fmla="*/ 464 w 465"/>
                  <a:gd name="T7" fmla="*/ 124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5" h="143">
                    <a:moveTo>
                      <a:pt x="0" y="0"/>
                    </a:moveTo>
                    <a:lnTo>
                      <a:pt x="0" y="27"/>
                    </a:lnTo>
                    <a:lnTo>
                      <a:pt x="427" y="142"/>
                    </a:lnTo>
                    <a:lnTo>
                      <a:pt x="464" y="124"/>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6" name="Freeform 32"/>
              <p:cNvSpPr>
                <a:spLocks/>
              </p:cNvSpPr>
              <p:nvPr/>
            </p:nvSpPr>
            <p:spPr bwMode="auto">
              <a:xfrm>
                <a:off x="4372" y="2475"/>
                <a:ext cx="670" cy="749"/>
              </a:xfrm>
              <a:custGeom>
                <a:avLst/>
                <a:gdLst>
                  <a:gd name="T0" fmla="*/ 669 w 670"/>
                  <a:gd name="T1" fmla="*/ 748 h 749"/>
                  <a:gd name="T2" fmla="*/ 669 w 670"/>
                  <a:gd name="T3" fmla="*/ 159 h 749"/>
                  <a:gd name="T4" fmla="*/ 0 w 670"/>
                  <a:gd name="T5" fmla="*/ 0 h 749"/>
                  <a:gd name="T6" fmla="*/ 0 w 670"/>
                  <a:gd name="T7" fmla="*/ 574 h 749"/>
                  <a:gd name="T8" fmla="*/ 669 w 670"/>
                  <a:gd name="T9" fmla="*/ 748 h 7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0" h="749">
                    <a:moveTo>
                      <a:pt x="669" y="748"/>
                    </a:moveTo>
                    <a:lnTo>
                      <a:pt x="669" y="159"/>
                    </a:lnTo>
                    <a:lnTo>
                      <a:pt x="0" y="0"/>
                    </a:lnTo>
                    <a:lnTo>
                      <a:pt x="0" y="574"/>
                    </a:lnTo>
                    <a:lnTo>
                      <a:pt x="669" y="74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7" name="Freeform 33"/>
              <p:cNvSpPr>
                <a:spLocks/>
              </p:cNvSpPr>
              <p:nvPr/>
            </p:nvSpPr>
            <p:spPr bwMode="auto">
              <a:xfrm>
                <a:off x="4456" y="2559"/>
                <a:ext cx="489" cy="547"/>
              </a:xfrm>
              <a:custGeom>
                <a:avLst/>
                <a:gdLst>
                  <a:gd name="T0" fmla="*/ 488 w 489"/>
                  <a:gd name="T1" fmla="*/ 546 h 547"/>
                  <a:gd name="T2" fmla="*/ 488 w 489"/>
                  <a:gd name="T3" fmla="*/ 117 h 547"/>
                  <a:gd name="T4" fmla="*/ 0 w 489"/>
                  <a:gd name="T5" fmla="*/ 0 h 547"/>
                  <a:gd name="T6" fmla="*/ 0 w 489"/>
                  <a:gd name="T7" fmla="*/ 423 h 547"/>
                  <a:gd name="T8" fmla="*/ 488 w 489"/>
                  <a:gd name="T9" fmla="*/ 546 h 5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547">
                    <a:moveTo>
                      <a:pt x="488" y="546"/>
                    </a:moveTo>
                    <a:lnTo>
                      <a:pt x="488" y="117"/>
                    </a:lnTo>
                    <a:lnTo>
                      <a:pt x="0" y="0"/>
                    </a:lnTo>
                    <a:lnTo>
                      <a:pt x="0" y="423"/>
                    </a:lnTo>
                    <a:lnTo>
                      <a:pt x="488" y="546"/>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8" name="Freeform 34"/>
              <p:cNvSpPr>
                <a:spLocks/>
              </p:cNvSpPr>
              <p:nvPr/>
            </p:nvSpPr>
            <p:spPr bwMode="auto">
              <a:xfrm>
                <a:off x="4495" y="2596"/>
                <a:ext cx="431" cy="464"/>
              </a:xfrm>
              <a:custGeom>
                <a:avLst/>
                <a:gdLst>
                  <a:gd name="T0" fmla="*/ 430 w 431"/>
                  <a:gd name="T1" fmla="*/ 463 h 464"/>
                  <a:gd name="T2" fmla="*/ 430 w 431"/>
                  <a:gd name="T3" fmla="*/ 99 h 464"/>
                  <a:gd name="T4" fmla="*/ 0 w 431"/>
                  <a:gd name="T5" fmla="*/ 0 h 464"/>
                  <a:gd name="T6" fmla="*/ 0 w 431"/>
                  <a:gd name="T7" fmla="*/ 358 h 464"/>
                  <a:gd name="T8" fmla="*/ 430 w 431"/>
                  <a:gd name="T9" fmla="*/ 463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 h="464">
                    <a:moveTo>
                      <a:pt x="430" y="463"/>
                    </a:moveTo>
                    <a:lnTo>
                      <a:pt x="430" y="99"/>
                    </a:lnTo>
                    <a:lnTo>
                      <a:pt x="0" y="0"/>
                    </a:lnTo>
                    <a:lnTo>
                      <a:pt x="0" y="358"/>
                    </a:lnTo>
                    <a:lnTo>
                      <a:pt x="430" y="463"/>
                    </a:lnTo>
                  </a:path>
                </a:pathLst>
              </a:custGeom>
              <a:solidFill>
                <a:schemeClr val="hlink"/>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29" name="Rectangle 35"/>
              <p:cNvSpPr>
                <a:spLocks noChangeArrowheads="1"/>
              </p:cNvSpPr>
              <p:nvPr/>
            </p:nvSpPr>
            <p:spPr bwMode="auto">
              <a:xfrm>
                <a:off x="4556" y="2664"/>
                <a:ext cx="41" cy="13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117813" name="Rectangle 36"/>
            <p:cNvSpPr>
              <a:spLocks noChangeArrowheads="1"/>
            </p:cNvSpPr>
            <p:nvPr/>
          </p:nvSpPr>
          <p:spPr bwMode="auto">
            <a:xfrm>
              <a:off x="4570" y="2651"/>
              <a:ext cx="301" cy="3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117780" name="Group 37"/>
          <p:cNvGrpSpPr>
            <a:grpSpLocks/>
          </p:cNvGrpSpPr>
          <p:nvPr/>
        </p:nvGrpSpPr>
        <p:grpSpPr bwMode="auto">
          <a:xfrm>
            <a:off x="476250" y="3733800"/>
            <a:ext cx="1720850" cy="1839913"/>
            <a:chOff x="300" y="2352"/>
            <a:chExt cx="1084" cy="1159"/>
          </a:xfrm>
        </p:grpSpPr>
        <p:grpSp>
          <p:nvGrpSpPr>
            <p:cNvPr id="117794" name="Group 38"/>
            <p:cNvGrpSpPr>
              <a:grpSpLocks/>
            </p:cNvGrpSpPr>
            <p:nvPr/>
          </p:nvGrpSpPr>
          <p:grpSpPr bwMode="auto">
            <a:xfrm>
              <a:off x="300" y="2352"/>
              <a:ext cx="1084" cy="1159"/>
              <a:chOff x="300" y="2352"/>
              <a:chExt cx="1084" cy="1159"/>
            </a:xfrm>
          </p:grpSpPr>
          <p:sp>
            <p:nvSpPr>
              <p:cNvPr id="117796" name="Freeform 39"/>
              <p:cNvSpPr>
                <a:spLocks/>
              </p:cNvSpPr>
              <p:nvPr/>
            </p:nvSpPr>
            <p:spPr bwMode="auto">
              <a:xfrm>
                <a:off x="1011" y="3099"/>
                <a:ext cx="373" cy="412"/>
              </a:xfrm>
              <a:custGeom>
                <a:avLst/>
                <a:gdLst>
                  <a:gd name="T0" fmla="*/ 0 w 373"/>
                  <a:gd name="T1" fmla="*/ 411 h 412"/>
                  <a:gd name="T2" fmla="*/ 0 w 373"/>
                  <a:gd name="T3" fmla="*/ 223 h 412"/>
                  <a:gd name="T4" fmla="*/ 372 w 373"/>
                  <a:gd name="T5" fmla="*/ 0 h 412"/>
                  <a:gd name="T6" fmla="*/ 372 w 373"/>
                  <a:gd name="T7" fmla="*/ 185 h 412"/>
                  <a:gd name="T8" fmla="*/ 0 w 373"/>
                  <a:gd name="T9" fmla="*/ 411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412">
                    <a:moveTo>
                      <a:pt x="0" y="411"/>
                    </a:moveTo>
                    <a:lnTo>
                      <a:pt x="0" y="223"/>
                    </a:lnTo>
                    <a:lnTo>
                      <a:pt x="372" y="0"/>
                    </a:lnTo>
                    <a:lnTo>
                      <a:pt x="372" y="185"/>
                    </a:lnTo>
                    <a:lnTo>
                      <a:pt x="0" y="411"/>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797" name="Freeform 40"/>
              <p:cNvSpPr>
                <a:spLocks/>
              </p:cNvSpPr>
              <p:nvPr/>
            </p:nvSpPr>
            <p:spPr bwMode="auto">
              <a:xfrm>
                <a:off x="300" y="2948"/>
                <a:ext cx="1084" cy="375"/>
              </a:xfrm>
              <a:custGeom>
                <a:avLst/>
                <a:gdLst>
                  <a:gd name="T0" fmla="*/ 710 w 1084"/>
                  <a:gd name="T1" fmla="*/ 374 h 375"/>
                  <a:gd name="T2" fmla="*/ 0 w 1084"/>
                  <a:gd name="T3" fmla="*/ 186 h 375"/>
                  <a:gd name="T4" fmla="*/ 394 w 1084"/>
                  <a:gd name="T5" fmla="*/ 0 h 375"/>
                  <a:gd name="T6" fmla="*/ 1083 w 1084"/>
                  <a:gd name="T7" fmla="*/ 151 h 375"/>
                  <a:gd name="T8" fmla="*/ 710 w 1084"/>
                  <a:gd name="T9" fmla="*/ 374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4" h="375">
                    <a:moveTo>
                      <a:pt x="710" y="374"/>
                    </a:moveTo>
                    <a:lnTo>
                      <a:pt x="0" y="186"/>
                    </a:lnTo>
                    <a:lnTo>
                      <a:pt x="394" y="0"/>
                    </a:lnTo>
                    <a:lnTo>
                      <a:pt x="1083" y="151"/>
                    </a:lnTo>
                    <a:lnTo>
                      <a:pt x="710" y="374"/>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798" name="Freeform 41"/>
              <p:cNvSpPr>
                <a:spLocks/>
              </p:cNvSpPr>
              <p:nvPr/>
            </p:nvSpPr>
            <p:spPr bwMode="auto">
              <a:xfrm>
                <a:off x="300" y="3135"/>
                <a:ext cx="712" cy="376"/>
              </a:xfrm>
              <a:custGeom>
                <a:avLst/>
                <a:gdLst>
                  <a:gd name="T0" fmla="*/ 0 w 712"/>
                  <a:gd name="T1" fmla="*/ 0 h 376"/>
                  <a:gd name="T2" fmla="*/ 0 w 712"/>
                  <a:gd name="T3" fmla="*/ 194 h 376"/>
                  <a:gd name="T4" fmla="*/ 711 w 712"/>
                  <a:gd name="T5" fmla="*/ 375 h 376"/>
                  <a:gd name="T6" fmla="*/ 711 w 712"/>
                  <a:gd name="T7" fmla="*/ 188 h 376"/>
                  <a:gd name="T8" fmla="*/ 0 w 712"/>
                  <a:gd name="T9" fmla="*/ 0 h 3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2" h="376">
                    <a:moveTo>
                      <a:pt x="0" y="0"/>
                    </a:moveTo>
                    <a:lnTo>
                      <a:pt x="0" y="194"/>
                    </a:lnTo>
                    <a:lnTo>
                      <a:pt x="711" y="375"/>
                    </a:lnTo>
                    <a:lnTo>
                      <a:pt x="711" y="188"/>
                    </a:lnTo>
                    <a:lnTo>
                      <a:pt x="0" y="0"/>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799" name="Freeform 42"/>
              <p:cNvSpPr>
                <a:spLocks/>
              </p:cNvSpPr>
              <p:nvPr/>
            </p:nvSpPr>
            <p:spPr bwMode="auto">
              <a:xfrm>
                <a:off x="345" y="3200"/>
                <a:ext cx="143" cy="88"/>
              </a:xfrm>
              <a:custGeom>
                <a:avLst/>
                <a:gdLst>
                  <a:gd name="T0" fmla="*/ 142 w 143"/>
                  <a:gd name="T1" fmla="*/ 87 h 88"/>
                  <a:gd name="T2" fmla="*/ 0 w 143"/>
                  <a:gd name="T3" fmla="*/ 49 h 88"/>
                  <a:gd name="T4" fmla="*/ 0 w 143"/>
                  <a:gd name="T5" fmla="*/ 0 h 88"/>
                  <a:gd name="T6" fmla="*/ 142 w 143"/>
                  <a:gd name="T7" fmla="*/ 41 h 88"/>
                  <a:gd name="T8" fmla="*/ 142 w 143"/>
                  <a:gd name="T9" fmla="*/ 87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88">
                    <a:moveTo>
                      <a:pt x="142" y="87"/>
                    </a:moveTo>
                    <a:lnTo>
                      <a:pt x="0" y="49"/>
                    </a:lnTo>
                    <a:lnTo>
                      <a:pt x="0" y="0"/>
                    </a:lnTo>
                    <a:lnTo>
                      <a:pt x="142" y="41"/>
                    </a:lnTo>
                    <a:lnTo>
                      <a:pt x="142" y="87"/>
                    </a:lnTo>
                  </a:path>
                </a:pathLst>
              </a:custGeom>
              <a:solidFill>
                <a:srgbClr val="CECEC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0" name="Freeform 43"/>
              <p:cNvSpPr>
                <a:spLocks/>
              </p:cNvSpPr>
              <p:nvPr/>
            </p:nvSpPr>
            <p:spPr bwMode="auto">
              <a:xfrm>
                <a:off x="671" y="3273"/>
                <a:ext cx="279" cy="186"/>
              </a:xfrm>
              <a:custGeom>
                <a:avLst/>
                <a:gdLst>
                  <a:gd name="T0" fmla="*/ 0 w 279"/>
                  <a:gd name="T1" fmla="*/ 0 h 186"/>
                  <a:gd name="T2" fmla="*/ 278 w 279"/>
                  <a:gd name="T3" fmla="*/ 75 h 186"/>
                  <a:gd name="T4" fmla="*/ 278 w 279"/>
                  <a:gd name="T5" fmla="*/ 185 h 186"/>
                  <a:gd name="T6" fmla="*/ 0 w 279"/>
                  <a:gd name="T7" fmla="*/ 119 h 186"/>
                  <a:gd name="T8" fmla="*/ 0 w 279"/>
                  <a:gd name="T9" fmla="*/ 0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186">
                    <a:moveTo>
                      <a:pt x="0" y="0"/>
                    </a:moveTo>
                    <a:lnTo>
                      <a:pt x="278" y="75"/>
                    </a:lnTo>
                    <a:lnTo>
                      <a:pt x="278" y="185"/>
                    </a:lnTo>
                    <a:lnTo>
                      <a:pt x="0" y="119"/>
                    </a:lnTo>
                    <a:lnTo>
                      <a:pt x="0" y="0"/>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1" name="Line 44"/>
              <p:cNvSpPr>
                <a:spLocks noChangeShapeType="1"/>
              </p:cNvSpPr>
              <p:nvPr/>
            </p:nvSpPr>
            <p:spPr bwMode="auto">
              <a:xfrm>
                <a:off x="678" y="3339"/>
                <a:ext cx="263"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17802" name="Freeform 45"/>
              <p:cNvSpPr>
                <a:spLocks/>
              </p:cNvSpPr>
              <p:nvPr/>
            </p:nvSpPr>
            <p:spPr bwMode="auto">
              <a:xfrm>
                <a:off x="753" y="3377"/>
                <a:ext cx="98" cy="43"/>
              </a:xfrm>
              <a:custGeom>
                <a:avLst/>
                <a:gdLst>
                  <a:gd name="T0" fmla="*/ 0 w 98"/>
                  <a:gd name="T1" fmla="*/ 0 h 43"/>
                  <a:gd name="T2" fmla="*/ 0 w 98"/>
                  <a:gd name="T3" fmla="*/ 14 h 43"/>
                  <a:gd name="T4" fmla="*/ 97 w 98"/>
                  <a:gd name="T5" fmla="*/ 42 h 43"/>
                  <a:gd name="T6" fmla="*/ 97 w 98"/>
                  <a:gd name="T7" fmla="*/ 25 h 43"/>
                  <a:gd name="T8" fmla="*/ 0 w 9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43">
                    <a:moveTo>
                      <a:pt x="0" y="0"/>
                    </a:moveTo>
                    <a:lnTo>
                      <a:pt x="0" y="14"/>
                    </a:lnTo>
                    <a:lnTo>
                      <a:pt x="97" y="42"/>
                    </a:lnTo>
                    <a:lnTo>
                      <a:pt x="97" y="25"/>
                    </a:lnTo>
                    <a:lnTo>
                      <a:pt x="0" y="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3" name="Freeform 46"/>
              <p:cNvSpPr>
                <a:spLocks/>
              </p:cNvSpPr>
              <p:nvPr/>
            </p:nvSpPr>
            <p:spPr bwMode="auto">
              <a:xfrm>
                <a:off x="753" y="3317"/>
                <a:ext cx="98" cy="41"/>
              </a:xfrm>
              <a:custGeom>
                <a:avLst/>
                <a:gdLst>
                  <a:gd name="T0" fmla="*/ 0 w 98"/>
                  <a:gd name="T1" fmla="*/ 0 h 41"/>
                  <a:gd name="T2" fmla="*/ 0 w 98"/>
                  <a:gd name="T3" fmla="*/ 14 h 41"/>
                  <a:gd name="T4" fmla="*/ 97 w 98"/>
                  <a:gd name="T5" fmla="*/ 40 h 41"/>
                  <a:gd name="T6" fmla="*/ 97 w 98"/>
                  <a:gd name="T7" fmla="*/ 26 h 41"/>
                  <a:gd name="T8" fmla="*/ 0 w 98"/>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41">
                    <a:moveTo>
                      <a:pt x="0" y="0"/>
                    </a:moveTo>
                    <a:lnTo>
                      <a:pt x="0" y="14"/>
                    </a:lnTo>
                    <a:lnTo>
                      <a:pt x="97" y="40"/>
                    </a:lnTo>
                    <a:lnTo>
                      <a:pt x="97" y="26"/>
                    </a:lnTo>
                    <a:lnTo>
                      <a:pt x="0" y="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4" name="Freeform 47"/>
              <p:cNvSpPr>
                <a:spLocks/>
              </p:cNvSpPr>
              <p:nvPr/>
            </p:nvSpPr>
            <p:spPr bwMode="auto">
              <a:xfrm>
                <a:off x="687" y="2352"/>
                <a:ext cx="653" cy="641"/>
              </a:xfrm>
              <a:custGeom>
                <a:avLst/>
                <a:gdLst>
                  <a:gd name="T0" fmla="*/ 537 w 653"/>
                  <a:gd name="T1" fmla="*/ 640 h 641"/>
                  <a:gd name="T2" fmla="*/ 652 w 653"/>
                  <a:gd name="T3" fmla="*/ 499 h 641"/>
                  <a:gd name="T4" fmla="*/ 652 w 653"/>
                  <a:gd name="T5" fmla="*/ 110 h 641"/>
                  <a:gd name="T6" fmla="*/ 172 w 653"/>
                  <a:gd name="T7" fmla="*/ 0 h 641"/>
                  <a:gd name="T8" fmla="*/ 0 w 653"/>
                  <a:gd name="T9" fmla="*/ 49 h 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3" h="641">
                    <a:moveTo>
                      <a:pt x="537" y="640"/>
                    </a:moveTo>
                    <a:lnTo>
                      <a:pt x="652" y="499"/>
                    </a:lnTo>
                    <a:lnTo>
                      <a:pt x="652" y="110"/>
                    </a:lnTo>
                    <a:lnTo>
                      <a:pt x="172" y="0"/>
                    </a:lnTo>
                    <a:lnTo>
                      <a:pt x="0" y="49"/>
                    </a:lnTo>
                  </a:path>
                </a:pathLst>
              </a:custGeom>
              <a:solidFill>
                <a:srgbClr val="DADADA"/>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5" name="Freeform 48"/>
              <p:cNvSpPr>
                <a:spLocks/>
              </p:cNvSpPr>
              <p:nvPr/>
            </p:nvSpPr>
            <p:spPr bwMode="auto">
              <a:xfrm>
                <a:off x="1009" y="2519"/>
                <a:ext cx="214" cy="704"/>
              </a:xfrm>
              <a:custGeom>
                <a:avLst/>
                <a:gdLst>
                  <a:gd name="T0" fmla="*/ 0 w 214"/>
                  <a:gd name="T1" fmla="*/ 703 h 704"/>
                  <a:gd name="T2" fmla="*/ 0 w 214"/>
                  <a:gd name="T3" fmla="*/ 114 h 704"/>
                  <a:gd name="T4" fmla="*/ 213 w 214"/>
                  <a:gd name="T5" fmla="*/ 0 h 704"/>
                  <a:gd name="T6" fmla="*/ 213 w 214"/>
                  <a:gd name="T7" fmla="*/ 568 h 704"/>
                  <a:gd name="T8" fmla="*/ 0 w 214"/>
                  <a:gd name="T9" fmla="*/ 703 h 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 h="704">
                    <a:moveTo>
                      <a:pt x="0" y="703"/>
                    </a:moveTo>
                    <a:lnTo>
                      <a:pt x="0" y="114"/>
                    </a:lnTo>
                    <a:lnTo>
                      <a:pt x="213" y="0"/>
                    </a:lnTo>
                    <a:lnTo>
                      <a:pt x="213" y="568"/>
                    </a:lnTo>
                    <a:lnTo>
                      <a:pt x="0" y="703"/>
                    </a:lnTo>
                  </a:path>
                </a:pathLst>
              </a:custGeom>
              <a:solidFill>
                <a:srgbClr val="DADAD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6" name="Freeform 49"/>
              <p:cNvSpPr>
                <a:spLocks/>
              </p:cNvSpPr>
              <p:nvPr/>
            </p:nvSpPr>
            <p:spPr bwMode="auto">
              <a:xfrm>
                <a:off x="340" y="2376"/>
                <a:ext cx="883" cy="259"/>
              </a:xfrm>
              <a:custGeom>
                <a:avLst/>
                <a:gdLst>
                  <a:gd name="T0" fmla="*/ 667 w 883"/>
                  <a:gd name="T1" fmla="*/ 258 h 259"/>
                  <a:gd name="T2" fmla="*/ 0 w 883"/>
                  <a:gd name="T3" fmla="*/ 100 h 259"/>
                  <a:gd name="T4" fmla="*/ 247 w 883"/>
                  <a:gd name="T5" fmla="*/ 0 h 259"/>
                  <a:gd name="T6" fmla="*/ 882 w 883"/>
                  <a:gd name="T7" fmla="*/ 145 h 259"/>
                  <a:gd name="T8" fmla="*/ 667 w 883"/>
                  <a:gd name="T9" fmla="*/ 258 h 2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3" h="259">
                    <a:moveTo>
                      <a:pt x="667" y="258"/>
                    </a:moveTo>
                    <a:lnTo>
                      <a:pt x="0" y="100"/>
                    </a:lnTo>
                    <a:lnTo>
                      <a:pt x="247" y="0"/>
                    </a:lnTo>
                    <a:lnTo>
                      <a:pt x="882" y="145"/>
                    </a:lnTo>
                    <a:lnTo>
                      <a:pt x="667" y="258"/>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7" name="Freeform 50"/>
              <p:cNvSpPr>
                <a:spLocks/>
              </p:cNvSpPr>
              <p:nvPr/>
            </p:nvSpPr>
            <p:spPr bwMode="auto">
              <a:xfrm>
                <a:off x="473" y="3084"/>
                <a:ext cx="465" cy="143"/>
              </a:xfrm>
              <a:custGeom>
                <a:avLst/>
                <a:gdLst>
                  <a:gd name="T0" fmla="*/ 0 w 465"/>
                  <a:gd name="T1" fmla="*/ 0 h 143"/>
                  <a:gd name="T2" fmla="*/ 0 w 465"/>
                  <a:gd name="T3" fmla="*/ 27 h 143"/>
                  <a:gd name="T4" fmla="*/ 427 w 465"/>
                  <a:gd name="T5" fmla="*/ 142 h 143"/>
                  <a:gd name="T6" fmla="*/ 464 w 465"/>
                  <a:gd name="T7" fmla="*/ 124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5" h="143">
                    <a:moveTo>
                      <a:pt x="0" y="0"/>
                    </a:moveTo>
                    <a:lnTo>
                      <a:pt x="0" y="27"/>
                    </a:lnTo>
                    <a:lnTo>
                      <a:pt x="427" y="142"/>
                    </a:lnTo>
                    <a:lnTo>
                      <a:pt x="464" y="124"/>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8" name="Freeform 51"/>
              <p:cNvSpPr>
                <a:spLocks/>
              </p:cNvSpPr>
              <p:nvPr/>
            </p:nvSpPr>
            <p:spPr bwMode="auto">
              <a:xfrm>
                <a:off x="340" y="2475"/>
                <a:ext cx="670" cy="749"/>
              </a:xfrm>
              <a:custGeom>
                <a:avLst/>
                <a:gdLst>
                  <a:gd name="T0" fmla="*/ 669 w 670"/>
                  <a:gd name="T1" fmla="*/ 748 h 749"/>
                  <a:gd name="T2" fmla="*/ 669 w 670"/>
                  <a:gd name="T3" fmla="*/ 159 h 749"/>
                  <a:gd name="T4" fmla="*/ 0 w 670"/>
                  <a:gd name="T5" fmla="*/ 0 h 749"/>
                  <a:gd name="T6" fmla="*/ 0 w 670"/>
                  <a:gd name="T7" fmla="*/ 574 h 749"/>
                  <a:gd name="T8" fmla="*/ 669 w 670"/>
                  <a:gd name="T9" fmla="*/ 748 h 7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0" h="749">
                    <a:moveTo>
                      <a:pt x="669" y="748"/>
                    </a:moveTo>
                    <a:lnTo>
                      <a:pt x="669" y="159"/>
                    </a:lnTo>
                    <a:lnTo>
                      <a:pt x="0" y="0"/>
                    </a:lnTo>
                    <a:lnTo>
                      <a:pt x="0" y="574"/>
                    </a:lnTo>
                    <a:lnTo>
                      <a:pt x="669" y="748"/>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09" name="Freeform 52"/>
              <p:cNvSpPr>
                <a:spLocks/>
              </p:cNvSpPr>
              <p:nvPr/>
            </p:nvSpPr>
            <p:spPr bwMode="auto">
              <a:xfrm>
                <a:off x="424" y="2559"/>
                <a:ext cx="489" cy="547"/>
              </a:xfrm>
              <a:custGeom>
                <a:avLst/>
                <a:gdLst>
                  <a:gd name="T0" fmla="*/ 488 w 489"/>
                  <a:gd name="T1" fmla="*/ 546 h 547"/>
                  <a:gd name="T2" fmla="*/ 488 w 489"/>
                  <a:gd name="T3" fmla="*/ 117 h 547"/>
                  <a:gd name="T4" fmla="*/ 0 w 489"/>
                  <a:gd name="T5" fmla="*/ 0 h 547"/>
                  <a:gd name="T6" fmla="*/ 0 w 489"/>
                  <a:gd name="T7" fmla="*/ 423 h 547"/>
                  <a:gd name="T8" fmla="*/ 488 w 489"/>
                  <a:gd name="T9" fmla="*/ 546 h 5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547">
                    <a:moveTo>
                      <a:pt x="488" y="546"/>
                    </a:moveTo>
                    <a:lnTo>
                      <a:pt x="488" y="117"/>
                    </a:lnTo>
                    <a:lnTo>
                      <a:pt x="0" y="0"/>
                    </a:lnTo>
                    <a:lnTo>
                      <a:pt x="0" y="423"/>
                    </a:lnTo>
                    <a:lnTo>
                      <a:pt x="488" y="546"/>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0" name="Freeform 53"/>
              <p:cNvSpPr>
                <a:spLocks/>
              </p:cNvSpPr>
              <p:nvPr/>
            </p:nvSpPr>
            <p:spPr bwMode="auto">
              <a:xfrm>
                <a:off x="463" y="2596"/>
                <a:ext cx="431" cy="464"/>
              </a:xfrm>
              <a:custGeom>
                <a:avLst/>
                <a:gdLst>
                  <a:gd name="T0" fmla="*/ 430 w 431"/>
                  <a:gd name="T1" fmla="*/ 463 h 464"/>
                  <a:gd name="T2" fmla="*/ 430 w 431"/>
                  <a:gd name="T3" fmla="*/ 99 h 464"/>
                  <a:gd name="T4" fmla="*/ 0 w 431"/>
                  <a:gd name="T5" fmla="*/ 0 h 464"/>
                  <a:gd name="T6" fmla="*/ 0 w 431"/>
                  <a:gd name="T7" fmla="*/ 358 h 464"/>
                  <a:gd name="T8" fmla="*/ 430 w 431"/>
                  <a:gd name="T9" fmla="*/ 463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 h="464">
                    <a:moveTo>
                      <a:pt x="430" y="463"/>
                    </a:moveTo>
                    <a:lnTo>
                      <a:pt x="430" y="99"/>
                    </a:lnTo>
                    <a:lnTo>
                      <a:pt x="0" y="0"/>
                    </a:lnTo>
                    <a:lnTo>
                      <a:pt x="0" y="358"/>
                    </a:lnTo>
                    <a:lnTo>
                      <a:pt x="430" y="463"/>
                    </a:lnTo>
                  </a:path>
                </a:pathLst>
              </a:custGeom>
              <a:solidFill>
                <a:schemeClr val="hlink"/>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811" name="Rectangle 54"/>
              <p:cNvSpPr>
                <a:spLocks noChangeArrowheads="1"/>
              </p:cNvSpPr>
              <p:nvPr/>
            </p:nvSpPr>
            <p:spPr bwMode="auto">
              <a:xfrm>
                <a:off x="524" y="2664"/>
                <a:ext cx="41" cy="13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117795" name="Rectangle 55"/>
            <p:cNvSpPr>
              <a:spLocks noChangeArrowheads="1"/>
            </p:cNvSpPr>
            <p:nvPr/>
          </p:nvSpPr>
          <p:spPr bwMode="auto">
            <a:xfrm>
              <a:off x="538" y="2651"/>
              <a:ext cx="301" cy="3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113686" name="AutoShape 57"/>
          <p:cNvSpPr>
            <a:spLocks noChangeArrowheads="1"/>
          </p:cNvSpPr>
          <p:nvPr/>
        </p:nvSpPr>
        <p:spPr bwMode="auto">
          <a:xfrm>
            <a:off x="2501900" y="3892550"/>
            <a:ext cx="1187450" cy="215900"/>
          </a:xfrm>
          <a:prstGeom prst="rightArrow">
            <a:avLst>
              <a:gd name="adj1" fmla="val 50000"/>
              <a:gd name="adj2" fmla="val 152803"/>
            </a:avLst>
          </a:prstGeom>
          <a:solidFill>
            <a:schemeClr val="accent2"/>
          </a:solidFill>
          <a:ln w="12700">
            <a:solidFill>
              <a:schemeClr val="tx1"/>
            </a:solidFill>
            <a:miter lim="800000"/>
            <a:headEnd/>
            <a:tailEnd/>
          </a:ln>
          <a:effectLst>
            <a:outerShdw dist="53882" dir="2700000" algn="ctr" rotWithShape="0">
              <a:schemeClr val="folHlink"/>
            </a:outerShdw>
          </a:effec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13687" name="AutoShape 58"/>
          <p:cNvSpPr>
            <a:spLocks noChangeArrowheads="1"/>
          </p:cNvSpPr>
          <p:nvPr/>
        </p:nvSpPr>
        <p:spPr bwMode="auto">
          <a:xfrm>
            <a:off x="5492750" y="3892550"/>
            <a:ext cx="1187450" cy="215900"/>
          </a:xfrm>
          <a:prstGeom prst="rightArrow">
            <a:avLst>
              <a:gd name="adj1" fmla="val 50000"/>
              <a:gd name="adj2" fmla="val 152803"/>
            </a:avLst>
          </a:prstGeom>
          <a:solidFill>
            <a:schemeClr val="accent2"/>
          </a:solidFill>
          <a:ln w="12700">
            <a:solidFill>
              <a:schemeClr val="tx1"/>
            </a:solidFill>
            <a:miter lim="800000"/>
            <a:headEnd/>
            <a:tailEnd/>
          </a:ln>
          <a:effectLst>
            <a:outerShdw dist="53882" dir="2700000" algn="ctr" rotWithShape="0">
              <a:schemeClr val="folHlink"/>
            </a:outerShdw>
          </a:effec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13688" name="AutoShape 59"/>
          <p:cNvSpPr>
            <a:spLocks noChangeArrowheads="1"/>
          </p:cNvSpPr>
          <p:nvPr/>
        </p:nvSpPr>
        <p:spPr bwMode="auto">
          <a:xfrm rot="-5400000">
            <a:off x="1616075" y="3235325"/>
            <a:ext cx="711200" cy="234950"/>
          </a:xfrm>
          <a:prstGeom prst="rightArrow">
            <a:avLst>
              <a:gd name="adj1" fmla="val 50000"/>
              <a:gd name="adj2" fmla="val 119497"/>
            </a:avLst>
          </a:prstGeom>
          <a:solidFill>
            <a:schemeClr val="accent2"/>
          </a:solidFill>
          <a:ln w="12700">
            <a:solidFill>
              <a:schemeClr val="tx1"/>
            </a:solidFill>
            <a:miter lim="800000"/>
            <a:headEnd/>
            <a:tailEnd/>
          </a:ln>
          <a:effectLst>
            <a:outerShdw dist="53882" dir="2700000" algn="ctr" rotWithShape="0">
              <a:schemeClr val="folHlink"/>
            </a:outerShdw>
          </a:effec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13689" name="AutoShape 60"/>
          <p:cNvSpPr>
            <a:spLocks noChangeArrowheads="1"/>
          </p:cNvSpPr>
          <p:nvPr/>
        </p:nvSpPr>
        <p:spPr bwMode="auto">
          <a:xfrm rot="-5400000">
            <a:off x="6835775" y="3235325"/>
            <a:ext cx="711200" cy="234950"/>
          </a:xfrm>
          <a:prstGeom prst="rightArrow">
            <a:avLst>
              <a:gd name="adj1" fmla="val 50000"/>
              <a:gd name="adj2" fmla="val 119497"/>
            </a:avLst>
          </a:prstGeom>
          <a:solidFill>
            <a:schemeClr val="accent2"/>
          </a:solidFill>
          <a:ln w="12700">
            <a:solidFill>
              <a:schemeClr val="tx1"/>
            </a:solidFill>
            <a:miter lim="800000"/>
            <a:headEnd/>
            <a:tailEnd/>
          </a:ln>
          <a:effectLst>
            <a:outerShdw dist="53882" dir="2700000" algn="ctr" rotWithShape="0">
              <a:schemeClr val="folHlink"/>
            </a:outerShdw>
          </a:effec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17785" name="Rectangle 61"/>
          <p:cNvSpPr>
            <a:spLocks noChangeArrowheads="1"/>
          </p:cNvSpPr>
          <p:nvPr/>
        </p:nvSpPr>
        <p:spPr bwMode="auto">
          <a:xfrm>
            <a:off x="1008063" y="1357313"/>
            <a:ext cx="3492500" cy="3794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ping 192.31.65.5</a:t>
            </a:r>
          </a:p>
        </p:txBody>
      </p:sp>
      <p:sp>
        <p:nvSpPr>
          <p:cNvPr id="113691" name="Freeform 62"/>
          <p:cNvSpPr>
            <a:spLocks/>
          </p:cNvSpPr>
          <p:nvPr/>
        </p:nvSpPr>
        <p:spPr bwMode="auto">
          <a:xfrm>
            <a:off x="5632450" y="2613025"/>
            <a:ext cx="382588" cy="382588"/>
          </a:xfrm>
          <a:custGeom>
            <a:avLst/>
            <a:gdLst>
              <a:gd name="T0" fmla="*/ 2147483646 w 241"/>
              <a:gd name="T1" fmla="*/ 0 h 241"/>
              <a:gd name="T2" fmla="*/ 2147483646 w 241"/>
              <a:gd name="T3" fmla="*/ 0 h 241"/>
              <a:gd name="T4" fmla="*/ 2147483646 w 241"/>
              <a:gd name="T5" fmla="*/ 2147483646 h 241"/>
              <a:gd name="T6" fmla="*/ 2147483646 w 241"/>
              <a:gd name="T7" fmla="*/ 2147483646 h 241"/>
              <a:gd name="T8" fmla="*/ 2147483646 w 241"/>
              <a:gd name="T9" fmla="*/ 2147483646 h 241"/>
              <a:gd name="T10" fmla="*/ 2147483646 w 241"/>
              <a:gd name="T11" fmla="*/ 2147483646 h 241"/>
              <a:gd name="T12" fmla="*/ 2147483646 w 241"/>
              <a:gd name="T13" fmla="*/ 2147483646 h 241"/>
              <a:gd name="T14" fmla="*/ 2147483646 w 241"/>
              <a:gd name="T15" fmla="*/ 2147483646 h 241"/>
              <a:gd name="T16" fmla="*/ 2147483646 w 241"/>
              <a:gd name="T17" fmla="*/ 2147483646 h 241"/>
              <a:gd name="T18" fmla="*/ 0 w 241"/>
              <a:gd name="T19" fmla="*/ 2147483646 h 241"/>
              <a:gd name="T20" fmla="*/ 0 w 241"/>
              <a:gd name="T21" fmla="*/ 2147483646 h 241"/>
              <a:gd name="T22" fmla="*/ 2147483646 w 241"/>
              <a:gd name="T23" fmla="*/ 2147483646 h 241"/>
              <a:gd name="T24" fmla="*/ 2147483646 w 241"/>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1" h="241">
                <a:moveTo>
                  <a:pt x="90" y="0"/>
                </a:moveTo>
                <a:lnTo>
                  <a:pt x="150" y="0"/>
                </a:lnTo>
                <a:lnTo>
                  <a:pt x="150" y="90"/>
                </a:lnTo>
                <a:lnTo>
                  <a:pt x="240" y="90"/>
                </a:lnTo>
                <a:lnTo>
                  <a:pt x="240" y="150"/>
                </a:lnTo>
                <a:lnTo>
                  <a:pt x="150" y="150"/>
                </a:lnTo>
                <a:lnTo>
                  <a:pt x="150" y="240"/>
                </a:lnTo>
                <a:lnTo>
                  <a:pt x="90" y="240"/>
                </a:lnTo>
                <a:lnTo>
                  <a:pt x="90" y="150"/>
                </a:lnTo>
                <a:lnTo>
                  <a:pt x="0" y="150"/>
                </a:lnTo>
                <a:lnTo>
                  <a:pt x="0" y="90"/>
                </a:lnTo>
                <a:lnTo>
                  <a:pt x="90" y="90"/>
                </a:lnTo>
                <a:lnTo>
                  <a:pt x="90" y="0"/>
                </a:lnTo>
              </a:path>
            </a:pathLst>
          </a:custGeom>
          <a:solidFill>
            <a:schemeClr val="bg2"/>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787" name="AutoShape 63"/>
          <p:cNvSpPr>
            <a:spLocks noChangeArrowheads="1"/>
          </p:cNvSpPr>
          <p:nvPr/>
        </p:nvSpPr>
        <p:spPr bwMode="auto">
          <a:xfrm>
            <a:off x="215900" y="1196975"/>
            <a:ext cx="766763" cy="690563"/>
          </a:xfrm>
          <a:prstGeom prst="rightArrow">
            <a:avLst>
              <a:gd name="adj1" fmla="val 50000"/>
              <a:gd name="adj2" fmla="val 55522"/>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72" name="组合 71"/>
          <p:cNvGrpSpPr>
            <a:grpSpLocks/>
          </p:cNvGrpSpPr>
          <p:nvPr/>
        </p:nvGrpSpPr>
        <p:grpSpPr bwMode="auto">
          <a:xfrm>
            <a:off x="647700" y="1871663"/>
            <a:ext cx="2986088" cy="1117600"/>
            <a:chOff x="5870576" y="245571"/>
            <a:chExt cx="2986087" cy="1116547"/>
          </a:xfrm>
        </p:grpSpPr>
        <p:sp>
          <p:nvSpPr>
            <p:cNvPr id="117789" name="Rectangle 4"/>
            <p:cNvSpPr>
              <a:spLocks noChangeArrowheads="1"/>
            </p:cNvSpPr>
            <p:nvPr/>
          </p:nvSpPr>
          <p:spPr bwMode="auto">
            <a:xfrm>
              <a:off x="6335713" y="373020"/>
              <a:ext cx="2520950" cy="330200"/>
            </a:xfrm>
            <a:prstGeom prst="rect">
              <a:avLst/>
            </a:prstGeom>
            <a:solidFill>
              <a:schemeClr val="folHlink"/>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spcAft>
                  <a:spcPct val="25000"/>
                </a:spcAft>
                <a:buClrTx/>
                <a:buFontTx/>
                <a:buNone/>
              </a:pPr>
              <a:r>
                <a:rPr kumimoji="1" lang="en-US" altLang="zh-CN" sz="1800" b="1">
                  <a:solidFill>
                    <a:schemeClr val="bg1"/>
                  </a:solidFill>
                  <a:latin typeface="Arial" panose="020B0604020202020204" pitchFamily="34" charset="0"/>
                  <a:ea typeface="宋体" panose="02010600030101010101" pitchFamily="2" charset="-122"/>
                </a:rPr>
                <a:t>ARP Cache</a:t>
              </a:r>
            </a:p>
          </p:txBody>
        </p:sp>
        <p:sp>
          <p:nvSpPr>
            <p:cNvPr id="117790" name="Rectangle 5"/>
            <p:cNvSpPr>
              <a:spLocks noChangeArrowheads="1"/>
            </p:cNvSpPr>
            <p:nvPr/>
          </p:nvSpPr>
          <p:spPr bwMode="auto">
            <a:xfrm>
              <a:off x="6335713" y="715920"/>
              <a:ext cx="2520950" cy="558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192.31.65.7  E1</a:t>
              </a:r>
              <a:endParaRPr kumimoji="1" lang="zh-CN" altLang="en-US" sz="1800">
                <a:latin typeface="Arial" panose="020B0604020202020204" pitchFamily="34" charset="0"/>
                <a:ea typeface="宋体" panose="02010600030101010101" pitchFamily="2" charset="-122"/>
              </a:endParaRPr>
            </a:p>
            <a:p>
              <a:pPr algn="ctr">
                <a:spcBef>
                  <a:spcPct val="0"/>
                </a:spcBef>
                <a:buClrTx/>
                <a:buFontTx/>
                <a:buNone/>
              </a:pPr>
              <a:r>
                <a:rPr kumimoji="1" lang="en-US" altLang="zh-CN" sz="1800">
                  <a:latin typeface="Arial" panose="020B0604020202020204" pitchFamily="34" charset="0"/>
                  <a:ea typeface="宋体" panose="02010600030101010101" pitchFamily="2" charset="-122"/>
                </a:rPr>
                <a:t>192.31.65.5  E2</a:t>
              </a:r>
              <a:endParaRPr kumimoji="1" lang="zh-CN" altLang="en-US" sz="1800">
                <a:latin typeface="Arial" panose="020B0604020202020204" pitchFamily="34" charset="0"/>
                <a:ea typeface="宋体" panose="02010600030101010101" pitchFamily="2" charset="-122"/>
              </a:endParaRPr>
            </a:p>
          </p:txBody>
        </p:sp>
        <p:sp>
          <p:nvSpPr>
            <p:cNvPr id="69" name="Oval 13"/>
            <p:cNvSpPr>
              <a:spLocks noChangeArrowheads="1"/>
            </p:cNvSpPr>
            <p:nvPr/>
          </p:nvSpPr>
          <p:spPr bwMode="auto">
            <a:xfrm>
              <a:off x="5870576" y="245571"/>
              <a:ext cx="430213" cy="429807"/>
            </a:xfrm>
            <a:prstGeom prst="ellipse">
              <a:avLst/>
            </a:prstGeom>
            <a:solidFill>
              <a:schemeClr val="accent2"/>
            </a:solidFill>
            <a:ln w="12700">
              <a:solidFill>
                <a:schemeClr val="tx1"/>
              </a:solidFill>
              <a:round/>
              <a:headEnd/>
              <a:tailEnd/>
            </a:ln>
            <a:effectLst>
              <a:outerShdw dist="53882" dir="2700000" algn="ctr" rotWithShape="0">
                <a:schemeClr val="folHlink"/>
              </a:outerShdw>
            </a:effectLst>
          </p:spPr>
          <p:txBody>
            <a:bodyPr wrap="none"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kumimoji="1" lang="en-US" altLang="zh-CN" sz="2400" b="1" dirty="0" smtClean="0">
                  <a:solidFill>
                    <a:schemeClr val="bg1"/>
                  </a:solidFill>
                  <a:effectLst>
                    <a:outerShdw blurRad="38100" dist="38100" dir="2700000" algn="tl">
                      <a:srgbClr val="000000"/>
                    </a:outerShdw>
                  </a:effectLst>
                  <a:ea typeface="宋体" panose="02010600030101010101" pitchFamily="2" charset="-122"/>
                </a:rPr>
                <a:t>5</a:t>
              </a:r>
              <a:endParaRPr kumimoji="1" lang="zh-CN" altLang="en-US" sz="2400" b="1" dirty="0" smtClean="0">
                <a:solidFill>
                  <a:schemeClr val="bg1"/>
                </a:solidFill>
                <a:effectLst>
                  <a:outerShdw blurRad="38100" dist="38100" dir="2700000" algn="tl">
                    <a:srgbClr val="000000"/>
                  </a:outerShdw>
                </a:effectLst>
                <a:ea typeface="宋体" panose="02010600030101010101" pitchFamily="2" charset="-122"/>
              </a:endParaRPr>
            </a:p>
          </p:txBody>
        </p:sp>
        <p:sp>
          <p:nvSpPr>
            <p:cNvPr id="117792" name="Freeform 16"/>
            <p:cNvSpPr>
              <a:spLocks/>
            </p:cNvSpPr>
            <p:nvPr/>
          </p:nvSpPr>
          <p:spPr bwMode="auto">
            <a:xfrm>
              <a:off x="5941220" y="614417"/>
              <a:ext cx="407987" cy="377825"/>
            </a:xfrm>
            <a:custGeom>
              <a:avLst/>
              <a:gdLst>
                <a:gd name="T0" fmla="*/ 2147483646 w 257"/>
                <a:gd name="T1" fmla="*/ 2147483646 h 238"/>
                <a:gd name="T2" fmla="*/ 0 w 257"/>
                <a:gd name="T3" fmla="*/ 2147483646 h 238"/>
                <a:gd name="T4" fmla="*/ 2147483646 w 257"/>
                <a:gd name="T5" fmla="*/ 2147483646 h 238"/>
                <a:gd name="T6" fmla="*/ 2147483646 w 257"/>
                <a:gd name="T7" fmla="*/ 2147483646 h 238"/>
                <a:gd name="T8" fmla="*/ 2147483646 w 257"/>
                <a:gd name="T9" fmla="*/ 2147483646 h 238"/>
                <a:gd name="T10" fmla="*/ 2147483646 w 257"/>
                <a:gd name="T11" fmla="*/ 2147483646 h 238"/>
                <a:gd name="T12" fmla="*/ 2147483646 w 257"/>
                <a:gd name="T13" fmla="*/ 2147483646 h 238"/>
                <a:gd name="T14" fmla="*/ 2147483646 w 257"/>
                <a:gd name="T15" fmla="*/ 2147483646 h 238"/>
                <a:gd name="T16" fmla="*/ 2147483646 w 257"/>
                <a:gd name="T17" fmla="*/ 2147483646 h 238"/>
                <a:gd name="T18" fmla="*/ 2147483646 w 257"/>
                <a:gd name="T19" fmla="*/ 2147483646 h 238"/>
                <a:gd name="T20" fmla="*/ 2147483646 w 257"/>
                <a:gd name="T21" fmla="*/ 2147483646 h 238"/>
                <a:gd name="T22" fmla="*/ 2147483646 w 257"/>
                <a:gd name="T23" fmla="*/ 2147483646 h 238"/>
                <a:gd name="T24" fmla="*/ 2147483646 w 257"/>
                <a:gd name="T25" fmla="*/ 2147483646 h 238"/>
                <a:gd name="T26" fmla="*/ 2147483646 w 257"/>
                <a:gd name="T27" fmla="*/ 2147483646 h 238"/>
                <a:gd name="T28" fmla="*/ 2147483646 w 257"/>
                <a:gd name="T29" fmla="*/ 2147483646 h 238"/>
                <a:gd name="T30" fmla="*/ 2147483646 w 257"/>
                <a:gd name="T31" fmla="*/ 2147483646 h 238"/>
                <a:gd name="T32" fmla="*/ 2147483646 w 257"/>
                <a:gd name="T33" fmla="*/ 2147483646 h 238"/>
                <a:gd name="T34" fmla="*/ 2147483646 w 257"/>
                <a:gd name="T35" fmla="*/ 2147483646 h 238"/>
                <a:gd name="T36" fmla="*/ 2147483646 w 257"/>
                <a:gd name="T37" fmla="*/ 2147483646 h 238"/>
                <a:gd name="T38" fmla="*/ 2147483646 w 257"/>
                <a:gd name="T39" fmla="*/ 2147483646 h 238"/>
                <a:gd name="T40" fmla="*/ 2147483646 w 257"/>
                <a:gd name="T41" fmla="*/ 2147483646 h 238"/>
                <a:gd name="T42" fmla="*/ 2147483646 w 257"/>
                <a:gd name="T43" fmla="*/ 2147483646 h 238"/>
                <a:gd name="T44" fmla="*/ 2147483646 w 257"/>
                <a:gd name="T45" fmla="*/ 2147483646 h 238"/>
                <a:gd name="T46" fmla="*/ 2147483646 w 257"/>
                <a:gd name="T47" fmla="*/ 2147483646 h 238"/>
                <a:gd name="T48" fmla="*/ 2147483646 w 257"/>
                <a:gd name="T49" fmla="*/ 2147483646 h 238"/>
                <a:gd name="T50" fmla="*/ 2147483646 w 257"/>
                <a:gd name="T51" fmla="*/ 0 h 238"/>
                <a:gd name="T52" fmla="*/ 2147483646 w 257"/>
                <a:gd name="T53" fmla="*/ 0 h 238"/>
                <a:gd name="T54" fmla="*/ 2147483646 w 257"/>
                <a:gd name="T55" fmla="*/ 0 h 238"/>
                <a:gd name="T56" fmla="*/ 2147483646 w 257"/>
                <a:gd name="T57" fmla="*/ 2147483646 h 238"/>
                <a:gd name="T58" fmla="*/ 2147483646 w 257"/>
                <a:gd name="T59" fmla="*/ 2147483646 h 238"/>
                <a:gd name="T60" fmla="*/ 2147483646 w 257"/>
                <a:gd name="T61" fmla="*/ 2147483646 h 238"/>
                <a:gd name="T62" fmla="*/ 2147483646 w 257"/>
                <a:gd name="T63" fmla="*/ 2147483646 h 238"/>
                <a:gd name="T64" fmla="*/ 2147483646 w 257"/>
                <a:gd name="T65" fmla="*/ 2147483646 h 238"/>
                <a:gd name="T66" fmla="*/ 2147483646 w 257"/>
                <a:gd name="T67" fmla="*/ 2147483646 h 238"/>
                <a:gd name="T68" fmla="*/ 2147483646 w 257"/>
                <a:gd name="T69" fmla="*/ 2147483646 h 238"/>
                <a:gd name="T70" fmla="*/ 2147483646 w 257"/>
                <a:gd name="T71" fmla="*/ 2147483646 h 238"/>
                <a:gd name="T72" fmla="*/ 2147483646 w 257"/>
                <a:gd name="T73" fmla="*/ 2147483646 h 238"/>
                <a:gd name="T74" fmla="*/ 2147483646 w 257"/>
                <a:gd name="T75" fmla="*/ 2147483646 h 238"/>
                <a:gd name="T76" fmla="*/ 2147483646 w 257"/>
                <a:gd name="T77" fmla="*/ 2147483646 h 238"/>
                <a:gd name="T78" fmla="*/ 2147483646 w 257"/>
                <a:gd name="T79" fmla="*/ 2147483646 h 238"/>
                <a:gd name="T80" fmla="*/ 2147483646 w 257"/>
                <a:gd name="T81" fmla="*/ 2147483646 h 238"/>
                <a:gd name="T82" fmla="*/ 2147483646 w 257"/>
                <a:gd name="T83" fmla="*/ 2147483646 h 238"/>
                <a:gd name="T84" fmla="*/ 2147483646 w 257"/>
                <a:gd name="T85" fmla="*/ 2147483646 h 238"/>
                <a:gd name="T86" fmla="*/ 2147483646 w 257"/>
                <a:gd name="T87" fmla="*/ 2147483646 h 238"/>
                <a:gd name="T88" fmla="*/ 2147483646 w 257"/>
                <a:gd name="T89" fmla="*/ 2147483646 h 238"/>
                <a:gd name="T90" fmla="*/ 2147483646 w 257"/>
                <a:gd name="T91" fmla="*/ 2147483646 h 238"/>
                <a:gd name="T92" fmla="*/ 2147483646 w 257"/>
                <a:gd name="T93" fmla="*/ 2147483646 h 23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7" h="238">
                  <a:moveTo>
                    <a:pt x="7" y="196"/>
                  </a:moveTo>
                  <a:lnTo>
                    <a:pt x="1" y="122"/>
                  </a:lnTo>
                  <a:lnTo>
                    <a:pt x="0" y="118"/>
                  </a:lnTo>
                  <a:lnTo>
                    <a:pt x="0" y="115"/>
                  </a:lnTo>
                  <a:lnTo>
                    <a:pt x="1" y="111"/>
                  </a:lnTo>
                  <a:lnTo>
                    <a:pt x="3" y="107"/>
                  </a:lnTo>
                  <a:lnTo>
                    <a:pt x="3" y="104"/>
                  </a:lnTo>
                  <a:lnTo>
                    <a:pt x="4" y="101"/>
                  </a:lnTo>
                  <a:lnTo>
                    <a:pt x="7" y="98"/>
                  </a:lnTo>
                  <a:lnTo>
                    <a:pt x="8" y="97"/>
                  </a:lnTo>
                  <a:lnTo>
                    <a:pt x="10" y="94"/>
                  </a:lnTo>
                  <a:lnTo>
                    <a:pt x="11" y="91"/>
                  </a:lnTo>
                  <a:lnTo>
                    <a:pt x="14" y="90"/>
                  </a:lnTo>
                  <a:lnTo>
                    <a:pt x="17" y="87"/>
                  </a:lnTo>
                  <a:lnTo>
                    <a:pt x="18" y="84"/>
                  </a:lnTo>
                  <a:lnTo>
                    <a:pt x="21" y="83"/>
                  </a:lnTo>
                  <a:lnTo>
                    <a:pt x="24" y="79"/>
                  </a:lnTo>
                  <a:lnTo>
                    <a:pt x="27" y="76"/>
                  </a:lnTo>
                  <a:lnTo>
                    <a:pt x="31" y="74"/>
                  </a:lnTo>
                  <a:lnTo>
                    <a:pt x="34" y="73"/>
                  </a:lnTo>
                  <a:lnTo>
                    <a:pt x="38" y="72"/>
                  </a:lnTo>
                  <a:lnTo>
                    <a:pt x="41" y="72"/>
                  </a:lnTo>
                  <a:lnTo>
                    <a:pt x="43" y="72"/>
                  </a:lnTo>
                  <a:lnTo>
                    <a:pt x="46" y="72"/>
                  </a:lnTo>
                  <a:lnTo>
                    <a:pt x="49" y="73"/>
                  </a:lnTo>
                  <a:lnTo>
                    <a:pt x="52" y="74"/>
                  </a:lnTo>
                  <a:lnTo>
                    <a:pt x="55" y="74"/>
                  </a:lnTo>
                  <a:lnTo>
                    <a:pt x="57" y="77"/>
                  </a:lnTo>
                  <a:lnTo>
                    <a:pt x="59" y="79"/>
                  </a:lnTo>
                  <a:lnTo>
                    <a:pt x="60" y="81"/>
                  </a:lnTo>
                  <a:lnTo>
                    <a:pt x="62" y="83"/>
                  </a:lnTo>
                  <a:lnTo>
                    <a:pt x="63" y="88"/>
                  </a:lnTo>
                  <a:lnTo>
                    <a:pt x="63" y="93"/>
                  </a:lnTo>
                  <a:lnTo>
                    <a:pt x="63" y="97"/>
                  </a:lnTo>
                  <a:lnTo>
                    <a:pt x="63" y="101"/>
                  </a:lnTo>
                  <a:lnTo>
                    <a:pt x="64" y="107"/>
                  </a:lnTo>
                  <a:lnTo>
                    <a:pt x="64" y="112"/>
                  </a:lnTo>
                  <a:lnTo>
                    <a:pt x="66" y="116"/>
                  </a:lnTo>
                  <a:lnTo>
                    <a:pt x="66" y="122"/>
                  </a:lnTo>
                  <a:lnTo>
                    <a:pt x="67" y="126"/>
                  </a:lnTo>
                  <a:lnTo>
                    <a:pt x="69" y="132"/>
                  </a:lnTo>
                  <a:lnTo>
                    <a:pt x="70" y="136"/>
                  </a:lnTo>
                  <a:lnTo>
                    <a:pt x="71" y="139"/>
                  </a:lnTo>
                  <a:lnTo>
                    <a:pt x="74" y="142"/>
                  </a:lnTo>
                  <a:lnTo>
                    <a:pt x="76" y="144"/>
                  </a:lnTo>
                  <a:lnTo>
                    <a:pt x="78" y="146"/>
                  </a:lnTo>
                  <a:lnTo>
                    <a:pt x="84" y="144"/>
                  </a:lnTo>
                  <a:lnTo>
                    <a:pt x="231" y="3"/>
                  </a:lnTo>
                  <a:lnTo>
                    <a:pt x="232" y="3"/>
                  </a:lnTo>
                  <a:lnTo>
                    <a:pt x="234" y="3"/>
                  </a:lnTo>
                  <a:lnTo>
                    <a:pt x="236" y="1"/>
                  </a:lnTo>
                  <a:lnTo>
                    <a:pt x="238" y="0"/>
                  </a:lnTo>
                  <a:lnTo>
                    <a:pt x="241" y="0"/>
                  </a:lnTo>
                  <a:lnTo>
                    <a:pt x="242" y="0"/>
                  </a:lnTo>
                  <a:lnTo>
                    <a:pt x="245" y="0"/>
                  </a:lnTo>
                  <a:lnTo>
                    <a:pt x="248" y="0"/>
                  </a:lnTo>
                  <a:lnTo>
                    <a:pt x="249" y="0"/>
                  </a:lnTo>
                  <a:lnTo>
                    <a:pt x="250" y="1"/>
                  </a:lnTo>
                  <a:lnTo>
                    <a:pt x="253" y="3"/>
                  </a:lnTo>
                  <a:lnTo>
                    <a:pt x="255" y="3"/>
                  </a:lnTo>
                  <a:lnTo>
                    <a:pt x="255" y="4"/>
                  </a:lnTo>
                  <a:lnTo>
                    <a:pt x="256" y="6"/>
                  </a:lnTo>
                  <a:lnTo>
                    <a:pt x="256" y="8"/>
                  </a:lnTo>
                  <a:lnTo>
                    <a:pt x="256" y="34"/>
                  </a:lnTo>
                  <a:lnTo>
                    <a:pt x="256" y="36"/>
                  </a:lnTo>
                  <a:lnTo>
                    <a:pt x="256" y="38"/>
                  </a:lnTo>
                  <a:lnTo>
                    <a:pt x="255" y="41"/>
                  </a:lnTo>
                  <a:lnTo>
                    <a:pt x="255" y="42"/>
                  </a:lnTo>
                  <a:lnTo>
                    <a:pt x="255" y="45"/>
                  </a:lnTo>
                  <a:lnTo>
                    <a:pt x="253" y="46"/>
                  </a:lnTo>
                  <a:lnTo>
                    <a:pt x="252" y="48"/>
                  </a:lnTo>
                  <a:lnTo>
                    <a:pt x="252" y="49"/>
                  </a:lnTo>
                  <a:lnTo>
                    <a:pt x="250" y="49"/>
                  </a:lnTo>
                  <a:lnTo>
                    <a:pt x="250" y="50"/>
                  </a:lnTo>
                  <a:lnTo>
                    <a:pt x="249" y="52"/>
                  </a:lnTo>
                  <a:lnTo>
                    <a:pt x="248" y="52"/>
                  </a:lnTo>
                  <a:lnTo>
                    <a:pt x="248" y="53"/>
                  </a:lnTo>
                  <a:lnTo>
                    <a:pt x="246" y="55"/>
                  </a:lnTo>
                  <a:lnTo>
                    <a:pt x="84" y="220"/>
                  </a:lnTo>
                  <a:lnTo>
                    <a:pt x="77" y="227"/>
                  </a:lnTo>
                  <a:lnTo>
                    <a:pt x="70" y="231"/>
                  </a:lnTo>
                  <a:lnTo>
                    <a:pt x="63" y="234"/>
                  </a:lnTo>
                  <a:lnTo>
                    <a:pt x="57" y="236"/>
                  </a:lnTo>
                  <a:lnTo>
                    <a:pt x="50" y="237"/>
                  </a:lnTo>
                  <a:lnTo>
                    <a:pt x="43" y="236"/>
                  </a:lnTo>
                  <a:lnTo>
                    <a:pt x="38" y="234"/>
                  </a:lnTo>
                  <a:lnTo>
                    <a:pt x="32" y="233"/>
                  </a:lnTo>
                  <a:lnTo>
                    <a:pt x="27" y="229"/>
                  </a:lnTo>
                  <a:lnTo>
                    <a:pt x="22" y="224"/>
                  </a:lnTo>
                  <a:lnTo>
                    <a:pt x="18" y="220"/>
                  </a:lnTo>
                  <a:lnTo>
                    <a:pt x="14" y="216"/>
                  </a:lnTo>
                  <a:lnTo>
                    <a:pt x="11" y="210"/>
                  </a:lnTo>
                  <a:lnTo>
                    <a:pt x="8" y="206"/>
                  </a:lnTo>
                  <a:lnTo>
                    <a:pt x="7" y="196"/>
                  </a:lnTo>
                </a:path>
              </a:pathLst>
            </a:custGeom>
            <a:solidFill>
              <a:schemeClr val="hlink"/>
            </a:solidFill>
            <a:ln w="12700" cap="rnd" cmpd="sng">
              <a:solidFill>
                <a:schemeClr val="hlink"/>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117793" name="Freeform 62"/>
            <p:cNvSpPr>
              <a:spLocks/>
            </p:cNvSpPr>
            <p:nvPr/>
          </p:nvSpPr>
          <p:spPr bwMode="auto">
            <a:xfrm>
              <a:off x="5904706" y="979530"/>
              <a:ext cx="382588" cy="382588"/>
            </a:xfrm>
            <a:custGeom>
              <a:avLst/>
              <a:gdLst>
                <a:gd name="T0" fmla="*/ 2147483646 w 241"/>
                <a:gd name="T1" fmla="*/ 0 h 241"/>
                <a:gd name="T2" fmla="*/ 2147483646 w 241"/>
                <a:gd name="T3" fmla="*/ 0 h 241"/>
                <a:gd name="T4" fmla="*/ 2147483646 w 241"/>
                <a:gd name="T5" fmla="*/ 2147483646 h 241"/>
                <a:gd name="T6" fmla="*/ 2147483646 w 241"/>
                <a:gd name="T7" fmla="*/ 2147483646 h 241"/>
                <a:gd name="T8" fmla="*/ 2147483646 w 241"/>
                <a:gd name="T9" fmla="*/ 2147483646 h 241"/>
                <a:gd name="T10" fmla="*/ 2147483646 w 241"/>
                <a:gd name="T11" fmla="*/ 2147483646 h 241"/>
                <a:gd name="T12" fmla="*/ 2147483646 w 241"/>
                <a:gd name="T13" fmla="*/ 2147483646 h 241"/>
                <a:gd name="T14" fmla="*/ 2147483646 w 241"/>
                <a:gd name="T15" fmla="*/ 2147483646 h 241"/>
                <a:gd name="T16" fmla="*/ 2147483646 w 241"/>
                <a:gd name="T17" fmla="*/ 2147483646 h 241"/>
                <a:gd name="T18" fmla="*/ 0 w 241"/>
                <a:gd name="T19" fmla="*/ 2147483646 h 241"/>
                <a:gd name="T20" fmla="*/ 0 w 241"/>
                <a:gd name="T21" fmla="*/ 2147483646 h 241"/>
                <a:gd name="T22" fmla="*/ 2147483646 w 241"/>
                <a:gd name="T23" fmla="*/ 2147483646 h 241"/>
                <a:gd name="T24" fmla="*/ 2147483646 w 241"/>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1" h="241">
                  <a:moveTo>
                    <a:pt x="90" y="0"/>
                  </a:moveTo>
                  <a:lnTo>
                    <a:pt x="150" y="0"/>
                  </a:lnTo>
                  <a:lnTo>
                    <a:pt x="150" y="90"/>
                  </a:lnTo>
                  <a:lnTo>
                    <a:pt x="240" y="90"/>
                  </a:lnTo>
                  <a:lnTo>
                    <a:pt x="240" y="150"/>
                  </a:lnTo>
                  <a:lnTo>
                    <a:pt x="150" y="150"/>
                  </a:lnTo>
                  <a:lnTo>
                    <a:pt x="150" y="240"/>
                  </a:lnTo>
                  <a:lnTo>
                    <a:pt x="90" y="240"/>
                  </a:lnTo>
                  <a:lnTo>
                    <a:pt x="90" y="150"/>
                  </a:lnTo>
                  <a:lnTo>
                    <a:pt x="0" y="150"/>
                  </a:lnTo>
                  <a:lnTo>
                    <a:pt x="0" y="90"/>
                  </a:lnTo>
                  <a:lnTo>
                    <a:pt x="90" y="90"/>
                  </a:lnTo>
                  <a:lnTo>
                    <a:pt x="90" y="0"/>
                  </a:lnTo>
                </a:path>
              </a:pathLst>
            </a:custGeom>
            <a:solidFill>
              <a:schemeClr val="bg2"/>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6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6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6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6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6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6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36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6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6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68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6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animBg="1"/>
      <p:bldP spid="113671" grpId="0" animBg="1"/>
      <p:bldP spid="113672" grpId="0" animBg="1"/>
      <p:bldP spid="113673" grpId="0" animBg="1"/>
      <p:bldP spid="113674" grpId="0" animBg="1"/>
      <p:bldP spid="113675" grpId="0" animBg="1"/>
      <p:bldP spid="14" grpId="0" animBg="1"/>
      <p:bldP spid="17" grpId="0" animBg="1"/>
      <p:bldP spid="18" grpId="0" animBg="1"/>
      <p:bldP spid="113681" grpId="0" animBg="1"/>
      <p:bldP spid="20" grpId="0" animBg="1"/>
      <p:bldP spid="113686" grpId="0" animBg="1"/>
      <p:bldP spid="113687" grpId="0" animBg="1"/>
      <p:bldP spid="113688" grpId="0" animBg="1"/>
      <p:bldP spid="113689" grpId="0" animBg="1"/>
      <p:bldP spid="11369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F4DA33-6F9C-424E-AA2D-3D92C25AB3B3}" type="datetime1">
              <a:rPr lang="zh-CN" altLang="en-US" smtClean="0"/>
              <a:pPr/>
              <a:t>2019/12/6</a:t>
            </a:fld>
            <a:endParaRPr lang="en-US" altLang="zh-CN" smtClean="0"/>
          </a:p>
        </p:txBody>
      </p:sp>
      <p:sp>
        <p:nvSpPr>
          <p:cNvPr id="1187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87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509DA6-26D6-4949-BDAD-C77A372E0B14}" type="slidenum">
              <a:rPr lang="zh-CN" altLang="en-US" smtClean="0"/>
              <a:pPr/>
              <a:t>113</a:t>
            </a:fld>
            <a:endParaRPr lang="en-US" altLang="zh-CN" smtClean="0"/>
          </a:p>
        </p:txBody>
      </p:sp>
      <p:sp>
        <p:nvSpPr>
          <p:cNvPr id="1187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ARP </a:t>
            </a:r>
            <a:r>
              <a:rPr lang="zh-CN" altLang="en-US" smtClean="0">
                <a:ea typeface="宋体" panose="02010600030101010101" pitchFamily="2" charset="-122"/>
              </a:rPr>
              <a:t>（</a:t>
            </a:r>
            <a:r>
              <a:rPr lang="zh-CN" altLang="en-US" b="1" smtClean="0">
                <a:latin typeface="宋体" panose="02010600030101010101" pitchFamily="2" charset="-122"/>
                <a:ea typeface="宋体" panose="02010600030101010101" pitchFamily="2" charset="-122"/>
              </a:rPr>
              <a:t>子网间</a:t>
            </a:r>
            <a:r>
              <a:rPr lang="en-US" altLang="zh-CN" b="1" smtClean="0">
                <a:latin typeface="宋体" panose="02010600030101010101" pitchFamily="2" charset="-122"/>
                <a:ea typeface="宋体" panose="02010600030101010101" pitchFamily="2" charset="-122"/>
              </a:rPr>
              <a:t>ARP</a:t>
            </a:r>
            <a:r>
              <a:rPr lang="zh-CN" altLang="en-US" b="1" smtClean="0">
                <a:latin typeface="宋体" panose="02010600030101010101" pitchFamily="2" charset="-122"/>
                <a:ea typeface="宋体" panose="02010600030101010101" pitchFamily="2" charset="-122"/>
              </a:rPr>
              <a:t>解析</a:t>
            </a:r>
            <a:r>
              <a:rPr lang="zh-CN" altLang="en-US" smtClean="0">
                <a:ea typeface="宋体" panose="02010600030101010101" pitchFamily="2" charset="-122"/>
              </a:rPr>
              <a:t>）</a:t>
            </a:r>
          </a:p>
        </p:txBody>
      </p:sp>
      <p:sp>
        <p:nvSpPr>
          <p:cNvPr id="118790" name="Rectangle 4"/>
          <p:cNvSpPr>
            <a:spLocks noChangeArrowheads="1"/>
          </p:cNvSpPr>
          <p:nvPr/>
        </p:nvSpPr>
        <p:spPr bwMode="auto">
          <a:xfrm>
            <a:off x="566738" y="120015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b="1">
                <a:latin typeface="宋体" panose="02010600030101010101" pitchFamily="2" charset="-122"/>
                <a:ea typeface="宋体" panose="02010600030101010101" pitchFamily="2" charset="-122"/>
              </a:rPr>
              <a:t>2</a:t>
            </a:r>
            <a:r>
              <a:rPr lang="zh-CN" altLang="en-US" b="1">
                <a:latin typeface="宋体" panose="02010600030101010101" pitchFamily="2" charset="-122"/>
                <a:ea typeface="宋体" panose="02010600030101010101" pitchFamily="2" charset="-122"/>
              </a:rPr>
              <a:t>．子网间</a:t>
            </a:r>
            <a:r>
              <a:rPr lang="en-US" altLang="zh-CN" b="1">
                <a:latin typeface="宋体" panose="02010600030101010101" pitchFamily="2" charset="-122"/>
                <a:ea typeface="宋体" panose="02010600030101010101" pitchFamily="2" charset="-122"/>
              </a:rPr>
              <a:t>ARP</a:t>
            </a:r>
            <a:r>
              <a:rPr lang="zh-CN" altLang="en-US" b="1">
                <a:latin typeface="宋体" panose="02010600030101010101" pitchFamily="2" charset="-122"/>
                <a:ea typeface="宋体" panose="02010600030101010101" pitchFamily="2" charset="-122"/>
              </a:rPr>
              <a:t>解析</a:t>
            </a:r>
          </a:p>
          <a:p>
            <a:pPr eaLnBrk="1" hangingPunct="1">
              <a:buFontTx/>
              <a:buChar char="•"/>
            </a:pPr>
            <a:r>
              <a:rPr lang="zh-CN" altLang="en-US">
                <a:latin typeface="宋体" panose="02010600030101010101" pitchFamily="2" charset="-122"/>
                <a:ea typeface="宋体" panose="02010600030101010101" pitchFamily="2" charset="-122"/>
              </a:rPr>
              <a:t>源主机和目的主机不在同一网络中，例如主机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向主机</a:t>
            </a:r>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发送数据报，假定主机</a:t>
            </a:r>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地址为</a:t>
            </a:r>
            <a:r>
              <a:rPr lang="en-US" altLang="zh-CN">
                <a:latin typeface="宋体" panose="02010600030101010101" pitchFamily="2" charset="-122"/>
                <a:ea typeface="宋体" panose="02010600030101010101" pitchFamily="2" charset="-122"/>
              </a:rPr>
              <a:t>192.31.63.8</a:t>
            </a:r>
            <a:r>
              <a:rPr lang="zh-CN" altLang="en-US">
                <a:latin typeface="宋体" panose="02010600030101010101" pitchFamily="2" charset="-122"/>
                <a:ea typeface="宋体" panose="02010600030101010101" pitchFamily="2" charset="-122"/>
              </a:rPr>
              <a:t>。这时若继续采用</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广播方式请求主机</a:t>
            </a:r>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地址是不会成功的，因为第</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层广播（在此为以太网帧的广播）是不可能被第</a:t>
            </a:r>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层设备路由器转发的。</a:t>
            </a:r>
          </a:p>
          <a:p>
            <a:pPr eaLnBrk="1" hangingPunct="1">
              <a:buFontTx/>
              <a:buChar char="•"/>
            </a:pPr>
            <a:r>
              <a:rPr lang="zh-CN" altLang="en-US">
                <a:latin typeface="宋体" panose="02010600030101010101" pitchFamily="2" charset="-122"/>
                <a:ea typeface="宋体" panose="02010600030101010101" pitchFamily="2" charset="-122"/>
              </a:rPr>
              <a:t>需要采用一种被称为代理</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proxy ARP</a:t>
            </a:r>
            <a:r>
              <a:rPr lang="zh-CN" altLang="en-US">
                <a:latin typeface="宋体" panose="02010600030101010101" pitchFamily="2" charset="-122"/>
                <a:ea typeface="宋体" panose="02010600030101010101" pitchFamily="2" charset="-122"/>
              </a:rPr>
              <a:t>）的方案，即所有目的主机不与源主机在同一网络中的数据报均会被发给源主机的默认网关，由默认网关来完成下一步的数据传输工作。注意，所谓默认网关是指与源主机位于同一网段中的某个路由器接口的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地址，在此例中相当于路由器的以太网接口</a:t>
            </a:r>
            <a:r>
              <a:rPr lang="en-US" altLang="zh-CN">
                <a:latin typeface="宋体" panose="02010600030101010101" pitchFamily="2" charset="-122"/>
                <a:ea typeface="宋体" panose="02010600030101010101" pitchFamily="2" charset="-122"/>
              </a:rPr>
              <a:t>F1/E3</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IP</a:t>
            </a:r>
            <a:r>
              <a:rPr lang="zh-CN" altLang="en-US">
                <a:latin typeface="宋体" panose="02010600030101010101" pitchFamily="2" charset="-122"/>
                <a:ea typeface="宋体" panose="02010600030101010101" pitchFamily="2" charset="-122"/>
              </a:rPr>
              <a:t>地址，即</a:t>
            </a:r>
            <a:r>
              <a:rPr lang="en-US" altLang="zh-CN">
                <a:latin typeface="宋体" panose="02010600030101010101" pitchFamily="2" charset="-122"/>
                <a:ea typeface="宋体" panose="02010600030101010101" pitchFamily="2" charset="-122"/>
              </a:rPr>
              <a:t>192.31.65.1</a:t>
            </a:r>
            <a:r>
              <a:rPr lang="zh-CN" altLang="en-US">
                <a:latin typeface="宋体" panose="02010600030101010101" pitchFamily="2" charset="-122"/>
                <a:ea typeface="宋体" panose="02010600030101010101" pitchFamily="2" charset="-122"/>
              </a:rPr>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FE9FAF-4EB1-4158-9064-25D342FD61AF}" type="datetime1">
              <a:rPr lang="zh-CN" altLang="en-US" smtClean="0"/>
              <a:pPr/>
              <a:t>2019/12/6</a:t>
            </a:fld>
            <a:endParaRPr lang="en-US" altLang="zh-CN" smtClean="0"/>
          </a:p>
        </p:txBody>
      </p:sp>
      <p:sp>
        <p:nvSpPr>
          <p:cNvPr id="1198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98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949A87-3844-47FD-A4D2-2D50C58BFE4D}" type="slidenum">
              <a:rPr lang="zh-CN" altLang="en-US" smtClean="0"/>
              <a:pPr/>
              <a:t>114</a:t>
            </a:fld>
            <a:endParaRPr lang="en-US" altLang="zh-CN" smtClean="0"/>
          </a:p>
        </p:txBody>
      </p:sp>
      <p:sp>
        <p:nvSpPr>
          <p:cNvPr id="1198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ARP </a:t>
            </a:r>
            <a:r>
              <a:rPr lang="zh-CN" altLang="en-US" smtClean="0">
                <a:ea typeface="宋体" panose="02010600030101010101" pitchFamily="2" charset="-122"/>
              </a:rPr>
              <a:t>（</a:t>
            </a:r>
            <a:r>
              <a:rPr lang="zh-CN" altLang="en-US" b="1" smtClean="0">
                <a:latin typeface="宋体" panose="02010600030101010101" pitchFamily="2" charset="-122"/>
                <a:ea typeface="宋体" panose="02010600030101010101" pitchFamily="2" charset="-122"/>
              </a:rPr>
              <a:t>子网间</a:t>
            </a:r>
            <a:r>
              <a:rPr lang="en-US" altLang="zh-CN" b="1" smtClean="0">
                <a:latin typeface="宋体" panose="02010600030101010101" pitchFamily="2" charset="-122"/>
                <a:ea typeface="宋体" panose="02010600030101010101" pitchFamily="2" charset="-122"/>
              </a:rPr>
              <a:t>ARP</a:t>
            </a:r>
            <a:r>
              <a:rPr lang="zh-CN" altLang="en-US" b="1" smtClean="0">
                <a:latin typeface="宋体" panose="02010600030101010101" pitchFamily="2" charset="-122"/>
                <a:ea typeface="宋体" panose="02010600030101010101" pitchFamily="2" charset="-122"/>
              </a:rPr>
              <a:t>解析</a:t>
            </a:r>
            <a:r>
              <a:rPr lang="zh-CN" altLang="en-US" smtClean="0">
                <a:ea typeface="宋体" panose="02010600030101010101" pitchFamily="2" charset="-122"/>
              </a:rPr>
              <a:t>）</a:t>
            </a:r>
          </a:p>
        </p:txBody>
      </p:sp>
      <p:sp>
        <p:nvSpPr>
          <p:cNvPr id="119814"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a:latin typeface="宋体" panose="02010600030101010101" pitchFamily="2" charset="-122"/>
                <a:ea typeface="宋体" panose="02010600030101010101" pitchFamily="2" charset="-122"/>
              </a:rPr>
              <a:t>也就是说在该例中，主机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以默认网关的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地址为目的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地址，而以主机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地址为源</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地址，将发往主机</a:t>
            </a:r>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的分组封装成以太网帧后发送给默认网关，然后交由路由器来进一步完成后续的数据传输。</a:t>
            </a:r>
          </a:p>
          <a:p>
            <a:pPr eaLnBrk="1" hangingPunct="1">
              <a:buFontTx/>
              <a:buChar char="•"/>
            </a:pPr>
            <a:r>
              <a:rPr lang="zh-CN" altLang="en-US">
                <a:latin typeface="宋体" panose="02010600030101010101" pitchFamily="2" charset="-122"/>
                <a:ea typeface="宋体" panose="02010600030101010101" pitchFamily="2" charset="-122"/>
              </a:rPr>
              <a:t>实施代理</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时需要在主机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上缓存关于默认网关的</a:t>
            </a:r>
            <a:r>
              <a:rPr lang="en-US" altLang="zh-CN">
                <a:latin typeface="宋体" panose="02010600030101010101" pitchFamily="2" charset="-122"/>
                <a:ea typeface="宋体" panose="02010600030101010101" pitchFamily="2" charset="-122"/>
              </a:rPr>
              <a:t>MAC</a:t>
            </a:r>
            <a:r>
              <a:rPr lang="zh-CN" altLang="en-US">
                <a:latin typeface="宋体" panose="02010600030101010101" pitchFamily="2" charset="-122"/>
                <a:ea typeface="宋体" panose="02010600030101010101" pitchFamily="2" charset="-122"/>
              </a:rPr>
              <a:t>地址映射信息，若不存在该信息，则同样可以采用前面所介绍的</a:t>
            </a:r>
            <a:r>
              <a:rPr lang="en-US" altLang="zh-CN">
                <a:latin typeface="宋体" panose="02010600030101010101" pitchFamily="2" charset="-122"/>
                <a:ea typeface="宋体" panose="02010600030101010101" pitchFamily="2" charset="-122"/>
              </a:rPr>
              <a:t>ARP</a:t>
            </a:r>
            <a:r>
              <a:rPr lang="zh-CN" altLang="en-US">
                <a:latin typeface="宋体" panose="02010600030101010101" pitchFamily="2" charset="-122"/>
                <a:ea typeface="宋体" panose="02010600030101010101" pitchFamily="2" charset="-122"/>
              </a:rPr>
              <a:t>广播方式得知，因为默认网关与主机</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是位于同一网段中的。</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237E82-2894-47F7-8447-7FFE2E4AB52A}" type="datetime1">
              <a:rPr lang="zh-CN" altLang="en-US" smtClean="0"/>
              <a:pPr/>
              <a:t>2019/12/6</a:t>
            </a:fld>
            <a:endParaRPr lang="en-US" altLang="zh-CN" smtClean="0"/>
          </a:p>
        </p:txBody>
      </p:sp>
      <p:sp>
        <p:nvSpPr>
          <p:cNvPr id="1208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08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B7E1B83-EC87-4A68-A04E-DCDD735DBA73}" type="slidenum">
              <a:rPr lang="zh-CN" altLang="en-US" smtClean="0"/>
              <a:pPr/>
              <a:t>115</a:t>
            </a:fld>
            <a:endParaRPr lang="en-US" altLang="zh-CN" smtClean="0"/>
          </a:p>
        </p:txBody>
      </p:sp>
      <p:sp>
        <p:nvSpPr>
          <p:cNvPr id="120837"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RARP– The Reverse Address Resolution Protocol</a:t>
            </a:r>
            <a:endParaRPr lang="zh-CN" altLang="en-US" sz="4000" smtClean="0">
              <a:ea typeface="宋体" panose="02010600030101010101" pitchFamily="2" charset="-122"/>
            </a:endParaRPr>
          </a:p>
        </p:txBody>
      </p:sp>
      <p:sp>
        <p:nvSpPr>
          <p:cNvPr id="120838" name="Rectangle 4"/>
          <p:cNvSpPr>
            <a:spLocks noChangeArrowheads="1"/>
          </p:cNvSpPr>
          <p:nvPr/>
        </p:nvSpPr>
        <p:spPr bwMode="auto">
          <a:xfrm>
            <a:off x="566738" y="1341438"/>
            <a:ext cx="8142287"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zh-CN" altLang="en-US" b="1">
                <a:latin typeface="宋体" panose="02010600030101010101" pitchFamily="2" charset="-122"/>
                <a:ea typeface="宋体" panose="02010600030101010101" pitchFamily="2" charset="-122"/>
              </a:rPr>
              <a:t>反向地址解析协议</a:t>
            </a:r>
          </a:p>
          <a:p>
            <a:pPr eaLnBrk="1" hangingPunct="1">
              <a:buFontTx/>
              <a:buChar char="•"/>
            </a:pPr>
            <a:r>
              <a:rPr lang="zh-CN" altLang="en-US" b="1">
                <a:latin typeface="宋体" panose="02010600030101010101" pitchFamily="2" charset="-122"/>
                <a:ea typeface="宋体" panose="02010600030101010101" pitchFamily="2" charset="-122"/>
              </a:rPr>
              <a:t>反向地址解析协议（</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）把</a:t>
            </a:r>
            <a:r>
              <a:rPr lang="en-US" altLang="zh-CN" b="1">
                <a:solidFill>
                  <a:srgbClr val="FF0000"/>
                </a:solidFill>
                <a:latin typeface="宋体" panose="02010600030101010101" pitchFamily="2" charset="-122"/>
                <a:ea typeface="宋体" panose="02010600030101010101" pitchFamily="2" charset="-122"/>
              </a:rPr>
              <a:t>MAC</a:t>
            </a:r>
            <a:r>
              <a:rPr lang="zh-CN" altLang="en-US" b="1">
                <a:solidFill>
                  <a:srgbClr val="FF0000"/>
                </a:solidFill>
                <a:latin typeface="宋体" panose="02010600030101010101" pitchFamily="2" charset="-122"/>
                <a:ea typeface="宋体" panose="02010600030101010101" pitchFamily="2" charset="-122"/>
              </a:rPr>
              <a:t>地址绑定到</a:t>
            </a:r>
            <a:r>
              <a:rPr lang="en-US" altLang="zh-CN" b="1">
                <a:solidFill>
                  <a:srgbClr val="FF0000"/>
                </a:solidFill>
                <a:latin typeface="宋体" panose="02010600030101010101" pitchFamily="2" charset="-122"/>
                <a:ea typeface="宋体" panose="02010600030101010101" pitchFamily="2" charset="-122"/>
              </a:rPr>
              <a:t>IP</a:t>
            </a:r>
            <a:r>
              <a:rPr lang="zh-CN" altLang="en-US" b="1">
                <a:solidFill>
                  <a:srgbClr val="FF0000"/>
                </a:solidFill>
                <a:latin typeface="宋体" panose="02010600030101010101" pitchFamily="2" charset="-122"/>
                <a:ea typeface="宋体" panose="02010600030101010101" pitchFamily="2" charset="-122"/>
              </a:rPr>
              <a:t>地址</a:t>
            </a:r>
            <a:r>
              <a:rPr lang="zh-CN" altLang="en-US" b="1">
                <a:latin typeface="宋体" panose="02010600030101010101" pitchFamily="2" charset="-122"/>
                <a:ea typeface="宋体" panose="02010600030101010101" pitchFamily="2" charset="-122"/>
              </a:rPr>
              <a:t>上。这种绑定允许一些网络设备在把数据发送到网络之前对数据进行封装。</a:t>
            </a:r>
          </a:p>
          <a:p>
            <a:pPr eaLnBrk="1" hangingPunct="1">
              <a:buFontTx/>
              <a:buChar char="•"/>
            </a:pPr>
            <a:r>
              <a:rPr lang="zh-CN" altLang="en-US" b="1">
                <a:latin typeface="宋体" panose="02010600030101010101" pitchFamily="2" charset="-122"/>
                <a:ea typeface="宋体" panose="02010600030101010101" pitchFamily="2" charset="-122"/>
              </a:rPr>
              <a:t>一个网络设备或工作站可能知道自己的</a:t>
            </a:r>
            <a:r>
              <a:rPr lang="en-US" altLang="zh-CN" b="1">
                <a:latin typeface="宋体" panose="02010600030101010101" pitchFamily="2" charset="-122"/>
                <a:ea typeface="宋体" panose="02010600030101010101" pitchFamily="2" charset="-122"/>
              </a:rPr>
              <a:t>MAC</a:t>
            </a:r>
            <a:r>
              <a:rPr lang="zh-CN" altLang="en-US" b="1">
                <a:latin typeface="宋体" panose="02010600030101010101" pitchFamily="2" charset="-122"/>
                <a:ea typeface="宋体" panose="02010600030101010101" pitchFamily="2" charset="-122"/>
              </a:rPr>
              <a:t>地址，但是不知道自己的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地址。设备发送</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请求，网络中的一个</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服务器出面来应答</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请求，</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服务器有一个事先做好的从工作站硬件地址到</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地址的映射表，当收到</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请求分组后，</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服务器就从这张映射表中查出该工作站的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地址，然后写入</a:t>
            </a:r>
            <a:r>
              <a:rPr lang="en-US" altLang="zh-CN" b="1">
                <a:latin typeface="宋体" panose="02010600030101010101" pitchFamily="2" charset="-122"/>
                <a:ea typeface="宋体" panose="02010600030101010101" pitchFamily="2" charset="-122"/>
              </a:rPr>
              <a:t>RARP</a:t>
            </a:r>
            <a:r>
              <a:rPr lang="zh-CN" altLang="en-US" b="1">
                <a:latin typeface="宋体" panose="02010600030101010101" pitchFamily="2" charset="-122"/>
                <a:ea typeface="宋体" panose="02010600030101010101" pitchFamily="2" charset="-122"/>
              </a:rPr>
              <a:t>响应分组，发回给工作站。</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en-US" altLang="zh-CN" smtClean="0">
                <a:ea typeface="宋体" panose="02010600030101010101" pitchFamily="2" charset="-122"/>
              </a:rPr>
              <a:t>DHCP</a:t>
            </a:r>
            <a:endParaRPr lang="zh-CN" altLang="en-US" smtClean="0">
              <a:ea typeface="宋体" panose="02010600030101010101" pitchFamily="2" charset="-122"/>
            </a:endParaRPr>
          </a:p>
        </p:txBody>
      </p:sp>
      <p:sp>
        <p:nvSpPr>
          <p:cNvPr id="121859"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05C1EC9-5FB6-4F95-8C6D-C74FA40C4803}" type="datetime1">
              <a:rPr lang="zh-CN" altLang="en-US" smtClean="0"/>
              <a:pPr/>
              <a:t>2019/12/6</a:t>
            </a:fld>
            <a:endParaRPr lang="en-US" altLang="zh-CN" smtClean="0"/>
          </a:p>
        </p:txBody>
      </p:sp>
      <p:sp>
        <p:nvSpPr>
          <p:cNvPr id="121860"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1861"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291C72-4A1F-4699-BFFA-AB4C1D3C872F}" type="slidenum">
              <a:rPr lang="zh-CN" altLang="en-US" smtClean="0"/>
              <a:pPr/>
              <a:t>116</a:t>
            </a:fld>
            <a:endParaRPr lang="en-US" altLang="zh-CN" smtClean="0"/>
          </a:p>
        </p:txBody>
      </p:sp>
      <p:sp>
        <p:nvSpPr>
          <p:cNvPr id="121862" name="Rectangle 6"/>
          <p:cNvSpPr>
            <a:spLocks noChangeArrowheads="1"/>
          </p:cNvSpPr>
          <p:nvPr/>
        </p:nvSpPr>
        <p:spPr bwMode="auto">
          <a:xfrm>
            <a:off x="523875" y="1143000"/>
            <a:ext cx="8316913"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en-US" altLang="zh-CN" sz="2000">
                <a:latin typeface="Arial" panose="020B0604020202020204" pitchFamily="34" charset="0"/>
                <a:ea typeface="宋体" panose="02010600030101010101" pitchFamily="2" charset="-122"/>
              </a:rPr>
              <a:t>DHCP</a:t>
            </a:r>
            <a:r>
              <a:rPr lang="zh-CN" altLang="en-US" sz="2000">
                <a:latin typeface="Arial" panose="020B0604020202020204" pitchFamily="34" charset="0"/>
                <a:ea typeface="宋体" panose="02010600030101010101" pitchFamily="2" charset="-122"/>
              </a:rPr>
              <a:t>：动态主机配置协议 </a:t>
            </a:r>
          </a:p>
          <a:p>
            <a:pPr eaLnBrk="1" hangingPunct="1">
              <a:spcBef>
                <a:spcPct val="0"/>
              </a:spcBef>
              <a:buClrTx/>
              <a:buFontTx/>
              <a:buNone/>
            </a:pPr>
            <a:r>
              <a:rPr lang="zh-CN" altLang="en-US" sz="2000">
                <a:latin typeface="Arial" panose="020B0604020202020204" pitchFamily="34" charset="0"/>
                <a:ea typeface="宋体" panose="02010600030101010101" pitchFamily="2" charset="-122"/>
              </a:rPr>
              <a:t>  （</a:t>
            </a:r>
            <a:r>
              <a:rPr lang="en-US" altLang="zh-CN" sz="2000">
                <a:latin typeface="Arial" panose="020B0604020202020204" pitchFamily="34" charset="0"/>
                <a:ea typeface="宋体" panose="02010600030101010101" pitchFamily="2" charset="-122"/>
              </a:rPr>
              <a:t>DHCP</a:t>
            </a:r>
            <a:r>
              <a:rPr lang="zh-CN" altLang="en-US" sz="2000">
                <a:latin typeface="Arial" panose="020B0604020202020204" pitchFamily="34" charset="0"/>
                <a:ea typeface="宋体" panose="02010600030101010101" pitchFamily="2" charset="-122"/>
              </a:rPr>
              <a:t>：</a:t>
            </a:r>
            <a:r>
              <a:rPr lang="en-US" altLang="zh-CN" sz="2000">
                <a:latin typeface="Arial" panose="020B0604020202020204" pitchFamily="34" charset="0"/>
                <a:ea typeface="宋体" panose="02010600030101010101" pitchFamily="2" charset="-122"/>
              </a:rPr>
              <a:t>Dynamic Host Configuration Protocol</a:t>
            </a:r>
            <a:r>
              <a:rPr lang="zh-CN" altLang="en-US" sz="2000">
                <a:latin typeface="Arial" panose="020B0604020202020204" pitchFamily="34" charset="0"/>
                <a:ea typeface="宋体" panose="02010600030101010101" pitchFamily="2" charset="-122"/>
              </a:rPr>
              <a:t>） </a:t>
            </a:r>
          </a:p>
          <a:p>
            <a:pPr eaLnBrk="1" hangingPunct="1">
              <a:spcBef>
                <a:spcPct val="0"/>
              </a:spcBef>
              <a:buClrTx/>
              <a:buFontTx/>
              <a:buNone/>
            </a:pPr>
            <a:endParaRPr lang="zh-CN" altLang="en-US" sz="2000">
              <a:latin typeface="Arial" panose="020B0604020202020204" pitchFamily="34" charset="0"/>
              <a:ea typeface="宋体" panose="02010600030101010101" pitchFamily="2" charset="-122"/>
            </a:endParaRPr>
          </a:p>
          <a:p>
            <a:pPr eaLnBrk="1" hangingPunct="1">
              <a:spcBef>
                <a:spcPct val="0"/>
              </a:spcBef>
              <a:buClrTx/>
              <a:buFontTx/>
              <a:buNone/>
            </a:pPr>
            <a:r>
              <a:rPr lang="zh-CN" altLang="en-US" sz="2000">
                <a:latin typeface="Arial" panose="020B0604020202020204" pitchFamily="34" charset="0"/>
                <a:ea typeface="宋体" panose="02010600030101010101" pitchFamily="2" charset="-122"/>
              </a:rPr>
              <a:t>　　动态主机配置协议 （</a:t>
            </a:r>
            <a:r>
              <a:rPr lang="en-US" altLang="zh-CN" sz="2000">
                <a:latin typeface="Arial" panose="020B0604020202020204" pitchFamily="34" charset="0"/>
                <a:ea typeface="宋体" panose="02010600030101010101" pitchFamily="2" charset="-122"/>
              </a:rPr>
              <a:t>DHCP</a:t>
            </a:r>
            <a:r>
              <a:rPr lang="zh-CN" altLang="en-US" sz="2000">
                <a:latin typeface="Arial" panose="020B0604020202020204" pitchFamily="34" charset="0"/>
                <a:ea typeface="宋体" panose="02010600030101010101" pitchFamily="2" charset="-122"/>
              </a:rPr>
              <a:t>） 是一种使网络管理员能够集中管理和自动分配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网络地址的通信协议。在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网络中，每个连接 </a:t>
            </a:r>
            <a:r>
              <a:rPr lang="en-US" altLang="zh-CN" sz="2000">
                <a:latin typeface="Arial" panose="020B0604020202020204" pitchFamily="34" charset="0"/>
                <a:ea typeface="宋体" panose="02010600030101010101" pitchFamily="2" charset="-122"/>
              </a:rPr>
              <a:t>Internet </a:t>
            </a:r>
            <a:r>
              <a:rPr lang="zh-CN" altLang="en-US" sz="2000">
                <a:latin typeface="Arial" panose="020B0604020202020204" pitchFamily="34" charset="0"/>
                <a:ea typeface="宋体" panose="02010600030101010101" pitchFamily="2" charset="-122"/>
              </a:rPr>
              <a:t>的设备都需要分配唯一的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 </a:t>
            </a:r>
            <a:r>
              <a:rPr lang="en-US" altLang="zh-CN" sz="2000">
                <a:latin typeface="Arial" panose="020B0604020202020204" pitchFamily="34" charset="0"/>
                <a:ea typeface="宋体" panose="02010600030101010101" pitchFamily="2" charset="-122"/>
              </a:rPr>
              <a:t>DHCP </a:t>
            </a:r>
            <a:r>
              <a:rPr lang="zh-CN" altLang="en-US" sz="2000">
                <a:latin typeface="Arial" panose="020B0604020202020204" pitchFamily="34" charset="0"/>
                <a:ea typeface="宋体" panose="02010600030101010101" pitchFamily="2" charset="-122"/>
              </a:rPr>
              <a:t>使网络管理员能从中心结点监控和分配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地址。当某台计算机移到网络中的其它位置时，能自动收到新的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a:t>
            </a:r>
          </a:p>
          <a:p>
            <a:pPr eaLnBrk="1" hangingPunct="1">
              <a:spcBef>
                <a:spcPct val="0"/>
              </a:spcBef>
              <a:buClrTx/>
              <a:buFontTx/>
              <a:buNone/>
            </a:pPr>
            <a:endParaRPr lang="zh-CN" altLang="en-US" sz="2000">
              <a:latin typeface="Arial" panose="020B0604020202020204" pitchFamily="34" charset="0"/>
              <a:ea typeface="宋体" panose="02010600030101010101" pitchFamily="2" charset="-122"/>
            </a:endParaRPr>
          </a:p>
          <a:p>
            <a:pPr eaLnBrk="1" hangingPunct="1">
              <a:spcBef>
                <a:spcPct val="0"/>
              </a:spcBef>
              <a:buClrTx/>
              <a:buFontTx/>
              <a:buNone/>
            </a:pPr>
            <a:r>
              <a:rPr lang="zh-CN" altLang="en-US" sz="2000">
                <a:latin typeface="Arial" panose="020B0604020202020204" pitchFamily="34" charset="0"/>
                <a:ea typeface="宋体" panose="02010600030101010101" pitchFamily="2" charset="-122"/>
              </a:rPr>
              <a:t>　　</a:t>
            </a:r>
            <a:r>
              <a:rPr lang="en-US" altLang="zh-CN" sz="2000">
                <a:latin typeface="Arial" panose="020B0604020202020204" pitchFamily="34" charset="0"/>
                <a:ea typeface="宋体" panose="02010600030101010101" pitchFamily="2" charset="-122"/>
              </a:rPr>
              <a:t>DHCP </a:t>
            </a:r>
            <a:r>
              <a:rPr lang="zh-CN" altLang="en-US" sz="2000">
                <a:latin typeface="Arial" panose="020B0604020202020204" pitchFamily="34" charset="0"/>
                <a:ea typeface="宋体" panose="02010600030101010101" pitchFamily="2" charset="-122"/>
              </a:rPr>
              <a:t>使用了租约的概念，或称为计算机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地址的有效期。租用时间是不定的，主要取决于用户在某地联接 </a:t>
            </a:r>
            <a:r>
              <a:rPr lang="en-US" altLang="zh-CN" sz="2000">
                <a:latin typeface="Arial" panose="020B0604020202020204" pitchFamily="34" charset="0"/>
                <a:ea typeface="宋体" panose="02010600030101010101" pitchFamily="2" charset="-122"/>
              </a:rPr>
              <a:t>Internet </a:t>
            </a:r>
            <a:r>
              <a:rPr lang="zh-CN" altLang="en-US" sz="2000">
                <a:latin typeface="Arial" panose="020B0604020202020204" pitchFamily="34" charset="0"/>
                <a:ea typeface="宋体" panose="02010600030101010101" pitchFamily="2" charset="-122"/>
              </a:rPr>
              <a:t>需要多久，这对于教育行业和其它用户频繁改变的环境是很实用的。通过较短的租期， </a:t>
            </a:r>
            <a:r>
              <a:rPr lang="en-US" altLang="zh-CN" sz="2000">
                <a:latin typeface="Arial" panose="020B0604020202020204" pitchFamily="34" charset="0"/>
                <a:ea typeface="宋体" panose="02010600030101010101" pitchFamily="2" charset="-122"/>
              </a:rPr>
              <a:t>DHCP </a:t>
            </a:r>
            <a:r>
              <a:rPr lang="zh-CN" altLang="en-US" sz="2000">
                <a:latin typeface="Arial" panose="020B0604020202020204" pitchFamily="34" charset="0"/>
                <a:ea typeface="宋体" panose="02010600030101010101" pitchFamily="2" charset="-122"/>
              </a:rPr>
              <a:t>能够在一个计算机比可用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地址多的环境中动态地重新配置网络。</a:t>
            </a:r>
          </a:p>
          <a:p>
            <a:pPr eaLnBrk="1" hangingPunct="1">
              <a:spcBef>
                <a:spcPct val="0"/>
              </a:spcBef>
              <a:buClrTx/>
              <a:buFontTx/>
              <a:buNone/>
            </a:pPr>
            <a:endParaRPr lang="zh-CN" altLang="en-US" sz="2000">
              <a:latin typeface="Arial" panose="020B0604020202020204" pitchFamily="34" charset="0"/>
              <a:ea typeface="宋体" panose="02010600030101010101" pitchFamily="2" charset="-122"/>
            </a:endParaRPr>
          </a:p>
          <a:p>
            <a:pPr eaLnBrk="1" hangingPunct="1">
              <a:spcBef>
                <a:spcPct val="0"/>
              </a:spcBef>
              <a:buClrTx/>
              <a:buFontTx/>
              <a:buNone/>
            </a:pPr>
            <a:r>
              <a:rPr lang="zh-CN" altLang="en-US" sz="2000">
                <a:latin typeface="Arial" panose="020B0604020202020204" pitchFamily="34" charset="0"/>
                <a:ea typeface="宋体" panose="02010600030101010101" pitchFamily="2" charset="-122"/>
              </a:rPr>
              <a:t>　　</a:t>
            </a:r>
            <a:r>
              <a:rPr lang="en-US" altLang="zh-CN" sz="2000">
                <a:latin typeface="Arial" panose="020B0604020202020204" pitchFamily="34" charset="0"/>
                <a:ea typeface="宋体" panose="02010600030101010101" pitchFamily="2" charset="-122"/>
              </a:rPr>
              <a:t>DHCP </a:t>
            </a:r>
            <a:r>
              <a:rPr lang="zh-CN" altLang="en-US" sz="2000">
                <a:latin typeface="Arial" panose="020B0604020202020204" pitchFamily="34" charset="0"/>
                <a:ea typeface="宋体" panose="02010600030101010101" pitchFamily="2" charset="-122"/>
              </a:rPr>
              <a:t>支持为计算机分配静态地址，如需要永久性 </a:t>
            </a:r>
            <a:r>
              <a:rPr lang="en-US" altLang="zh-CN" sz="2000">
                <a:latin typeface="Arial" panose="020B0604020202020204" pitchFamily="34" charset="0"/>
                <a:ea typeface="宋体" panose="02010600030101010101" pitchFamily="2" charset="-122"/>
              </a:rPr>
              <a:t>IP </a:t>
            </a:r>
            <a:r>
              <a:rPr lang="zh-CN" altLang="en-US" sz="2000">
                <a:latin typeface="Arial" panose="020B0604020202020204" pitchFamily="34" charset="0"/>
                <a:ea typeface="宋体" panose="02010600030101010101" pitchFamily="2" charset="-122"/>
              </a:rPr>
              <a:t>地址的 </a:t>
            </a:r>
            <a:r>
              <a:rPr lang="en-US" altLang="zh-CN" sz="2000">
                <a:latin typeface="Arial" panose="020B0604020202020204" pitchFamily="34" charset="0"/>
                <a:ea typeface="宋体" panose="02010600030101010101" pitchFamily="2" charset="-122"/>
              </a:rPr>
              <a:t>Web </a:t>
            </a:r>
            <a:r>
              <a:rPr lang="zh-CN" altLang="en-US" sz="2000">
                <a:latin typeface="Arial" panose="020B0604020202020204" pitchFamily="34" charset="0"/>
                <a:ea typeface="宋体" panose="02010600030101010101" pitchFamily="2" charset="-122"/>
              </a:rPr>
              <a:t>服务器。</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8C4025-FE42-48D0-A446-D7AB63B4BF7D}" type="datetime1">
              <a:rPr lang="zh-CN" altLang="en-US" smtClean="0"/>
              <a:pPr/>
              <a:t>2019/12/6</a:t>
            </a:fld>
            <a:endParaRPr lang="en-US" altLang="zh-CN" smtClean="0"/>
          </a:p>
        </p:txBody>
      </p:sp>
      <p:sp>
        <p:nvSpPr>
          <p:cNvPr id="1228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28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379D3A-1461-4499-BF85-225A081F7608}" type="slidenum">
              <a:rPr lang="zh-CN" altLang="en-US" smtClean="0"/>
              <a:pPr/>
              <a:t>117</a:t>
            </a:fld>
            <a:endParaRPr lang="en-US" altLang="zh-CN" smtClean="0"/>
          </a:p>
        </p:txBody>
      </p:sp>
      <p:sp>
        <p:nvSpPr>
          <p:cNvPr id="1228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Host Configuration Protocol</a:t>
            </a:r>
          </a:p>
        </p:txBody>
      </p:sp>
      <p:sp>
        <p:nvSpPr>
          <p:cNvPr id="122886"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Operation of DHCP.</a:t>
            </a:r>
          </a:p>
        </p:txBody>
      </p:sp>
      <p:pic>
        <p:nvPicPr>
          <p:cNvPr id="122887" name="Picture 5" descr="5-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744663"/>
            <a:ext cx="759142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剪去对角的矩形 1"/>
          <p:cNvSpPr/>
          <p:nvPr/>
        </p:nvSpPr>
        <p:spPr bwMode="auto">
          <a:xfrm>
            <a:off x="3194050" y="933450"/>
            <a:ext cx="2825750" cy="1089025"/>
          </a:xfrm>
          <a:prstGeom prst="snip2Diag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zh-CN" altLang="en-US" smtClean="0">
                <a:ea typeface="宋体" panose="02010600030101010101" pitchFamily="2" charset="-122"/>
              </a:rPr>
              <a:t>使用</a:t>
            </a:r>
            <a:r>
              <a:rPr lang="en-US" altLang="zh-CN" smtClean="0">
                <a:ea typeface="宋体" panose="02010600030101010101" pitchFamily="2" charset="-122"/>
              </a:rPr>
              <a:t>DHCP</a:t>
            </a:r>
            <a:r>
              <a:rPr lang="zh-CN" altLang="en-US" smtClean="0">
                <a:ea typeface="宋体" panose="02010600030101010101" pitchFamily="2" charset="-122"/>
              </a:rPr>
              <a:t>中继，可实现</a:t>
            </a:r>
            <a:r>
              <a:rPr lang="en-US" altLang="zh-CN" smtClean="0">
                <a:ea typeface="宋体" panose="02010600030101010101" pitchFamily="2" charset="-122"/>
              </a:rPr>
              <a:t>DHCP Client</a:t>
            </a:r>
            <a:r>
              <a:rPr lang="zh-CN" altLang="en-US" smtClean="0">
                <a:ea typeface="宋体" panose="02010600030101010101" pitchFamily="2" charset="-122"/>
              </a:rPr>
              <a:t>从</a:t>
            </a:r>
            <a:r>
              <a:rPr lang="en-US" altLang="zh-CN" smtClean="0">
                <a:ea typeface="宋体" panose="02010600030101010101" pitchFamily="2" charset="-122"/>
              </a:rPr>
              <a:t>DHCP Server</a:t>
            </a:r>
            <a:r>
              <a:rPr lang="zh-CN" altLang="en-US" smtClean="0">
                <a:ea typeface="宋体" panose="02010600030101010101" pitchFamily="2" charset="-122"/>
              </a:rPr>
              <a:t>获取</a:t>
            </a:r>
            <a:r>
              <a:rPr lang="en-US" altLang="zh-CN" smtClean="0">
                <a:ea typeface="宋体" panose="02010600030101010101" pitchFamily="2" charset="-122"/>
              </a:rPr>
              <a:t>IP</a:t>
            </a:r>
            <a:r>
              <a:rPr lang="zh-CN" altLang="en-US" smtClean="0">
                <a:ea typeface="宋体" panose="02010600030101010101" pitchFamily="2" charset="-122"/>
              </a:rPr>
              <a:t>地址</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2BEDDF-BAB7-460B-B339-3BEDE2CCE63B}" type="datetime1">
              <a:rPr lang="zh-CN" altLang="en-US" smtClean="0"/>
              <a:pPr/>
              <a:t>2019/12/6</a:t>
            </a:fld>
            <a:endParaRPr lang="en-US" altLang="zh-CN" smtClean="0"/>
          </a:p>
        </p:txBody>
      </p:sp>
      <p:sp>
        <p:nvSpPr>
          <p:cNvPr id="1239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39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0AF981-C557-43F6-8E7C-E2A96615D620}" type="slidenum">
              <a:rPr lang="zh-CN" altLang="en-US" smtClean="0"/>
              <a:pPr/>
              <a:t>118</a:t>
            </a:fld>
            <a:endParaRPr lang="en-US" altLang="zh-CN" smtClean="0"/>
          </a:p>
        </p:txBody>
      </p:sp>
      <p:sp>
        <p:nvSpPr>
          <p:cNvPr id="1239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DHCP</a:t>
            </a:r>
          </a:p>
        </p:txBody>
      </p:sp>
      <p:sp>
        <p:nvSpPr>
          <p:cNvPr id="123910" name="Rectangle 3"/>
          <p:cNvSpPr>
            <a:spLocks noGrp="1" noChangeArrowheads="1"/>
          </p:cNvSpPr>
          <p:nvPr>
            <p:ph type="body" idx="1"/>
          </p:nvPr>
        </p:nvSpPr>
        <p:spPr>
          <a:xfrm>
            <a:off x="282575" y="1697038"/>
            <a:ext cx="8602663" cy="20478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buFontTx/>
              <a:buChar char="•"/>
            </a:pPr>
            <a:r>
              <a:rPr lang="en-US" altLang="zh-CN" b="1" smtClean="0">
                <a:ea typeface="宋体" panose="02010600030101010101" pitchFamily="2" charset="-122"/>
              </a:rPr>
              <a:t>Server-DHCP</a:t>
            </a:r>
            <a:r>
              <a:rPr lang="zh-CN" altLang="en-US" b="1" smtClean="0">
                <a:ea typeface="宋体" panose="02010600030101010101" pitchFamily="2" charset="-122"/>
              </a:rPr>
              <a:t>服务器，</a:t>
            </a:r>
            <a:r>
              <a:rPr lang="en-US" altLang="zh-CN" b="1" smtClean="0">
                <a:ea typeface="宋体" panose="02010600030101010101" pitchFamily="2" charset="-122"/>
              </a:rPr>
              <a:t>IP</a:t>
            </a:r>
            <a:r>
              <a:rPr lang="zh-CN" altLang="en-US" b="1" smtClean="0">
                <a:ea typeface="宋体" panose="02010600030101010101" pitchFamily="2" charset="-122"/>
              </a:rPr>
              <a:t>地址池，为客户端分配：</a:t>
            </a:r>
            <a:r>
              <a:rPr lang="en-US" altLang="zh-CN" b="1" smtClean="0">
                <a:ea typeface="宋体" panose="02010600030101010101" pitchFamily="2" charset="-122"/>
              </a:rPr>
              <a:t>IP</a:t>
            </a:r>
            <a:r>
              <a:rPr lang="zh-CN" altLang="en-US" b="1" smtClean="0">
                <a:ea typeface="宋体" panose="02010600030101010101" pitchFamily="2" charset="-122"/>
              </a:rPr>
              <a:t>地址、</a:t>
            </a:r>
            <a:r>
              <a:rPr lang="en-US" altLang="zh-CN" b="1" smtClean="0">
                <a:ea typeface="宋体" panose="02010600030101010101" pitchFamily="2" charset="-122"/>
              </a:rPr>
              <a:t> </a:t>
            </a:r>
            <a:r>
              <a:rPr lang="zh-CN" altLang="en-US" b="1" smtClean="0">
                <a:ea typeface="宋体" panose="02010600030101010101" pitchFamily="2" charset="-122"/>
              </a:rPr>
              <a:t>子网掩码、网关、</a:t>
            </a:r>
            <a:r>
              <a:rPr lang="en-US" altLang="zh-CN" b="1" smtClean="0">
                <a:ea typeface="宋体" panose="02010600030101010101" pitchFamily="2" charset="-122"/>
              </a:rPr>
              <a:t>DNS</a:t>
            </a:r>
            <a:r>
              <a:rPr lang="zh-CN" altLang="en-US" b="1" smtClean="0">
                <a:ea typeface="宋体" panose="02010600030101010101" pitchFamily="2" charset="-122"/>
              </a:rPr>
              <a:t>服务器。</a:t>
            </a:r>
          </a:p>
          <a:p>
            <a:pPr eaLnBrk="1" hangingPunct="1">
              <a:buFontTx/>
              <a:buChar char="•"/>
            </a:pPr>
            <a:r>
              <a:rPr lang="en-US" altLang="zh-CN" b="1" smtClean="0">
                <a:ea typeface="宋体" panose="02010600030101010101" pitchFamily="2" charset="-122"/>
              </a:rPr>
              <a:t>DHCP</a:t>
            </a:r>
            <a:r>
              <a:rPr lang="zh-CN" altLang="en-US" b="1" smtClean="0">
                <a:ea typeface="宋体" panose="02010600030101010101" pitchFamily="2" charset="-122"/>
              </a:rPr>
              <a:t>客户，向服务器提出申请，从服务器自动获取：</a:t>
            </a:r>
            <a:r>
              <a:rPr lang="en-US" altLang="zh-CN" b="1" smtClean="0">
                <a:ea typeface="宋体" panose="02010600030101010101" pitchFamily="2" charset="-122"/>
              </a:rPr>
              <a:t>IP</a:t>
            </a:r>
            <a:r>
              <a:rPr lang="zh-CN" altLang="en-US" b="1" smtClean="0">
                <a:ea typeface="宋体" panose="02010600030101010101" pitchFamily="2" charset="-122"/>
              </a:rPr>
              <a:t>地址、子网掩码、网关、</a:t>
            </a:r>
            <a:r>
              <a:rPr lang="en-US" altLang="zh-CN" b="1" smtClean="0">
                <a:ea typeface="宋体" panose="02010600030101010101" pitchFamily="2" charset="-122"/>
              </a:rPr>
              <a:t>DNS</a:t>
            </a:r>
            <a:r>
              <a:rPr lang="zh-CN" altLang="en-US" b="1" smtClean="0">
                <a:ea typeface="宋体" panose="02010600030101010101" pitchFamily="2" charset="-122"/>
              </a:rPr>
              <a:t>服务器的</a:t>
            </a:r>
            <a:r>
              <a:rPr lang="en-US" altLang="zh-CN" b="1" smtClean="0">
                <a:ea typeface="宋体" panose="02010600030101010101" pitchFamily="2" charset="-122"/>
              </a:rPr>
              <a:t>IP</a:t>
            </a:r>
            <a:r>
              <a:rPr lang="zh-CN" altLang="en-US" b="1" smtClean="0">
                <a:ea typeface="宋体" panose="02010600030101010101" pitchFamily="2" charset="-122"/>
              </a:rPr>
              <a:t>地址</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4A5537-87E6-4531-99E3-DF26C3978036}" type="datetime1">
              <a:rPr lang="zh-CN" altLang="en-US" smtClean="0"/>
              <a:pPr/>
              <a:t>2019/12/6</a:t>
            </a:fld>
            <a:endParaRPr lang="en-US" altLang="zh-CN" smtClean="0"/>
          </a:p>
        </p:txBody>
      </p:sp>
      <p:sp>
        <p:nvSpPr>
          <p:cNvPr id="1249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49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74265A-D23A-400F-AF60-57FD562631A2}" type="slidenum">
              <a:rPr lang="zh-CN" altLang="en-US" smtClean="0"/>
              <a:pPr/>
              <a:t>119</a:t>
            </a:fld>
            <a:endParaRPr lang="en-US" altLang="zh-CN" smtClean="0"/>
          </a:p>
        </p:txBody>
      </p:sp>
      <p:pic>
        <p:nvPicPr>
          <p:cNvPr id="12493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07950"/>
            <a:ext cx="85439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264249-DBF6-4BDE-8ABA-14D39BF7405B}" type="datetime1">
              <a:rPr lang="zh-CN" altLang="en-US" smtClean="0"/>
              <a:pPr/>
              <a:t>2019/12/6</a:t>
            </a:fld>
            <a:endParaRPr lang="en-US" altLang="zh-CN" smtClean="0"/>
          </a:p>
        </p:txBody>
      </p:sp>
      <p:sp>
        <p:nvSpPr>
          <p:cNvPr id="143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3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547D81-7911-4DAA-913E-0A4FDB285B47}" type="slidenum">
              <a:rPr lang="zh-CN" altLang="en-US" smtClean="0"/>
              <a:pPr/>
              <a:t>12</a:t>
            </a:fld>
            <a:endParaRPr lang="en-US" altLang="zh-CN" smtClean="0"/>
          </a:p>
        </p:txBody>
      </p:sp>
      <p:sp>
        <p:nvSpPr>
          <p:cNvPr id="143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Routing Algorithms(2)</a:t>
            </a:r>
            <a:endParaRPr lang="zh-CN" altLang="en-US" smtClean="0">
              <a:ea typeface="宋体" panose="02010600030101010101" pitchFamily="2" charset="-122"/>
            </a:endParaRPr>
          </a:p>
        </p:txBody>
      </p:sp>
      <p:sp>
        <p:nvSpPr>
          <p:cNvPr id="14342" name="Rectangle 4"/>
          <p:cNvSpPr>
            <a:spLocks noGrp="1" noChangeArrowheads="1"/>
          </p:cNvSpPr>
          <p:nvPr>
            <p:ph type="body" idx="1"/>
          </p:nvPr>
        </p:nvSpPr>
        <p:spPr>
          <a:xfrm>
            <a:off x="0" y="1295400"/>
            <a:ext cx="8723313" cy="5137150"/>
          </a:xfrm>
          <a:noFill/>
        </p:spPr>
        <p:txBody>
          <a:bodyPr lIns="106663" tIns="53332" rIns="106663" bIns="53332"/>
          <a:lstStyle/>
          <a:p>
            <a:pPr eaLnBrk="1" hangingPunct="1">
              <a:buFontTx/>
              <a:buChar char="•"/>
            </a:pPr>
            <a:r>
              <a:rPr lang="en-US" altLang="zh-CN" b="1" smtClean="0">
                <a:latin typeface="Arial" panose="020B0604020202020204" pitchFamily="34" charset="0"/>
                <a:ea typeface="宋体" panose="02010600030101010101" pitchFamily="2" charset="-122"/>
              </a:rPr>
              <a:t>A good routing algorithm: </a:t>
            </a:r>
          </a:p>
          <a:p>
            <a:pPr lvl="1" eaLnBrk="1" hangingPunct="1"/>
            <a:r>
              <a:rPr lang="en-US" altLang="zh-CN" b="1" smtClean="0">
                <a:latin typeface="Arial" panose="020B0604020202020204" pitchFamily="34" charset="0"/>
                <a:ea typeface="宋体" panose="02010600030101010101" pitchFamily="2" charset="-122"/>
              </a:rPr>
              <a:t>Correctness(</a:t>
            </a:r>
            <a:r>
              <a:rPr lang="zh-CN" altLang="en-US" b="1" smtClean="0">
                <a:latin typeface="Arial" panose="020B0604020202020204" pitchFamily="34" charset="0"/>
                <a:ea typeface="宋体" panose="02010600030101010101" pitchFamily="2" charset="-122"/>
              </a:rPr>
              <a:t>正确性</a:t>
            </a:r>
            <a:r>
              <a:rPr lang="en-US" altLang="zh-CN" b="1" smtClean="0">
                <a:latin typeface="Arial" panose="020B0604020202020204" pitchFamily="34" charset="0"/>
                <a:ea typeface="宋体" panose="02010600030101010101" pitchFamily="2" charset="-122"/>
              </a:rPr>
              <a:t>)</a:t>
            </a:r>
          </a:p>
          <a:p>
            <a:pPr lvl="1" eaLnBrk="1" hangingPunct="1"/>
            <a:r>
              <a:rPr lang="en-US" altLang="zh-CN" b="1" smtClean="0">
                <a:latin typeface="Arial" panose="020B0604020202020204" pitchFamily="34" charset="0"/>
                <a:ea typeface="宋体" panose="02010600030101010101" pitchFamily="2" charset="-122"/>
              </a:rPr>
              <a:t>Simplicity(</a:t>
            </a:r>
            <a:r>
              <a:rPr lang="zh-CN" altLang="en-US" b="1" smtClean="0">
                <a:latin typeface="Arial" panose="020B0604020202020204" pitchFamily="34" charset="0"/>
                <a:ea typeface="宋体" panose="02010600030101010101" pitchFamily="2" charset="-122"/>
              </a:rPr>
              <a:t>简单性</a:t>
            </a:r>
            <a:r>
              <a:rPr lang="en-US" altLang="zh-CN" b="1" smtClean="0">
                <a:latin typeface="Arial" panose="020B0604020202020204" pitchFamily="34" charset="0"/>
                <a:ea typeface="宋体" panose="02010600030101010101" pitchFamily="2" charset="-122"/>
              </a:rPr>
              <a:t>)</a:t>
            </a:r>
          </a:p>
          <a:p>
            <a:pPr lvl="1" eaLnBrk="1" hangingPunct="1"/>
            <a:r>
              <a:rPr lang="en-US" altLang="zh-CN" b="1" smtClean="0">
                <a:latin typeface="Arial" panose="020B0604020202020204" pitchFamily="34" charset="0"/>
                <a:ea typeface="宋体" panose="02010600030101010101" pitchFamily="2" charset="-122"/>
              </a:rPr>
              <a:t>Robustness(</a:t>
            </a:r>
            <a:r>
              <a:rPr lang="zh-CN" altLang="en-US" b="1" smtClean="0">
                <a:latin typeface="Arial" panose="020B0604020202020204" pitchFamily="34" charset="0"/>
                <a:ea typeface="宋体" panose="02010600030101010101" pitchFamily="2" charset="-122"/>
              </a:rPr>
              <a:t>健壮性</a:t>
            </a:r>
            <a:r>
              <a:rPr lang="en-US" altLang="zh-CN" b="1" smtClean="0">
                <a:latin typeface="Arial" panose="020B0604020202020204" pitchFamily="34" charset="0"/>
                <a:ea typeface="宋体" panose="02010600030101010101" pitchFamily="2" charset="-122"/>
              </a:rPr>
              <a:t>)</a:t>
            </a:r>
          </a:p>
          <a:p>
            <a:pPr lvl="1" eaLnBrk="1" hangingPunct="1"/>
            <a:r>
              <a:rPr lang="en-US" altLang="zh-CN" b="1" smtClean="0">
                <a:latin typeface="Arial" panose="020B0604020202020204" pitchFamily="34" charset="0"/>
                <a:ea typeface="宋体" panose="02010600030101010101" pitchFamily="2" charset="-122"/>
              </a:rPr>
              <a:t>Stability(</a:t>
            </a:r>
            <a:r>
              <a:rPr lang="zh-CN" altLang="en-US" b="1" smtClean="0">
                <a:latin typeface="Arial" panose="020B0604020202020204" pitchFamily="34" charset="0"/>
                <a:ea typeface="宋体" panose="02010600030101010101" pitchFamily="2" charset="-122"/>
              </a:rPr>
              <a:t>稳定性</a:t>
            </a:r>
            <a:r>
              <a:rPr lang="en-US" altLang="zh-CN" b="1" smtClean="0">
                <a:latin typeface="Arial" panose="020B0604020202020204" pitchFamily="34" charset="0"/>
                <a:ea typeface="宋体" panose="02010600030101010101" pitchFamily="2" charset="-122"/>
              </a:rPr>
              <a:t>)</a:t>
            </a:r>
          </a:p>
          <a:p>
            <a:pPr lvl="1" eaLnBrk="1" hangingPunct="1"/>
            <a:r>
              <a:rPr lang="en-US" altLang="zh-CN" b="1" smtClean="0">
                <a:latin typeface="Arial" panose="020B0604020202020204" pitchFamily="34" charset="0"/>
                <a:ea typeface="宋体" panose="02010600030101010101" pitchFamily="2" charset="-122"/>
              </a:rPr>
              <a:t>Fairness(</a:t>
            </a:r>
            <a:r>
              <a:rPr lang="zh-CN" altLang="en-US" b="1" smtClean="0">
                <a:latin typeface="Arial" panose="020B0604020202020204" pitchFamily="34" charset="0"/>
                <a:ea typeface="宋体" panose="02010600030101010101" pitchFamily="2" charset="-122"/>
              </a:rPr>
              <a:t>公平性</a:t>
            </a:r>
            <a:r>
              <a:rPr lang="en-US" altLang="zh-CN" b="1" smtClean="0">
                <a:latin typeface="Arial" panose="020B0604020202020204" pitchFamily="34" charset="0"/>
                <a:ea typeface="宋体" panose="02010600030101010101" pitchFamily="2" charset="-122"/>
              </a:rPr>
              <a:t>)</a:t>
            </a:r>
          </a:p>
          <a:p>
            <a:pPr lvl="1" eaLnBrk="1" hangingPunct="1"/>
            <a:r>
              <a:rPr lang="en-US" altLang="zh-CN" b="1" smtClean="0">
                <a:latin typeface="Arial" panose="020B0604020202020204" pitchFamily="34" charset="0"/>
                <a:ea typeface="宋体" panose="02010600030101010101" pitchFamily="2" charset="-122"/>
              </a:rPr>
              <a:t>Optimality(</a:t>
            </a:r>
            <a:r>
              <a:rPr lang="zh-CN" altLang="en-US" b="1" smtClean="0">
                <a:latin typeface="Arial" panose="020B0604020202020204" pitchFamily="34" charset="0"/>
                <a:ea typeface="宋体" panose="02010600030101010101" pitchFamily="2" charset="-122"/>
              </a:rPr>
              <a:t>最优性</a:t>
            </a:r>
            <a:r>
              <a:rPr lang="en-US" altLang="zh-CN" b="1" smtClean="0">
                <a:latin typeface="Arial" panose="020B0604020202020204" pitchFamily="34" charset="0"/>
                <a:ea typeface="宋体" panose="02010600030101010101" pitchFamily="2" charset="-122"/>
              </a:rPr>
              <a:t>)</a:t>
            </a:r>
          </a:p>
          <a:p>
            <a:pPr eaLnBrk="1" hangingPunct="1">
              <a:buFontTx/>
              <a:buChar char="•"/>
            </a:pPr>
            <a:r>
              <a:rPr lang="en-US" altLang="zh-CN" b="1" smtClean="0">
                <a:latin typeface="Arial" panose="020B0604020202020204" pitchFamily="34" charset="0"/>
                <a:ea typeface="宋体" panose="02010600030101010101" pitchFamily="2" charset="-122"/>
              </a:rPr>
              <a:t>Nonadaptive or adaptive (static or dynamic) algorithms</a:t>
            </a:r>
            <a:endParaRPr lang="zh-CN" altLang="en-US" b="1" smtClean="0">
              <a:latin typeface="Arial" panose="020B0604020202020204" pitchFamily="34" charset="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99A273-51D1-471B-A74C-F298857455D8}" type="datetime1">
              <a:rPr lang="zh-CN" altLang="en-US" smtClean="0"/>
              <a:pPr/>
              <a:t>2019/12/6</a:t>
            </a:fld>
            <a:endParaRPr lang="en-US" altLang="zh-CN" smtClean="0"/>
          </a:p>
        </p:txBody>
      </p:sp>
      <p:sp>
        <p:nvSpPr>
          <p:cNvPr id="1259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59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C047AE-7E63-4E74-8B08-752880681617}" type="slidenum">
              <a:rPr lang="zh-CN" altLang="en-US" smtClean="0"/>
              <a:pPr/>
              <a:t>120</a:t>
            </a:fld>
            <a:endParaRPr lang="en-US" altLang="zh-CN" smtClean="0"/>
          </a:p>
        </p:txBody>
      </p:sp>
      <p:pic>
        <p:nvPicPr>
          <p:cNvPr id="12595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34950"/>
            <a:ext cx="8255000"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30F558-2240-4CCD-93E1-06FA47551BC0}" type="datetime1">
              <a:rPr lang="zh-CN" altLang="en-US" smtClean="0"/>
              <a:pPr/>
              <a:t>2019/12/6</a:t>
            </a:fld>
            <a:endParaRPr lang="en-US" altLang="zh-CN" smtClean="0"/>
          </a:p>
        </p:txBody>
      </p:sp>
      <p:sp>
        <p:nvSpPr>
          <p:cNvPr id="1269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69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A8147E-FAF7-44BB-A3F3-B2447585FBC9}" type="slidenum">
              <a:rPr lang="zh-CN" altLang="en-US" smtClean="0"/>
              <a:pPr/>
              <a:t>121</a:t>
            </a:fld>
            <a:endParaRPr lang="en-US" altLang="zh-CN" smtClean="0"/>
          </a:p>
        </p:txBody>
      </p:sp>
      <p:sp>
        <p:nvSpPr>
          <p:cNvPr id="126981"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内部网关协议和外部网关协议</a:t>
            </a:r>
          </a:p>
        </p:txBody>
      </p:sp>
      <p:sp>
        <p:nvSpPr>
          <p:cNvPr id="126982" name="Rectangle 4"/>
          <p:cNvSpPr>
            <a:spLocks noChangeArrowheads="1"/>
          </p:cNvSpPr>
          <p:nvPr/>
        </p:nvSpPr>
        <p:spPr bwMode="auto">
          <a:xfrm>
            <a:off x="536575" y="1189038"/>
            <a:ext cx="786447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sz="2000">
                <a:ea typeface="宋体" panose="02010600030101010101" pitchFamily="2" charset="-122"/>
              </a:rPr>
              <a:t>按照作用范围和目标的不同，路由协议还可被分为内部网关协议和外部网关协议。</a:t>
            </a:r>
          </a:p>
          <a:p>
            <a:pPr eaLnBrk="1" hangingPunct="1">
              <a:buFontTx/>
              <a:buChar char="•"/>
            </a:pPr>
            <a:r>
              <a:rPr lang="zh-CN" altLang="en-US" sz="2000" b="1">
                <a:solidFill>
                  <a:srgbClr val="FF0000"/>
                </a:solidFill>
                <a:ea typeface="宋体" panose="02010600030101010101" pitchFamily="2" charset="-122"/>
              </a:rPr>
              <a:t>内部网关协议</a:t>
            </a:r>
            <a:r>
              <a:rPr lang="zh-CN" altLang="en-US" sz="2000">
                <a:ea typeface="宋体" panose="02010600030101010101" pitchFamily="2" charset="-122"/>
              </a:rPr>
              <a:t>（</a:t>
            </a:r>
            <a:r>
              <a:rPr lang="en-US" altLang="zh-CN" sz="2000">
                <a:ea typeface="宋体" panose="02010600030101010101" pitchFamily="2" charset="-122"/>
              </a:rPr>
              <a:t>IGP</a:t>
            </a:r>
            <a:r>
              <a:rPr lang="zh-CN" altLang="en-US" sz="2000">
                <a:ea typeface="宋体" panose="02010600030101010101" pitchFamily="2" charset="-122"/>
              </a:rPr>
              <a:t>，</a:t>
            </a:r>
            <a:r>
              <a:rPr lang="en-US" altLang="zh-CN" sz="2000">
                <a:ea typeface="宋体" panose="02010600030101010101" pitchFamily="2" charset="-122"/>
              </a:rPr>
              <a:t>Interior Gateway Protocols</a:t>
            </a:r>
            <a:r>
              <a:rPr lang="zh-CN" altLang="en-US" sz="2000">
                <a:ea typeface="宋体" panose="02010600030101010101" pitchFamily="2" charset="-122"/>
              </a:rPr>
              <a:t>）是指作用于自治系统以内的路由协议。 </a:t>
            </a:r>
            <a:r>
              <a:rPr lang="en-US" altLang="zh-CN" sz="2000" b="1">
                <a:solidFill>
                  <a:srgbClr val="FF0000"/>
                </a:solidFill>
                <a:ea typeface="宋体" panose="02010600030101010101" pitchFamily="2" charset="-122"/>
              </a:rPr>
              <a:t>RIP</a:t>
            </a:r>
            <a:r>
              <a:rPr lang="zh-CN" altLang="en-US" sz="2000">
                <a:ea typeface="宋体" panose="02010600030101010101" pitchFamily="2" charset="-122"/>
              </a:rPr>
              <a:t>（ </a:t>
            </a:r>
            <a:r>
              <a:rPr lang="en-US" altLang="zh-CN" sz="2000">
                <a:ea typeface="宋体" panose="02010600030101010101" pitchFamily="2" charset="-122"/>
              </a:rPr>
              <a:t>Routing Information Protocol</a:t>
            </a:r>
            <a:r>
              <a:rPr lang="zh-CN" altLang="en-US" sz="2000">
                <a:ea typeface="宋体" panose="02010600030101010101" pitchFamily="2" charset="-122"/>
              </a:rPr>
              <a:t> </a:t>
            </a:r>
            <a:r>
              <a:rPr lang="en-US" altLang="zh-CN" sz="2000">
                <a:ea typeface="宋体" panose="02010600030101010101" pitchFamily="2" charset="-122"/>
              </a:rPr>
              <a:t>,</a:t>
            </a:r>
            <a:r>
              <a:rPr lang="zh-CN" altLang="en-US" sz="2000">
                <a:ea typeface="宋体" panose="02010600030101010101" pitchFamily="2" charset="-122"/>
              </a:rPr>
              <a:t>属于距离矢量路由）、</a:t>
            </a:r>
            <a:r>
              <a:rPr lang="en-US" altLang="zh-CN" sz="2000" b="1">
                <a:solidFill>
                  <a:srgbClr val="FF0000"/>
                </a:solidFill>
                <a:ea typeface="宋体" panose="02010600030101010101" pitchFamily="2" charset="-122"/>
              </a:rPr>
              <a:t>OSPF</a:t>
            </a:r>
            <a:r>
              <a:rPr lang="en-US" altLang="zh-CN" sz="2000">
                <a:ea typeface="宋体" panose="02010600030101010101" pitchFamily="2" charset="-122"/>
              </a:rPr>
              <a:t> (Open Shortest Path First</a:t>
            </a:r>
            <a:r>
              <a:rPr lang="zh-CN" altLang="en-US" sz="2000">
                <a:ea typeface="宋体" panose="02010600030101010101" pitchFamily="2" charset="-122"/>
              </a:rPr>
              <a:t>，属于链路状态路由</a:t>
            </a:r>
            <a:r>
              <a:rPr lang="en-US" altLang="zh-CN" sz="2000">
                <a:ea typeface="宋体" panose="02010600030101010101" pitchFamily="2" charset="-122"/>
              </a:rPr>
              <a:t>)</a:t>
            </a:r>
            <a:r>
              <a:rPr lang="zh-CN" altLang="en-US" sz="2000">
                <a:ea typeface="宋体" panose="02010600030101010101" pitchFamily="2" charset="-122"/>
              </a:rPr>
              <a:t>等都属于内部网关协议。</a:t>
            </a:r>
          </a:p>
          <a:p>
            <a:pPr eaLnBrk="1" hangingPunct="1">
              <a:buFontTx/>
              <a:buChar char="•"/>
            </a:pPr>
            <a:r>
              <a:rPr lang="zh-CN" altLang="en-US" sz="2000" b="1">
                <a:solidFill>
                  <a:srgbClr val="FF0000"/>
                </a:solidFill>
                <a:ea typeface="宋体" panose="02010600030101010101" pitchFamily="2" charset="-122"/>
              </a:rPr>
              <a:t>外部网关协议</a:t>
            </a:r>
            <a:r>
              <a:rPr lang="zh-CN" altLang="en-US" sz="2000">
                <a:ea typeface="宋体" panose="02010600030101010101" pitchFamily="2" charset="-122"/>
              </a:rPr>
              <a:t>（</a:t>
            </a:r>
            <a:r>
              <a:rPr lang="en-US" altLang="zh-CN" sz="2000">
                <a:ea typeface="宋体" panose="02010600030101010101" pitchFamily="2" charset="-122"/>
              </a:rPr>
              <a:t>EGP</a:t>
            </a:r>
            <a:r>
              <a:rPr lang="zh-CN" altLang="en-US" sz="2000">
                <a:ea typeface="宋体" panose="02010600030101010101" pitchFamily="2" charset="-122"/>
              </a:rPr>
              <a:t>，</a:t>
            </a:r>
            <a:r>
              <a:rPr lang="en-US" altLang="zh-CN" sz="2000">
                <a:ea typeface="宋体" panose="02010600030101010101" pitchFamily="2" charset="-122"/>
              </a:rPr>
              <a:t>Exterior Gateway Protocols</a:t>
            </a:r>
            <a:r>
              <a:rPr lang="zh-CN" altLang="en-US" sz="2000">
                <a:ea typeface="宋体" panose="02010600030101010101" pitchFamily="2" charset="-122"/>
              </a:rPr>
              <a:t>）则是作用于不同自治系统之间的路由协议。在</a:t>
            </a:r>
            <a:r>
              <a:rPr lang="en-US" altLang="zh-CN" sz="2000">
                <a:ea typeface="宋体" panose="02010600030101010101" pitchFamily="2" charset="-122"/>
              </a:rPr>
              <a:t>Internet</a:t>
            </a:r>
            <a:r>
              <a:rPr lang="zh-CN" altLang="en-US" sz="2000">
                <a:ea typeface="宋体" panose="02010600030101010101" pitchFamily="2" charset="-122"/>
              </a:rPr>
              <a:t>广为使用的边界网关协议（</a:t>
            </a:r>
            <a:r>
              <a:rPr lang="en-US" altLang="zh-CN" sz="2000">
                <a:ea typeface="宋体" panose="02010600030101010101" pitchFamily="2" charset="-122"/>
              </a:rPr>
              <a:t>Border Gateway Protocol</a:t>
            </a:r>
            <a:r>
              <a:rPr lang="zh-CN" altLang="en-US" sz="2000">
                <a:ea typeface="宋体" panose="02010600030101010101" pitchFamily="2" charset="-122"/>
              </a:rPr>
              <a:t>，简称</a:t>
            </a:r>
            <a:r>
              <a:rPr lang="en-US" altLang="zh-CN" sz="2000" b="1">
                <a:solidFill>
                  <a:srgbClr val="FF0000"/>
                </a:solidFill>
                <a:ea typeface="宋体" panose="02010600030101010101" pitchFamily="2" charset="-122"/>
              </a:rPr>
              <a:t>BGP</a:t>
            </a:r>
            <a:r>
              <a:rPr lang="zh-CN" altLang="en-US" sz="2000" b="1">
                <a:solidFill>
                  <a:srgbClr val="FF0000"/>
                </a:solidFill>
                <a:ea typeface="宋体" panose="02010600030101010101" pitchFamily="2" charset="-122"/>
              </a:rPr>
              <a:t>，</a:t>
            </a:r>
            <a:r>
              <a:rPr lang="zh-CN" altLang="en-US" sz="2000" b="1">
                <a:ea typeface="宋体" panose="02010600030101010101" pitchFamily="2" charset="-122"/>
              </a:rPr>
              <a:t>属于距离矢量路由</a:t>
            </a:r>
            <a:r>
              <a:rPr lang="zh-CN" altLang="en-US" sz="2000">
                <a:ea typeface="宋体" panose="02010600030101010101" pitchFamily="2" charset="-122"/>
              </a:rPr>
              <a:t>）则是外部网关协议的典型例子。</a:t>
            </a:r>
          </a:p>
          <a:p>
            <a:pPr eaLnBrk="1" hangingPunct="1">
              <a:buFontTx/>
              <a:buChar char="•"/>
            </a:pPr>
            <a:r>
              <a:rPr lang="zh-CN" altLang="en-US" sz="2000">
                <a:ea typeface="宋体" panose="02010600030101010101" pitchFamily="2" charset="-122"/>
              </a:rPr>
              <a:t>所谓自治系统（</a:t>
            </a:r>
            <a:r>
              <a:rPr lang="en-US" altLang="zh-CN" sz="2000">
                <a:ea typeface="宋体" panose="02010600030101010101" pitchFamily="2" charset="-122"/>
              </a:rPr>
              <a:t>Autonomous System</a:t>
            </a:r>
            <a:r>
              <a:rPr lang="zh-CN" altLang="en-US" sz="2000">
                <a:ea typeface="宋体" panose="02010600030101010101" pitchFamily="2" charset="-122"/>
              </a:rPr>
              <a:t>，简称</a:t>
            </a:r>
            <a:r>
              <a:rPr lang="en-US" altLang="zh-CN" sz="2000">
                <a:ea typeface="宋体" panose="02010600030101010101" pitchFamily="2" charset="-122"/>
              </a:rPr>
              <a:t>AS</a:t>
            </a:r>
            <a:r>
              <a:rPr lang="zh-CN" altLang="en-US" sz="2000">
                <a:ea typeface="宋体" panose="02010600030101010101" pitchFamily="2" charset="-122"/>
              </a:rPr>
              <a:t>）是指网络中那些由相同机构操纵或管理，对外表现出相同的路由视图的路由器所组成的系统。</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CF583D-004A-4DB3-BC81-04377738B488}" type="datetime1">
              <a:rPr lang="zh-CN" altLang="en-US" smtClean="0"/>
              <a:pPr/>
              <a:t>2019/12/6</a:t>
            </a:fld>
            <a:endParaRPr lang="en-US" altLang="zh-CN" smtClean="0"/>
          </a:p>
        </p:txBody>
      </p:sp>
      <p:sp>
        <p:nvSpPr>
          <p:cNvPr id="1280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80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6D3B5-4C32-4162-90DC-BB1D112ED4FC}" type="slidenum">
              <a:rPr lang="zh-CN" altLang="en-US" smtClean="0"/>
              <a:pPr/>
              <a:t>122</a:t>
            </a:fld>
            <a:endParaRPr lang="en-US" altLang="zh-CN" smtClean="0"/>
          </a:p>
        </p:txBody>
      </p:sp>
      <p:sp>
        <p:nvSpPr>
          <p:cNvPr id="128005" name="Rectangle 2"/>
          <p:cNvSpPr>
            <a:spLocks noGrp="1" noChangeArrowheads="1"/>
          </p:cNvSpPr>
          <p:nvPr>
            <p:ph type="title"/>
          </p:nvPr>
        </p:nvSpPr>
        <p:spPr>
          <a:xfrm>
            <a:off x="0" y="225425"/>
            <a:ext cx="9144000" cy="1143000"/>
          </a:xfrm>
        </p:spPr>
        <p:txBody>
          <a:bodyPr/>
          <a:lstStyle/>
          <a:p>
            <a:pPr eaLnBrk="1" hangingPunct="1"/>
            <a:r>
              <a:rPr lang="en-US" altLang="zh-CN" sz="4000" smtClean="0">
                <a:ea typeface="宋体" panose="02010600030101010101" pitchFamily="2" charset="-122"/>
              </a:rPr>
              <a:t>OSPF – </a:t>
            </a:r>
            <a:r>
              <a:rPr lang="en-US" altLang="zh-CN" sz="3200" smtClean="0">
                <a:ea typeface="宋体" panose="02010600030101010101" pitchFamily="2" charset="-122"/>
              </a:rPr>
              <a:t>The Interior Gateway Routing Protocol</a:t>
            </a:r>
            <a:r>
              <a:rPr lang="en-US" altLang="zh-CN" sz="4000" smtClean="0">
                <a:ea typeface="宋体" panose="02010600030101010101" pitchFamily="2" charset="-122"/>
              </a:rPr>
              <a:t/>
            </a:r>
            <a:br>
              <a:rPr lang="en-US" altLang="zh-CN" sz="4000" smtClean="0">
                <a:ea typeface="宋体" panose="02010600030101010101" pitchFamily="2" charset="-122"/>
              </a:rPr>
            </a:br>
            <a:r>
              <a:rPr lang="en-US" altLang="zh-CN" sz="4000" smtClean="0">
                <a:ea typeface="宋体" panose="02010600030101010101" pitchFamily="2" charset="-122"/>
              </a:rPr>
              <a:t>OSPF(</a:t>
            </a:r>
            <a:r>
              <a:rPr lang="en-US" altLang="zh-CN" sz="3200" smtClean="0">
                <a:ea typeface="宋体" panose="02010600030101010101" pitchFamily="2" charset="-122"/>
              </a:rPr>
              <a:t>Open Shortest Path First)</a:t>
            </a:r>
          </a:p>
        </p:txBody>
      </p:sp>
      <p:sp>
        <p:nvSpPr>
          <p:cNvPr id="128006" name="Rectangle 3"/>
          <p:cNvSpPr>
            <a:spLocks noGrp="1" noChangeArrowheads="1"/>
          </p:cNvSpPr>
          <p:nvPr>
            <p:ph type="body" idx="1"/>
          </p:nvPr>
        </p:nvSpPr>
        <p:spPr>
          <a:xfrm>
            <a:off x="0" y="5702300"/>
            <a:ext cx="9144000" cy="571500"/>
          </a:xfrm>
        </p:spPr>
        <p:txBody>
          <a:bodyPr/>
          <a:lstStyle/>
          <a:p>
            <a:pPr algn="ctr" eaLnBrk="1" hangingPunct="1">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An autonomous system.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A graph representation of  </a:t>
            </a:r>
            <a:r>
              <a:rPr lang="en-US" altLang="zh-CN" b="1" smtClean="0">
                <a:solidFill>
                  <a:schemeClr val="accent2"/>
                </a:solidFill>
                <a:ea typeface="宋体" panose="02010600030101010101" pitchFamily="2" charset="-122"/>
              </a:rPr>
              <a:t>(a).</a:t>
            </a:r>
          </a:p>
        </p:txBody>
      </p:sp>
      <p:pic>
        <p:nvPicPr>
          <p:cNvPr id="128007" name="Picture 5" descr="5-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1365250"/>
            <a:ext cx="4875213"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04F00F-53D9-4C68-B339-C7A7FFAADD79}" type="datetime1">
              <a:rPr lang="zh-CN" altLang="en-US" smtClean="0"/>
              <a:pPr/>
              <a:t>2019/12/6</a:t>
            </a:fld>
            <a:endParaRPr lang="en-US" altLang="zh-CN" smtClean="0"/>
          </a:p>
        </p:txBody>
      </p:sp>
      <p:sp>
        <p:nvSpPr>
          <p:cNvPr id="1290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290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1837293-FF75-4AD5-852C-5772DEA696BB}" type="slidenum">
              <a:rPr lang="zh-CN" altLang="en-US" smtClean="0"/>
              <a:pPr/>
              <a:t>123</a:t>
            </a:fld>
            <a:endParaRPr lang="en-US" altLang="zh-CN" smtClean="0"/>
          </a:p>
        </p:txBody>
      </p:sp>
      <p:sp>
        <p:nvSpPr>
          <p:cNvPr id="1290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OSPF (2)</a:t>
            </a:r>
          </a:p>
        </p:txBody>
      </p:sp>
      <p:sp>
        <p:nvSpPr>
          <p:cNvPr id="129030" name="Rectangle 3"/>
          <p:cNvSpPr>
            <a:spLocks noGrp="1" noChangeArrowheads="1"/>
          </p:cNvSpPr>
          <p:nvPr>
            <p:ph type="body" idx="1"/>
          </p:nvPr>
        </p:nvSpPr>
        <p:spPr>
          <a:xfrm>
            <a:off x="0" y="5943600"/>
            <a:ext cx="9144000" cy="609600"/>
          </a:xfrm>
        </p:spPr>
        <p:txBody>
          <a:bodyPr/>
          <a:lstStyle/>
          <a:p>
            <a:pPr algn="ctr" eaLnBrk="1" hangingPunct="1">
              <a:buFontTx/>
              <a:buNone/>
            </a:pPr>
            <a:r>
              <a:rPr lang="en-US" altLang="zh-CN" b="1" smtClean="0">
                <a:ea typeface="宋体" panose="02010600030101010101" pitchFamily="2" charset="-122"/>
              </a:rPr>
              <a:t>The relation between ASes, backbones, and areas in OSPF.</a:t>
            </a:r>
          </a:p>
        </p:txBody>
      </p:sp>
      <p:pic>
        <p:nvPicPr>
          <p:cNvPr id="129031" name="Picture 5" descr="5-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954088"/>
            <a:ext cx="495141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2" name="Rectangle 6"/>
          <p:cNvSpPr>
            <a:spLocks noChangeArrowheads="1"/>
          </p:cNvSpPr>
          <p:nvPr/>
        </p:nvSpPr>
        <p:spPr bwMode="auto">
          <a:xfrm>
            <a:off x="6740525" y="2460625"/>
            <a:ext cx="202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000" b="1">
                <a:ea typeface="宋体" panose="02010600030101010101" pitchFamily="2" charset="-122"/>
              </a:rPr>
              <a:t>OSPF</a:t>
            </a:r>
            <a:r>
              <a:rPr lang="zh-CN" altLang="en-US" sz="2000" b="1">
                <a:ea typeface="宋体" panose="02010600030101010101" pitchFamily="2" charset="-122"/>
              </a:rPr>
              <a:t>是一种链路状态路由协议的典型例子。</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1DA551-A906-4ABB-A1D8-0118121CC0B2}" type="datetime1">
              <a:rPr lang="zh-CN" altLang="en-US" smtClean="0"/>
              <a:pPr/>
              <a:t>2019/12/6</a:t>
            </a:fld>
            <a:endParaRPr lang="en-US" altLang="zh-CN" smtClean="0"/>
          </a:p>
        </p:txBody>
      </p:sp>
      <p:sp>
        <p:nvSpPr>
          <p:cNvPr id="1300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00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065154A-9C0C-40E1-B14A-F3D5741C4BBE}" type="slidenum">
              <a:rPr lang="zh-CN" altLang="en-US" smtClean="0"/>
              <a:pPr/>
              <a:t>124</a:t>
            </a:fld>
            <a:endParaRPr lang="en-US" altLang="zh-CN" smtClean="0"/>
          </a:p>
        </p:txBody>
      </p:sp>
      <p:sp>
        <p:nvSpPr>
          <p:cNvPr id="1300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OSPF (3)</a:t>
            </a:r>
          </a:p>
        </p:txBody>
      </p:sp>
      <p:sp>
        <p:nvSpPr>
          <p:cNvPr id="130054" name="Rectangle 3"/>
          <p:cNvSpPr>
            <a:spLocks noGrp="1" noChangeArrowheads="1"/>
          </p:cNvSpPr>
          <p:nvPr>
            <p:ph type="body" idx="1"/>
          </p:nvPr>
        </p:nvSpPr>
        <p:spPr>
          <a:xfrm>
            <a:off x="-1638300" y="3633788"/>
            <a:ext cx="9144000" cy="838200"/>
          </a:xfrm>
        </p:spPr>
        <p:txBody>
          <a:bodyPr/>
          <a:lstStyle/>
          <a:p>
            <a:pPr algn="ctr" eaLnBrk="1" hangingPunct="1">
              <a:buFontTx/>
              <a:buNone/>
            </a:pPr>
            <a:r>
              <a:rPr lang="en-US" altLang="zh-CN" b="1" smtClean="0">
                <a:ea typeface="宋体" panose="02010600030101010101" pitchFamily="2" charset="-122"/>
              </a:rPr>
              <a:t>The five types of OSPF messages</a:t>
            </a:r>
          </a:p>
        </p:txBody>
      </p:sp>
      <p:sp>
        <p:nvSpPr>
          <p:cNvPr id="130055" name="Text Box 4"/>
          <p:cNvSpPr txBox="1">
            <a:spLocks noChangeArrowheads="1"/>
          </p:cNvSpPr>
          <p:nvPr/>
        </p:nvSpPr>
        <p:spPr bwMode="auto">
          <a:xfrm>
            <a:off x="3883025" y="2643188"/>
            <a:ext cx="137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5-66</a:t>
            </a:r>
          </a:p>
        </p:txBody>
      </p:sp>
      <p:pic>
        <p:nvPicPr>
          <p:cNvPr id="130056" name="Picture 5" descr="5-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1271588"/>
            <a:ext cx="555466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50" y="3124200"/>
            <a:ext cx="323215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en-US" altLang="zh-CN" smtClean="0">
                <a:ea typeface="宋体" panose="02010600030101010101" pitchFamily="2" charset="-122"/>
              </a:rPr>
              <a:t>OSPF (4)</a:t>
            </a:r>
            <a:endParaRPr lang="zh-CN" altLang="en-US" smtClean="0">
              <a:ea typeface="宋体" panose="02010600030101010101" pitchFamily="2" charset="-122"/>
            </a:endParaRPr>
          </a:p>
        </p:txBody>
      </p:sp>
      <p:sp>
        <p:nvSpPr>
          <p:cNvPr id="131075"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663FAB-771A-47CD-B948-154AC4B31BA4}" type="datetime1">
              <a:rPr lang="zh-CN" altLang="en-US" smtClean="0"/>
              <a:pPr/>
              <a:t>2019/12/6</a:t>
            </a:fld>
            <a:endParaRPr lang="en-US" altLang="zh-CN" smtClean="0"/>
          </a:p>
        </p:txBody>
      </p:sp>
      <p:sp>
        <p:nvSpPr>
          <p:cNvPr id="131076"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1077"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1E1663-7458-42FB-83FF-58832A764B68}" type="slidenum">
              <a:rPr lang="zh-CN" altLang="en-US" smtClean="0"/>
              <a:pPr/>
              <a:t>125</a:t>
            </a:fld>
            <a:endParaRPr lang="en-US" altLang="zh-CN" smtClean="0"/>
          </a:p>
        </p:txBody>
      </p:sp>
      <p:pic>
        <p:nvPicPr>
          <p:cNvPr id="131078" name="Picture 1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1576388"/>
            <a:ext cx="6497637"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Rectangle 1035"/>
          <p:cNvSpPr txBox="1">
            <a:spLocks noChangeArrowheads="1"/>
          </p:cNvSpPr>
          <p:nvPr/>
        </p:nvSpPr>
        <p:spPr bwMode="auto">
          <a:xfrm>
            <a:off x="1563688" y="5273675"/>
            <a:ext cx="5853112"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3200">
                <a:solidFill>
                  <a:srgbClr val="FF0000"/>
                </a:solidFill>
                <a:ea typeface="宋体" panose="02010600030101010101" pitchFamily="2" charset="-122"/>
              </a:rPr>
              <a:t>OSPF 报文头格式</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6DA6F3-1567-4452-886F-7396B31CB166}" type="datetime1">
              <a:rPr lang="zh-CN" altLang="en-US" smtClean="0"/>
              <a:pPr/>
              <a:t>2019/12/6</a:t>
            </a:fld>
            <a:endParaRPr lang="en-US" altLang="zh-CN" smtClean="0"/>
          </a:p>
        </p:txBody>
      </p:sp>
      <p:sp>
        <p:nvSpPr>
          <p:cNvPr id="1320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21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A1881D-DABF-4DFB-B1CB-61681B8811C7}" type="slidenum">
              <a:rPr lang="zh-CN" altLang="en-US" smtClean="0"/>
              <a:pPr/>
              <a:t>126</a:t>
            </a:fld>
            <a:endParaRPr lang="en-US" altLang="zh-CN" smtClean="0"/>
          </a:p>
        </p:txBody>
      </p:sp>
      <p:sp>
        <p:nvSpPr>
          <p:cNvPr id="132101"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BGP – </a:t>
            </a:r>
            <a:r>
              <a:rPr lang="en-US" altLang="zh-CN" sz="3200" smtClean="0">
                <a:ea typeface="宋体" panose="02010600030101010101" pitchFamily="2" charset="-122"/>
              </a:rPr>
              <a:t>The Exterior Gateway Routing Protocol</a:t>
            </a:r>
            <a:r>
              <a:rPr lang="en-US" altLang="zh-CN" sz="4000" smtClean="0">
                <a:ea typeface="宋体" panose="02010600030101010101" pitchFamily="2" charset="-122"/>
              </a:rPr>
              <a:t/>
            </a:r>
            <a:br>
              <a:rPr lang="en-US" altLang="zh-CN" sz="4000" smtClean="0">
                <a:ea typeface="宋体" panose="02010600030101010101" pitchFamily="2" charset="-122"/>
              </a:rPr>
            </a:br>
            <a:r>
              <a:rPr lang="en-US" altLang="zh-CN" sz="4000" smtClean="0">
                <a:ea typeface="宋体" panose="02010600030101010101" pitchFamily="2" charset="-122"/>
              </a:rPr>
              <a:t>BGP(Border Gateway Protocol)</a:t>
            </a:r>
          </a:p>
        </p:txBody>
      </p:sp>
      <p:sp>
        <p:nvSpPr>
          <p:cNvPr id="132102" name="Rectangle 3"/>
          <p:cNvSpPr>
            <a:spLocks noGrp="1" noChangeArrowheads="1"/>
          </p:cNvSpPr>
          <p:nvPr>
            <p:ph type="body" idx="1"/>
          </p:nvPr>
        </p:nvSpPr>
        <p:spPr>
          <a:xfrm>
            <a:off x="595313" y="5819775"/>
            <a:ext cx="7724775" cy="601663"/>
          </a:xfrm>
        </p:spPr>
        <p:txBody>
          <a:bodyPr/>
          <a:lstStyle/>
          <a:p>
            <a:pPr algn="ctr" eaLnBrk="1" hangingPunct="1">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 set of BGP routers.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Information sent to F.</a:t>
            </a:r>
          </a:p>
        </p:txBody>
      </p:sp>
      <p:pic>
        <p:nvPicPr>
          <p:cNvPr id="132103" name="Picture 5" descr="5-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871663"/>
            <a:ext cx="6791325"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4" name="Rectangle 2"/>
          <p:cNvSpPr>
            <a:spLocks noChangeArrowheads="1"/>
          </p:cNvSpPr>
          <p:nvPr/>
        </p:nvSpPr>
        <p:spPr bwMode="auto">
          <a:xfrm>
            <a:off x="5232400" y="1314450"/>
            <a:ext cx="3494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000" b="1">
                <a:ea typeface="宋体" panose="02010600030101010101" pitchFamily="2" charset="-122"/>
              </a:rPr>
              <a:t>BGP</a:t>
            </a:r>
            <a:r>
              <a:rPr lang="zh-CN" altLang="en-US" sz="2000" b="1">
                <a:ea typeface="宋体" panose="02010600030101010101" pitchFamily="2" charset="-122"/>
              </a:rPr>
              <a:t>是一种距离矢量路由的典型例子。</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244CEF-DB05-4A50-819A-EA45F8698834}" type="datetime1">
              <a:rPr lang="zh-CN" altLang="en-US" smtClean="0"/>
              <a:pPr/>
              <a:t>2019/12/6</a:t>
            </a:fld>
            <a:endParaRPr lang="en-US" altLang="zh-CN" smtClean="0"/>
          </a:p>
        </p:txBody>
      </p:sp>
      <p:sp>
        <p:nvSpPr>
          <p:cNvPr id="1331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31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2F0CCF-BEE3-4771-81A4-A21EBF700D43}" type="slidenum">
              <a:rPr lang="zh-CN" altLang="en-US" smtClean="0"/>
              <a:pPr/>
              <a:t>127</a:t>
            </a:fld>
            <a:endParaRPr lang="en-US" altLang="zh-CN" smtClean="0"/>
          </a:p>
        </p:txBody>
      </p:sp>
      <p:sp>
        <p:nvSpPr>
          <p:cNvPr id="1331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IPv6</a:t>
            </a:r>
            <a:endParaRPr lang="zh-CN" altLang="en-US" smtClean="0">
              <a:ea typeface="宋体" panose="02010600030101010101" pitchFamily="2" charset="-122"/>
            </a:endParaRPr>
          </a:p>
        </p:txBody>
      </p:sp>
      <p:sp>
        <p:nvSpPr>
          <p:cNvPr id="133126" name="Rectangle 4"/>
          <p:cNvSpPr>
            <a:spLocks noChangeArrowheads="1"/>
          </p:cNvSpPr>
          <p:nvPr/>
        </p:nvSpPr>
        <p:spPr bwMode="auto">
          <a:xfrm>
            <a:off x="566738" y="1135063"/>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a:ea typeface="宋体" panose="02010600030101010101" pitchFamily="2" charset="-122"/>
              </a:rPr>
              <a:t>IPv6</a:t>
            </a:r>
            <a:r>
              <a:rPr lang="zh-CN" altLang="en-US">
                <a:ea typeface="宋体" panose="02010600030101010101" pitchFamily="2" charset="-122"/>
              </a:rPr>
              <a:t>定义</a:t>
            </a:r>
          </a:p>
          <a:p>
            <a:pPr eaLnBrk="1" hangingPunct="1">
              <a:buFontTx/>
              <a:buChar char="•"/>
            </a:pPr>
            <a:r>
              <a:rPr lang="en-US" altLang="zh-CN">
                <a:ea typeface="宋体" panose="02010600030101010101" pitchFamily="2" charset="-122"/>
              </a:rPr>
              <a:t>IPv6</a:t>
            </a:r>
            <a:r>
              <a:rPr lang="zh-CN" altLang="en-US">
                <a:ea typeface="宋体" panose="02010600030101010101" pitchFamily="2" charset="-122"/>
              </a:rPr>
              <a:t>采用</a:t>
            </a:r>
            <a:r>
              <a:rPr lang="en-US" altLang="zh-CN">
                <a:ea typeface="宋体" panose="02010600030101010101" pitchFamily="2" charset="-122"/>
              </a:rPr>
              <a:t>128</a:t>
            </a:r>
            <a:r>
              <a:rPr lang="zh-CN" altLang="en-US">
                <a:ea typeface="宋体" panose="02010600030101010101" pitchFamily="2" charset="-122"/>
              </a:rPr>
              <a:t>位地址长度，几乎可以不受限制地提供地址。如果按保守方法估算</a:t>
            </a:r>
            <a:r>
              <a:rPr lang="en-US" altLang="zh-CN">
                <a:ea typeface="宋体" panose="02010600030101010101" pitchFamily="2" charset="-122"/>
              </a:rPr>
              <a:t>IPv6</a:t>
            </a:r>
            <a:r>
              <a:rPr lang="zh-CN" altLang="en-US">
                <a:ea typeface="宋体" panose="02010600030101010101" pitchFamily="2" charset="-122"/>
              </a:rPr>
              <a:t>实际可分配的地址，那么整个地球的每平方米面积上可分配</a:t>
            </a:r>
            <a:r>
              <a:rPr lang="en-US" altLang="zh-CN">
                <a:ea typeface="宋体" panose="02010600030101010101" pitchFamily="2" charset="-122"/>
              </a:rPr>
              <a:t>1000</a:t>
            </a:r>
            <a:r>
              <a:rPr lang="zh-CN" altLang="en-US">
                <a:ea typeface="宋体" panose="02010600030101010101" pitchFamily="2" charset="-122"/>
              </a:rPr>
              <a:t>多个地址。在</a:t>
            </a:r>
            <a:r>
              <a:rPr lang="en-US" altLang="zh-CN">
                <a:ea typeface="宋体" panose="02010600030101010101" pitchFamily="2" charset="-122"/>
              </a:rPr>
              <a:t>IPv6</a:t>
            </a:r>
            <a:r>
              <a:rPr lang="zh-CN" altLang="en-US">
                <a:ea typeface="宋体" panose="02010600030101010101" pitchFamily="2" charset="-122"/>
              </a:rPr>
              <a:t>的设计过程中除了解决了地址短缺问题以外，还考虑了在</a:t>
            </a:r>
            <a:r>
              <a:rPr lang="en-US" altLang="zh-CN">
                <a:ea typeface="宋体" panose="02010600030101010101" pitchFamily="2" charset="-122"/>
              </a:rPr>
              <a:t>IPv4</a:t>
            </a:r>
            <a:r>
              <a:rPr lang="zh-CN" altLang="en-US">
                <a:ea typeface="宋体" panose="02010600030101010101" pitchFamily="2" charset="-122"/>
              </a:rPr>
              <a:t>中解决不好的其他问题，主要有端到端</a:t>
            </a:r>
            <a:r>
              <a:rPr lang="en-US" altLang="zh-CN">
                <a:ea typeface="宋体" panose="02010600030101010101" pitchFamily="2" charset="-122"/>
              </a:rPr>
              <a:t>IP</a:t>
            </a:r>
            <a:r>
              <a:rPr lang="zh-CN" altLang="en-US">
                <a:ea typeface="宋体" panose="02010600030101010101" pitchFamily="2" charset="-122"/>
              </a:rPr>
              <a:t>连接、服务质量（</a:t>
            </a:r>
            <a:r>
              <a:rPr lang="en-US" altLang="zh-CN">
                <a:ea typeface="宋体" panose="02010600030101010101" pitchFamily="2" charset="-122"/>
              </a:rPr>
              <a:t>QoS</a:t>
            </a:r>
            <a:r>
              <a:rPr lang="zh-CN" altLang="en-US">
                <a:ea typeface="宋体" panose="02010600030101010101" pitchFamily="2" charset="-122"/>
              </a:rPr>
              <a:t>）、安全性、多播、移动性、即插即用等。</a:t>
            </a:r>
          </a:p>
          <a:p>
            <a:pPr eaLnBrk="1" hangingPunct="1">
              <a:buFontTx/>
              <a:buChar char="•"/>
            </a:pPr>
            <a:r>
              <a:rPr lang="en-US" altLang="zh-CN">
                <a:ea typeface="宋体" panose="02010600030101010101" pitchFamily="2" charset="-122"/>
              </a:rPr>
              <a:t>IPv6</a:t>
            </a:r>
            <a:r>
              <a:rPr lang="zh-CN" altLang="en-US">
                <a:ea typeface="宋体" panose="02010600030101010101" pitchFamily="2" charset="-122"/>
              </a:rPr>
              <a:t>与</a:t>
            </a:r>
            <a:r>
              <a:rPr lang="en-US" altLang="zh-CN">
                <a:ea typeface="宋体" panose="02010600030101010101" pitchFamily="2" charset="-122"/>
              </a:rPr>
              <a:t>IPv4</a:t>
            </a:r>
            <a:r>
              <a:rPr lang="zh-CN" altLang="en-US">
                <a:ea typeface="宋体" panose="02010600030101010101" pitchFamily="2" charset="-122"/>
              </a:rPr>
              <a:t>相比，有以下特点和优点：</a:t>
            </a:r>
            <a:endParaRPr lang="zh-CN" altLang="en-US">
              <a:ea typeface="宋体" panose="02010600030101010101" pitchFamily="2" charset="-122"/>
              <a:sym typeface="Wingdings" panose="05000000000000000000" pitchFamily="2" charset="2"/>
            </a:endParaRPr>
          </a:p>
          <a:p>
            <a:pPr lvl="1" eaLnBrk="1" hangingPunct="1">
              <a:buFont typeface="Wingdings" panose="05000000000000000000" pitchFamily="2" charset="2"/>
              <a:buChar char="Ø"/>
            </a:pPr>
            <a:r>
              <a:rPr lang="zh-CN" altLang="en-US" sz="2000">
                <a:ea typeface="宋体" panose="02010600030101010101" pitchFamily="2" charset="-122"/>
              </a:rPr>
              <a:t>更大的地址空间。</a:t>
            </a:r>
            <a:r>
              <a:rPr lang="en-US" altLang="zh-CN" sz="2000">
                <a:ea typeface="宋体" panose="02010600030101010101" pitchFamily="2" charset="-122"/>
              </a:rPr>
              <a:t>IPv4</a:t>
            </a:r>
            <a:r>
              <a:rPr lang="zh-CN" altLang="en-US" sz="2000">
                <a:ea typeface="宋体" panose="02010600030101010101" pitchFamily="2" charset="-122"/>
              </a:rPr>
              <a:t>中规定</a:t>
            </a:r>
            <a:r>
              <a:rPr lang="en-US" altLang="zh-CN" sz="2000">
                <a:ea typeface="宋体" panose="02010600030101010101" pitchFamily="2" charset="-122"/>
              </a:rPr>
              <a:t>IP</a:t>
            </a:r>
            <a:r>
              <a:rPr lang="zh-CN" altLang="en-US" sz="2000">
                <a:ea typeface="宋体" panose="02010600030101010101" pitchFamily="2" charset="-122"/>
              </a:rPr>
              <a:t>地址长度为</a:t>
            </a:r>
            <a:r>
              <a:rPr lang="en-US" altLang="zh-CN" sz="2000">
                <a:ea typeface="宋体" panose="02010600030101010101" pitchFamily="2" charset="-122"/>
              </a:rPr>
              <a:t>32</a:t>
            </a:r>
            <a:r>
              <a:rPr lang="zh-CN" altLang="en-US" sz="2000">
                <a:ea typeface="宋体" panose="02010600030101010101" pitchFamily="2" charset="-122"/>
              </a:rPr>
              <a:t>，即有</a:t>
            </a:r>
            <a:r>
              <a:rPr lang="en-US" altLang="zh-CN" sz="2000">
                <a:ea typeface="宋体" panose="02010600030101010101" pitchFamily="2" charset="-122"/>
              </a:rPr>
              <a:t>2</a:t>
            </a:r>
            <a:r>
              <a:rPr lang="en-US" altLang="zh-CN" sz="2000" baseline="30000">
                <a:ea typeface="宋体" panose="02010600030101010101" pitchFamily="2" charset="-122"/>
              </a:rPr>
              <a:t>32</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rPr>
              <a:t>1</a:t>
            </a:r>
            <a:r>
              <a:rPr lang="zh-CN" altLang="en-US" sz="2000">
                <a:ea typeface="宋体" panose="02010600030101010101" pitchFamily="2" charset="-122"/>
              </a:rPr>
              <a:t>个地址；而</a:t>
            </a:r>
            <a:r>
              <a:rPr lang="en-US" altLang="zh-CN" sz="2000">
                <a:ea typeface="宋体" panose="02010600030101010101" pitchFamily="2" charset="-122"/>
              </a:rPr>
              <a:t>IPv6</a:t>
            </a:r>
            <a:r>
              <a:rPr lang="zh-CN" altLang="en-US" sz="2000">
                <a:ea typeface="宋体" panose="02010600030101010101" pitchFamily="2" charset="-122"/>
              </a:rPr>
              <a:t>中</a:t>
            </a:r>
            <a:r>
              <a:rPr lang="en-US" altLang="zh-CN" sz="2000">
                <a:ea typeface="宋体" panose="02010600030101010101" pitchFamily="2" charset="-122"/>
              </a:rPr>
              <a:t>IP</a:t>
            </a:r>
            <a:r>
              <a:rPr lang="zh-CN" altLang="en-US" sz="2000">
                <a:ea typeface="宋体" panose="02010600030101010101" pitchFamily="2" charset="-122"/>
              </a:rPr>
              <a:t>地址的长度为</a:t>
            </a:r>
            <a:r>
              <a:rPr lang="en-US" altLang="zh-CN" sz="2000">
                <a:ea typeface="宋体" panose="02010600030101010101" pitchFamily="2" charset="-122"/>
              </a:rPr>
              <a:t>128</a:t>
            </a:r>
            <a:r>
              <a:rPr lang="zh-CN" altLang="en-US" sz="2000">
                <a:ea typeface="宋体" panose="02010600030101010101" pitchFamily="2" charset="-122"/>
              </a:rPr>
              <a:t>，即有</a:t>
            </a:r>
            <a:r>
              <a:rPr lang="en-US" altLang="zh-CN" sz="2000">
                <a:ea typeface="宋体" panose="02010600030101010101" pitchFamily="2" charset="-122"/>
              </a:rPr>
              <a:t>2</a:t>
            </a:r>
            <a:r>
              <a:rPr lang="en-US" altLang="zh-CN" sz="2000" baseline="30000">
                <a:ea typeface="宋体" panose="02010600030101010101" pitchFamily="2" charset="-122"/>
              </a:rPr>
              <a:t>128</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rPr>
              <a:t>1</a:t>
            </a:r>
            <a:r>
              <a:rPr lang="zh-CN" altLang="en-US" sz="2000">
                <a:ea typeface="宋体" panose="02010600030101010101" pitchFamily="2" charset="-122"/>
              </a:rPr>
              <a:t>个地址。</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A44A4A-7A15-4BDF-B6C6-10608732A95F}" type="datetime1">
              <a:rPr lang="zh-CN" altLang="en-US" smtClean="0"/>
              <a:pPr/>
              <a:t>2019/12/6</a:t>
            </a:fld>
            <a:endParaRPr lang="en-US" altLang="zh-CN" smtClean="0"/>
          </a:p>
        </p:txBody>
      </p:sp>
      <p:sp>
        <p:nvSpPr>
          <p:cNvPr id="1341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41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11E0B9-8E08-4C00-A077-82E47E5AA8AD}" type="slidenum">
              <a:rPr lang="zh-CN" altLang="en-US" smtClean="0"/>
              <a:pPr/>
              <a:t>128</a:t>
            </a:fld>
            <a:endParaRPr lang="en-US" altLang="zh-CN" smtClean="0"/>
          </a:p>
        </p:txBody>
      </p:sp>
      <p:sp>
        <p:nvSpPr>
          <p:cNvPr id="13414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IPv6</a:t>
            </a:r>
            <a:endParaRPr lang="zh-CN" altLang="en-US" smtClean="0">
              <a:ea typeface="宋体" panose="02010600030101010101" pitchFamily="2" charset="-122"/>
            </a:endParaRPr>
          </a:p>
        </p:txBody>
      </p:sp>
      <p:sp>
        <p:nvSpPr>
          <p:cNvPr id="134150"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eaLnBrk="1" hangingPunct="1">
              <a:buFont typeface="Wingdings" panose="05000000000000000000" pitchFamily="2" charset="2"/>
              <a:buChar char="Ø"/>
            </a:pPr>
            <a:r>
              <a:rPr lang="zh-CN" altLang="en-US" sz="2000">
                <a:ea typeface="宋体" panose="02010600030101010101" pitchFamily="2" charset="-122"/>
              </a:rPr>
              <a:t>更小的路由表。</a:t>
            </a:r>
            <a:r>
              <a:rPr lang="en-US" altLang="zh-CN" sz="2000">
                <a:ea typeface="宋体" panose="02010600030101010101" pitchFamily="2" charset="-122"/>
              </a:rPr>
              <a:t>IPv6</a:t>
            </a:r>
            <a:r>
              <a:rPr lang="zh-CN" altLang="en-US" sz="2000">
                <a:ea typeface="宋体" panose="02010600030101010101" pitchFamily="2" charset="-122"/>
              </a:rPr>
              <a:t>的地址分配一开始就遵循聚类（</a:t>
            </a:r>
            <a:r>
              <a:rPr lang="en-US" altLang="zh-CN" sz="2000">
                <a:ea typeface="宋体" panose="02010600030101010101" pitchFamily="2" charset="-122"/>
              </a:rPr>
              <a:t>Aggregation</a:t>
            </a:r>
            <a:r>
              <a:rPr lang="zh-CN" altLang="en-US" sz="2000">
                <a:ea typeface="宋体" panose="02010600030101010101" pitchFamily="2" charset="-122"/>
              </a:rPr>
              <a:t>）的原则，这使得路由器能在路由表中用一条记录（</a:t>
            </a:r>
            <a:r>
              <a:rPr lang="en-US" altLang="zh-CN" sz="2000">
                <a:ea typeface="宋体" panose="02010600030101010101" pitchFamily="2" charset="-122"/>
              </a:rPr>
              <a:t>Entry</a:t>
            </a:r>
            <a:r>
              <a:rPr lang="zh-CN" altLang="en-US" sz="2000">
                <a:ea typeface="宋体" panose="02010600030101010101" pitchFamily="2" charset="-122"/>
              </a:rPr>
              <a:t>）表示一片子网，大大减小了路由器中路由表的长度，提高了路由器转发数据报的速度。</a:t>
            </a:r>
            <a:endParaRPr lang="zh-CN" altLang="en-US" sz="2000">
              <a:ea typeface="宋体" panose="02010600030101010101" pitchFamily="2" charset="-122"/>
              <a:sym typeface="Wingdings" panose="05000000000000000000" pitchFamily="2" charset="2"/>
            </a:endParaRPr>
          </a:p>
          <a:p>
            <a:pPr lvl="1" eaLnBrk="1" hangingPunct="1">
              <a:buFont typeface="Wingdings" panose="05000000000000000000" pitchFamily="2" charset="2"/>
              <a:buChar char="Ø"/>
            </a:pPr>
            <a:r>
              <a:rPr lang="zh-CN" altLang="en-US" sz="2000">
                <a:ea typeface="宋体" panose="02010600030101010101" pitchFamily="2" charset="-122"/>
              </a:rPr>
              <a:t>增强的组播（</a:t>
            </a:r>
            <a:r>
              <a:rPr lang="en-US" altLang="zh-CN" sz="2000">
                <a:ea typeface="宋体" panose="02010600030101010101" pitchFamily="2" charset="-122"/>
              </a:rPr>
              <a:t>Multicast</a:t>
            </a:r>
            <a:r>
              <a:rPr lang="zh-CN" altLang="en-US" sz="2000">
                <a:ea typeface="宋体" panose="02010600030101010101" pitchFamily="2" charset="-122"/>
              </a:rPr>
              <a:t>）支持以及对流的支持（</a:t>
            </a:r>
            <a:r>
              <a:rPr lang="en-US" altLang="zh-CN" sz="2000">
                <a:ea typeface="宋体" panose="02010600030101010101" pitchFamily="2" charset="-122"/>
              </a:rPr>
              <a:t>Flow-control</a:t>
            </a:r>
            <a:r>
              <a:rPr lang="zh-CN" altLang="en-US" sz="2000">
                <a:ea typeface="宋体" panose="02010600030101010101" pitchFamily="2" charset="-122"/>
              </a:rPr>
              <a:t>）。这使得网络上的多媒体应用有了长足发展的机会，为服务质量（</a:t>
            </a:r>
            <a:r>
              <a:rPr lang="en-US" altLang="zh-CN" sz="2000">
                <a:ea typeface="宋体" panose="02010600030101010101" pitchFamily="2" charset="-122"/>
              </a:rPr>
              <a:t>QoS</a:t>
            </a:r>
            <a:r>
              <a:rPr lang="zh-CN" altLang="en-US" sz="2000">
                <a:ea typeface="宋体" panose="02010600030101010101" pitchFamily="2" charset="-122"/>
              </a:rPr>
              <a:t>）控制提供了良好的网络平台。</a:t>
            </a:r>
            <a:endParaRPr lang="zh-CN" altLang="en-US" sz="2000">
              <a:ea typeface="宋体" panose="02010600030101010101" pitchFamily="2" charset="-122"/>
              <a:sym typeface="Wingdings" panose="05000000000000000000" pitchFamily="2" charset="2"/>
            </a:endParaRPr>
          </a:p>
          <a:p>
            <a:pPr lvl="1" eaLnBrk="1" hangingPunct="1">
              <a:buFont typeface="Wingdings" panose="05000000000000000000" pitchFamily="2" charset="2"/>
              <a:buChar char="Ø"/>
            </a:pPr>
            <a:r>
              <a:rPr lang="zh-CN" altLang="en-US" sz="2000">
                <a:ea typeface="宋体" panose="02010600030101010101" pitchFamily="2" charset="-122"/>
              </a:rPr>
              <a:t>加入了对自动配置（</a:t>
            </a:r>
            <a:r>
              <a:rPr lang="en-US" altLang="zh-CN" sz="2000">
                <a:ea typeface="宋体" panose="02010600030101010101" pitchFamily="2" charset="-122"/>
              </a:rPr>
              <a:t>Auto-configuration</a:t>
            </a:r>
            <a:r>
              <a:rPr lang="zh-CN" altLang="en-US" sz="2000">
                <a:ea typeface="宋体" panose="02010600030101010101" pitchFamily="2" charset="-122"/>
              </a:rPr>
              <a:t>）的支持。这是对</a:t>
            </a:r>
            <a:r>
              <a:rPr lang="en-US" altLang="zh-CN" sz="2000">
                <a:ea typeface="宋体" panose="02010600030101010101" pitchFamily="2" charset="-122"/>
              </a:rPr>
              <a:t>DHCP</a:t>
            </a:r>
            <a:r>
              <a:rPr lang="zh-CN" altLang="en-US" sz="2000">
                <a:ea typeface="宋体" panose="02010600030101010101" pitchFamily="2" charset="-122"/>
              </a:rPr>
              <a:t>协议的改进和扩展，使得网络（尤其是局域网）的管理更加方便和快捷。</a:t>
            </a:r>
            <a:endParaRPr lang="zh-CN" altLang="en-US" sz="2000">
              <a:ea typeface="宋体" panose="02010600030101010101" pitchFamily="2" charset="-122"/>
              <a:sym typeface="Wingdings" panose="05000000000000000000" pitchFamily="2" charset="2"/>
            </a:endParaRPr>
          </a:p>
          <a:p>
            <a:pPr lvl="1" eaLnBrk="1" hangingPunct="1">
              <a:buFont typeface="Wingdings" panose="05000000000000000000" pitchFamily="2" charset="2"/>
              <a:buChar char="Ø"/>
            </a:pPr>
            <a:r>
              <a:rPr lang="zh-CN" altLang="en-US" sz="2000">
                <a:ea typeface="宋体" panose="02010600030101010101" pitchFamily="2" charset="-122"/>
              </a:rPr>
              <a:t>更高的安全性。在使用</a:t>
            </a:r>
            <a:r>
              <a:rPr lang="en-US" altLang="zh-CN" sz="2000">
                <a:ea typeface="宋体" panose="02010600030101010101" pitchFamily="2" charset="-122"/>
              </a:rPr>
              <a:t>IPv6</a:t>
            </a:r>
            <a:r>
              <a:rPr lang="zh-CN" altLang="en-US" sz="2000">
                <a:ea typeface="宋体" panose="02010600030101010101" pitchFamily="2" charset="-122"/>
              </a:rPr>
              <a:t>网络时用户可以对网络层的数据进行加密并对</a:t>
            </a:r>
            <a:r>
              <a:rPr lang="en-US" altLang="zh-CN" sz="2000">
                <a:ea typeface="宋体" panose="02010600030101010101" pitchFamily="2" charset="-122"/>
              </a:rPr>
              <a:t>IP</a:t>
            </a:r>
            <a:r>
              <a:rPr lang="zh-CN" altLang="en-US" sz="2000">
                <a:ea typeface="宋体" panose="02010600030101010101" pitchFamily="2" charset="-122"/>
              </a:rPr>
              <a:t>报文进行校验，这极大地增强了网络安全。</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1BD3B6-33D6-415A-A6C2-E8BE8E2F6DEE}" type="datetime1">
              <a:rPr lang="zh-CN" altLang="en-US" smtClean="0"/>
              <a:pPr/>
              <a:t>2019/12/6</a:t>
            </a:fld>
            <a:endParaRPr lang="en-US" altLang="zh-CN" smtClean="0"/>
          </a:p>
        </p:txBody>
      </p:sp>
      <p:sp>
        <p:nvSpPr>
          <p:cNvPr id="1351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51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4EBA0C-C0E6-43F7-A3FD-977E8907E49C}" type="slidenum">
              <a:rPr lang="zh-CN" altLang="en-US" smtClean="0"/>
              <a:pPr/>
              <a:t>129</a:t>
            </a:fld>
            <a:endParaRPr lang="en-US" altLang="zh-CN" smtClean="0"/>
          </a:p>
        </p:txBody>
      </p:sp>
      <p:sp>
        <p:nvSpPr>
          <p:cNvPr id="135173" name="Rectangle 2"/>
          <p:cNvSpPr>
            <a:spLocks noGrp="1" noChangeArrowheads="1"/>
          </p:cNvSpPr>
          <p:nvPr>
            <p:ph type="title"/>
          </p:nvPr>
        </p:nvSpPr>
        <p:spPr/>
        <p:txBody>
          <a:bodyPr/>
          <a:lstStyle/>
          <a:p>
            <a:pPr eaLnBrk="1" hangingPunct="1"/>
            <a:r>
              <a:rPr lang="en-US" altLang="zh-CN" b="1" smtClean="0">
                <a:ea typeface="宋体" panose="02010600030101010101" pitchFamily="2" charset="-122"/>
              </a:rPr>
              <a:t>IPv6</a:t>
            </a:r>
            <a:r>
              <a:rPr lang="zh-CN" altLang="en-US" b="1" smtClean="0">
                <a:ea typeface="宋体" panose="02010600030101010101" pitchFamily="2" charset="-122"/>
              </a:rPr>
              <a:t> </a:t>
            </a:r>
            <a:r>
              <a:rPr lang="en-US" altLang="zh-CN" b="1" smtClean="0">
                <a:ea typeface="宋体" panose="02010600030101010101" pitchFamily="2" charset="-122"/>
              </a:rPr>
              <a:t>Packet</a:t>
            </a:r>
          </a:p>
        </p:txBody>
      </p:sp>
      <p:sp>
        <p:nvSpPr>
          <p:cNvPr id="135174"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b="1">
                <a:ea typeface="宋体" panose="02010600030101010101" pitchFamily="2" charset="-122"/>
              </a:rPr>
              <a:t>IPv6</a:t>
            </a:r>
            <a:r>
              <a:rPr lang="zh-CN" altLang="en-US" b="1">
                <a:ea typeface="宋体" panose="02010600030101010101" pitchFamily="2" charset="-122"/>
              </a:rPr>
              <a:t>数据报格式</a:t>
            </a:r>
          </a:p>
          <a:p>
            <a:pPr eaLnBrk="1" hangingPunct="1">
              <a:buFontTx/>
              <a:buChar char="•"/>
            </a:pPr>
            <a:r>
              <a:rPr lang="en-US" altLang="zh-CN">
                <a:ea typeface="宋体" panose="02010600030101010101" pitchFamily="2" charset="-122"/>
              </a:rPr>
              <a:t>IPv6</a:t>
            </a:r>
            <a:r>
              <a:rPr lang="zh-CN" altLang="en-US">
                <a:ea typeface="宋体" panose="02010600030101010101" pitchFamily="2" charset="-122"/>
              </a:rPr>
              <a:t>数据报头</a:t>
            </a:r>
          </a:p>
          <a:p>
            <a:pPr eaLnBrk="1" hangingPunct="1">
              <a:buFontTx/>
              <a:buChar char="•"/>
            </a:pPr>
            <a:r>
              <a:rPr lang="zh-CN" altLang="en-US">
                <a:ea typeface="宋体" panose="02010600030101010101" pitchFamily="2" charset="-122"/>
              </a:rPr>
              <a:t>扩展（下一个</a:t>
            </a:r>
            <a:r>
              <a:rPr lang="zh-CN" altLang="en-US" b="1">
                <a:latin typeface="宋体" panose="02010600030101010101" pitchFamily="2" charset="-122"/>
                <a:ea typeface="宋体" panose="02010600030101010101" pitchFamily="2" charset="-122"/>
              </a:rPr>
              <a:t>报头</a:t>
            </a:r>
            <a:r>
              <a:rPr lang="zh-CN" altLang="en-US">
                <a:ea typeface="宋体" panose="02010600030101010101" pitchFamily="2" charset="-122"/>
              </a:rPr>
              <a:t>）</a:t>
            </a:r>
          </a:p>
          <a:p>
            <a:pPr eaLnBrk="1" hangingPunct="1">
              <a:buFontTx/>
              <a:buChar char="•"/>
            </a:pPr>
            <a:r>
              <a:rPr lang="zh-CN" altLang="en-US">
                <a:ea typeface="宋体" panose="02010600030101010101" pitchFamily="2" charset="-122"/>
              </a:rPr>
              <a:t>有效载荷</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6C3DC4-28CF-400C-9129-71BDA82FCF27}" type="datetime1">
              <a:rPr lang="zh-CN" altLang="en-US" smtClean="0"/>
              <a:pPr/>
              <a:t>2019/12/6</a:t>
            </a:fld>
            <a:endParaRPr lang="en-US" altLang="zh-CN" smtClean="0"/>
          </a:p>
        </p:txBody>
      </p:sp>
      <p:sp>
        <p:nvSpPr>
          <p:cNvPr id="153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53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2EDE56-9B04-4685-935B-2CB97ED30012}" type="slidenum">
              <a:rPr lang="zh-CN" altLang="en-US" smtClean="0"/>
              <a:pPr/>
              <a:t>13</a:t>
            </a:fld>
            <a:endParaRPr lang="en-US" altLang="zh-CN" smtClean="0"/>
          </a:p>
        </p:txBody>
      </p:sp>
      <p:sp>
        <p:nvSpPr>
          <p:cNvPr id="15365" name="Rectangle 2"/>
          <p:cNvSpPr>
            <a:spLocks noGrp="1" noChangeArrowheads="1"/>
          </p:cNvSpPr>
          <p:nvPr>
            <p:ph type="title"/>
          </p:nvPr>
        </p:nvSpPr>
        <p:spPr/>
        <p:txBody>
          <a:bodyPr/>
          <a:lstStyle/>
          <a:p>
            <a:pPr eaLnBrk="1" hangingPunct="1"/>
            <a:r>
              <a:rPr lang="zh-CN" altLang="en-US" sz="4800" b="1" smtClean="0">
                <a:ea typeface="宋体" panose="02010600030101010101" pitchFamily="2" charset="-122"/>
              </a:rPr>
              <a:t>静态路由和动态路由</a:t>
            </a:r>
          </a:p>
        </p:txBody>
      </p:sp>
      <p:sp>
        <p:nvSpPr>
          <p:cNvPr id="15366" name="Rectangle 4"/>
          <p:cNvSpPr>
            <a:spLocks noGrp="1" noChangeArrowheads="1"/>
          </p:cNvSpPr>
          <p:nvPr>
            <p:ph type="body" idx="1"/>
          </p:nvPr>
        </p:nvSpPr>
        <p:spPr>
          <a:xfrm>
            <a:off x="566738" y="1341438"/>
            <a:ext cx="8001000" cy="4678362"/>
          </a:xfrm>
          <a:noFill/>
        </p:spPr>
        <p:txBody>
          <a:bodyPr/>
          <a:lstStyle/>
          <a:p>
            <a:pPr eaLnBrk="1" hangingPunct="1">
              <a:buFontTx/>
              <a:buChar char="•"/>
            </a:pPr>
            <a:r>
              <a:rPr lang="zh-CN" altLang="en-US" b="1" smtClean="0">
                <a:ea typeface="宋体" panose="02010600030101010101" pitchFamily="2" charset="-122"/>
              </a:rPr>
              <a:t>在路由器中维持一个能正确反映网络拓扑与状态信息的路由表对于路由器完成路由功能是至关重要的。通常有两种方式可用于路由表信息的生成和维护，即分别是</a:t>
            </a:r>
            <a:r>
              <a:rPr lang="zh-CN" altLang="en-US" b="1" smtClean="0">
                <a:solidFill>
                  <a:srgbClr val="FF3300"/>
                </a:solidFill>
                <a:ea typeface="宋体" panose="02010600030101010101" pitchFamily="2" charset="-122"/>
              </a:rPr>
              <a:t>静态路由和动态路由</a:t>
            </a:r>
            <a:r>
              <a:rPr lang="zh-CN" altLang="en-US" b="1" smtClean="0">
                <a:ea typeface="宋体" panose="02010600030101010101" pitchFamily="2" charset="-122"/>
              </a:rPr>
              <a:t>。</a:t>
            </a:r>
          </a:p>
          <a:p>
            <a:pPr eaLnBrk="1" hangingPunct="1">
              <a:buFontTx/>
              <a:buChar char="•"/>
            </a:pPr>
            <a:r>
              <a:rPr lang="zh-CN" altLang="en-US" b="1" smtClean="0">
                <a:ea typeface="宋体" panose="02010600030101010101" pitchFamily="2" charset="-122"/>
              </a:rPr>
              <a:t>所谓</a:t>
            </a:r>
            <a:r>
              <a:rPr lang="zh-CN" altLang="en-US" b="1" smtClean="0">
                <a:solidFill>
                  <a:srgbClr val="FF3300"/>
                </a:solidFill>
                <a:ea typeface="宋体" panose="02010600030101010101" pitchFamily="2" charset="-122"/>
              </a:rPr>
              <a:t>静态路由</a:t>
            </a:r>
            <a:r>
              <a:rPr lang="zh-CN" altLang="en-US" b="1" smtClean="0">
                <a:ea typeface="宋体" panose="02010600030101010101" pitchFamily="2" charset="-122"/>
              </a:rPr>
              <a:t>是指网络管理员根据其所掌握的网络连通信息以手工配置方式创建的路由表表项。这种方式要求网络管理员对网络的拓扑结构和网络状态有着非常清晰的了解，而且当网络连通状态发生变化时，静态路由的更新也要通过手工方式完成。</a:t>
            </a:r>
          </a:p>
          <a:p>
            <a:pPr eaLnBrk="1" hangingPunct="1">
              <a:buFontTx/>
              <a:buChar char="•"/>
            </a:pPr>
            <a:r>
              <a:rPr lang="zh-CN" altLang="en-US" b="1" smtClean="0">
                <a:ea typeface="宋体" panose="02010600030101010101" pitchFamily="2" charset="-122"/>
              </a:rPr>
              <a:t>能自动适应网络状态变化而对路由表信息进行动态更新和维护的路由生成方式，这就是</a:t>
            </a:r>
            <a:r>
              <a:rPr lang="zh-CN" altLang="en-US" b="1" smtClean="0">
                <a:solidFill>
                  <a:srgbClr val="FF3300"/>
                </a:solidFill>
                <a:ea typeface="宋体" panose="02010600030101010101" pitchFamily="2" charset="-122"/>
              </a:rPr>
              <a:t>动态路由</a:t>
            </a:r>
            <a:r>
              <a:rPr lang="zh-CN" altLang="en-US" b="1" smtClean="0">
                <a:ea typeface="宋体" panose="02010600030101010101" pitchFamily="2" charset="-122"/>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C62328-6270-4743-80D9-F176CDA1EB94}" type="datetime1">
              <a:rPr lang="zh-CN" altLang="en-US" smtClean="0"/>
              <a:pPr/>
              <a:t>2019/12/6</a:t>
            </a:fld>
            <a:endParaRPr lang="en-US" altLang="zh-CN" smtClean="0"/>
          </a:p>
        </p:txBody>
      </p:sp>
      <p:sp>
        <p:nvSpPr>
          <p:cNvPr id="1361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61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07B987-BCBE-4A85-A732-344FB3A4915B}" type="slidenum">
              <a:rPr lang="zh-CN" altLang="en-US" smtClean="0"/>
              <a:pPr/>
              <a:t>130</a:t>
            </a:fld>
            <a:endParaRPr lang="en-US" altLang="zh-CN" smtClean="0"/>
          </a:p>
        </p:txBody>
      </p:sp>
      <p:sp>
        <p:nvSpPr>
          <p:cNvPr id="13619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Main IPv6 Header</a:t>
            </a:r>
          </a:p>
        </p:txBody>
      </p:sp>
      <p:sp>
        <p:nvSpPr>
          <p:cNvPr id="136198" name="Rectangle 3"/>
          <p:cNvSpPr>
            <a:spLocks noGrp="1" noChangeArrowheads="1"/>
          </p:cNvSpPr>
          <p:nvPr>
            <p:ph type="body" idx="1"/>
          </p:nvPr>
        </p:nvSpPr>
        <p:spPr>
          <a:xfrm>
            <a:off x="0" y="5924550"/>
            <a:ext cx="9144000" cy="628650"/>
          </a:xfrm>
        </p:spPr>
        <p:txBody>
          <a:bodyPr/>
          <a:lstStyle/>
          <a:p>
            <a:pPr algn="ctr" eaLnBrk="1" hangingPunct="1">
              <a:buFontTx/>
              <a:buNone/>
            </a:pPr>
            <a:r>
              <a:rPr lang="en-US" altLang="zh-CN" b="1" smtClean="0">
                <a:ea typeface="宋体" panose="02010600030101010101" pitchFamily="2" charset="-122"/>
              </a:rPr>
              <a:t>The IPv6 fixed header (required).</a:t>
            </a:r>
          </a:p>
        </p:txBody>
      </p:sp>
      <p:pic>
        <p:nvPicPr>
          <p:cNvPr id="136199" name="Picture 5" descr="5-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116013"/>
            <a:ext cx="60483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2A7CBC-8E5F-4A76-8222-52BE3DA7BC35}" type="datetime1">
              <a:rPr lang="zh-CN" altLang="en-US" smtClean="0"/>
              <a:pPr/>
              <a:t>2019/12/6</a:t>
            </a:fld>
            <a:endParaRPr lang="en-US" altLang="zh-CN" smtClean="0"/>
          </a:p>
        </p:txBody>
      </p:sp>
      <p:sp>
        <p:nvSpPr>
          <p:cNvPr id="1372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72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B8B127-6E49-40DF-BCD9-D906BB9084EC}" type="slidenum">
              <a:rPr lang="zh-CN" altLang="en-US" smtClean="0"/>
              <a:pPr/>
              <a:t>131</a:t>
            </a:fld>
            <a:endParaRPr lang="en-US" altLang="zh-CN" smtClean="0"/>
          </a:p>
        </p:txBody>
      </p:sp>
      <p:sp>
        <p:nvSpPr>
          <p:cNvPr id="13722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IPv6</a:t>
            </a:r>
          </a:p>
        </p:txBody>
      </p:sp>
      <p:sp>
        <p:nvSpPr>
          <p:cNvPr id="137222" name="Rectangle 4"/>
          <p:cNvSpPr>
            <a:spLocks noChangeArrowheads="1"/>
          </p:cNvSpPr>
          <p:nvPr/>
        </p:nvSpPr>
        <p:spPr bwMode="auto">
          <a:xfrm>
            <a:off x="304800" y="1354138"/>
            <a:ext cx="8042275"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a:ea typeface="宋体" panose="02010600030101010101" pitchFamily="2" charset="-122"/>
              </a:rPr>
              <a:t>Version (</a:t>
            </a:r>
            <a:r>
              <a:rPr lang="zh-CN" altLang="en-US" b="1">
                <a:ea typeface="宋体" panose="02010600030101010101" pitchFamily="2" charset="-122"/>
              </a:rPr>
              <a:t>版本号</a:t>
            </a:r>
            <a:r>
              <a:rPr lang="en-US" altLang="zh-CN" b="1">
                <a:ea typeface="宋体" panose="02010600030101010101" pitchFamily="2" charset="-122"/>
              </a:rPr>
              <a:t>) </a:t>
            </a:r>
            <a:r>
              <a:rPr lang="zh-CN" altLang="en-US" b="1">
                <a:ea typeface="宋体" panose="02010600030101010101" pitchFamily="2" charset="-122"/>
              </a:rPr>
              <a:t>：二进制</a:t>
            </a:r>
            <a:r>
              <a:rPr lang="en-US" altLang="zh-CN" b="1">
                <a:ea typeface="宋体" panose="02010600030101010101" pitchFamily="2" charset="-122"/>
              </a:rPr>
              <a:t>0110</a:t>
            </a:r>
            <a:r>
              <a:rPr lang="zh-CN" altLang="en-US" b="1">
                <a:ea typeface="宋体" panose="02010600030101010101" pitchFamily="2" charset="-122"/>
              </a:rPr>
              <a:t>  </a:t>
            </a:r>
          </a:p>
          <a:p>
            <a:pPr eaLnBrk="1" hangingPunct="1">
              <a:buFontTx/>
              <a:buChar char="•"/>
            </a:pPr>
            <a:r>
              <a:rPr lang="en-US" altLang="zh-CN" b="1">
                <a:ea typeface="宋体" panose="02010600030101010101" pitchFamily="2" charset="-122"/>
              </a:rPr>
              <a:t>Traffic Class(</a:t>
            </a:r>
            <a:r>
              <a:rPr lang="zh-CN" altLang="en-US" b="1">
                <a:ea typeface="宋体" panose="02010600030101010101" pitchFamily="2" charset="-122"/>
              </a:rPr>
              <a:t>业务量等级</a:t>
            </a:r>
            <a:r>
              <a:rPr lang="en-US" altLang="zh-CN" b="1">
                <a:ea typeface="宋体" panose="02010600030101010101" pitchFamily="2" charset="-122"/>
              </a:rPr>
              <a:t>)</a:t>
            </a:r>
            <a:r>
              <a:rPr lang="zh-CN" altLang="en-US" b="1">
                <a:ea typeface="宋体" panose="02010600030101010101" pitchFamily="2" charset="-122"/>
              </a:rPr>
              <a:t>：在</a:t>
            </a:r>
            <a:r>
              <a:rPr lang="en-US" altLang="zh-CN" b="1">
                <a:ea typeface="宋体" panose="02010600030101010101" pitchFamily="2" charset="-122"/>
              </a:rPr>
              <a:t>IPv6</a:t>
            </a:r>
            <a:r>
              <a:rPr lang="zh-CN" altLang="en-US" b="1">
                <a:ea typeface="宋体" panose="02010600030101010101" pitchFamily="2" charset="-122"/>
              </a:rPr>
              <a:t>优先级域中首先要区分二大业务量（</a:t>
            </a:r>
            <a:r>
              <a:rPr lang="en-US" altLang="zh-CN" b="1">
                <a:ea typeface="宋体" panose="02010600030101010101" pitchFamily="2" charset="-122"/>
              </a:rPr>
              <a:t>traffic</a:t>
            </a:r>
            <a:r>
              <a:rPr lang="zh-CN" altLang="en-US" b="1">
                <a:ea typeface="宋体" panose="02010600030101010101" pitchFamily="2" charset="-122"/>
              </a:rPr>
              <a:t>）：</a:t>
            </a:r>
            <a:endParaRPr lang="zh-CN" altLang="en-US" b="1">
              <a:ea typeface="宋体" panose="02010600030101010101" pitchFamily="2" charset="-122"/>
              <a:sym typeface="Wingdings" panose="05000000000000000000" pitchFamily="2" charset="2"/>
            </a:endParaRPr>
          </a:p>
          <a:p>
            <a:pPr lvl="2" eaLnBrk="1" hangingPunct="1">
              <a:buFont typeface="Wingdings" panose="05000000000000000000" pitchFamily="2" charset="2"/>
              <a:buAutoNum type="arabicPeriod"/>
            </a:pPr>
            <a:r>
              <a:rPr lang="zh-CN" altLang="en-US" sz="2000" b="1">
                <a:ea typeface="宋体" panose="02010600030101010101" pitchFamily="2" charset="-122"/>
              </a:rPr>
              <a:t>受拥塞控制（</a:t>
            </a:r>
            <a:r>
              <a:rPr lang="en-US" altLang="zh-CN" sz="2000" b="1">
                <a:ea typeface="宋体" panose="02010600030101010101" pitchFamily="2" charset="-122"/>
              </a:rPr>
              <a:t>congestion-controlled</a:t>
            </a:r>
            <a:r>
              <a:rPr lang="zh-CN" altLang="en-US" sz="2000" b="1">
                <a:ea typeface="宋体" panose="02010600030101010101" pitchFamily="2" charset="-122"/>
              </a:rPr>
              <a:t>）业务量；</a:t>
            </a:r>
            <a:endParaRPr lang="zh-CN" altLang="en-US" sz="2000" b="1">
              <a:ea typeface="宋体" panose="02010600030101010101" pitchFamily="2" charset="-122"/>
              <a:sym typeface="Wingdings" panose="05000000000000000000" pitchFamily="2" charset="2"/>
            </a:endParaRPr>
          </a:p>
          <a:p>
            <a:pPr lvl="2" eaLnBrk="1" hangingPunct="1">
              <a:buFont typeface="Wingdings" panose="05000000000000000000" pitchFamily="2" charset="2"/>
              <a:buAutoNum type="arabicPeriod"/>
            </a:pPr>
            <a:r>
              <a:rPr lang="zh-CN" altLang="en-US" sz="2000" b="1">
                <a:ea typeface="宋体" panose="02010600030101010101" pitchFamily="2" charset="-122"/>
              </a:rPr>
              <a:t>不受拥塞控制的（</a:t>
            </a:r>
            <a:r>
              <a:rPr lang="en-US" altLang="zh-CN" sz="2000" b="1">
                <a:ea typeface="宋体" panose="02010600030101010101" pitchFamily="2" charset="-122"/>
              </a:rPr>
              <a:t>noncongestion-controlled</a:t>
            </a:r>
            <a:r>
              <a:rPr lang="zh-CN" altLang="en-US" sz="2000" b="1">
                <a:ea typeface="宋体" panose="02010600030101010101" pitchFamily="2" charset="-122"/>
              </a:rPr>
              <a:t>）业务量。</a:t>
            </a:r>
          </a:p>
          <a:p>
            <a:pPr eaLnBrk="1" hangingPunct="1">
              <a:buFont typeface="Wingdings" panose="05000000000000000000" pitchFamily="2" charset="2"/>
              <a:buChar char="Ø"/>
            </a:pPr>
            <a:r>
              <a:rPr lang="zh-CN" altLang="en-US" b="1">
                <a:ea typeface="宋体" panose="02010600030101010101" pitchFamily="2" charset="-122"/>
              </a:rPr>
              <a:t>在</a:t>
            </a:r>
            <a:r>
              <a:rPr lang="en-US" altLang="zh-CN" b="1">
                <a:ea typeface="宋体" panose="02010600030101010101" pitchFamily="2" charset="-122"/>
              </a:rPr>
              <a:t>IPv6</a:t>
            </a:r>
            <a:r>
              <a:rPr lang="zh-CN" altLang="en-US" b="1">
                <a:ea typeface="宋体" panose="02010600030101010101" pitchFamily="2" charset="-122"/>
              </a:rPr>
              <a:t>规范中</a:t>
            </a:r>
            <a:r>
              <a:rPr lang="en-US" altLang="zh-CN" b="1">
                <a:ea typeface="宋体" panose="02010600030101010101" pitchFamily="2" charset="-122"/>
              </a:rPr>
              <a:t>0</a:t>
            </a:r>
            <a:r>
              <a:rPr lang="zh-CN" altLang="en-US" b="1">
                <a:ea typeface="宋体" panose="02010600030101010101" pitchFamily="2" charset="-122"/>
              </a:rPr>
              <a:t>～</a:t>
            </a:r>
            <a:r>
              <a:rPr lang="en-US" altLang="zh-CN" b="1">
                <a:ea typeface="宋体" panose="02010600030101010101" pitchFamily="2" charset="-122"/>
              </a:rPr>
              <a:t>7</a:t>
            </a:r>
            <a:r>
              <a:rPr lang="zh-CN" altLang="en-US" b="1">
                <a:ea typeface="宋体" panose="02010600030101010101" pitchFamily="2" charset="-122"/>
              </a:rPr>
              <a:t>级的优先级为受拥塞控制的业务量保留，这种业务量的最低优先级为</a:t>
            </a:r>
            <a:r>
              <a:rPr lang="en-US" altLang="zh-CN" b="1">
                <a:ea typeface="宋体" panose="02010600030101010101" pitchFamily="2" charset="-122"/>
              </a:rPr>
              <a:t>1</a:t>
            </a:r>
            <a:r>
              <a:rPr lang="zh-CN" altLang="en-US" b="1">
                <a:ea typeface="宋体" panose="02010600030101010101" pitchFamily="2" charset="-122"/>
              </a:rPr>
              <a:t>，</a:t>
            </a:r>
            <a:r>
              <a:rPr lang="en-US" altLang="zh-CN" b="1">
                <a:ea typeface="宋体" panose="02010600030101010101" pitchFamily="2" charset="-122"/>
              </a:rPr>
              <a:t>Internet</a:t>
            </a:r>
            <a:r>
              <a:rPr lang="zh-CN" altLang="en-US" b="1">
                <a:ea typeface="宋体" panose="02010600030101010101" pitchFamily="2" charset="-122"/>
              </a:rPr>
              <a:t>控制用的业务量优先级为</a:t>
            </a:r>
            <a:r>
              <a:rPr lang="en-US" altLang="zh-CN" b="1">
                <a:ea typeface="宋体" panose="02010600030101010101" pitchFamily="2" charset="-122"/>
              </a:rPr>
              <a:t>7</a:t>
            </a:r>
            <a:r>
              <a:rPr lang="zh-CN" altLang="en-US" b="1">
                <a:ea typeface="宋体" panose="02010600030101010101" pitchFamily="2" charset="-122"/>
              </a:rPr>
              <a:t>。</a:t>
            </a:r>
          </a:p>
          <a:p>
            <a:pPr eaLnBrk="1" hangingPunct="1">
              <a:buFont typeface="Wingdings" panose="05000000000000000000" pitchFamily="2" charset="2"/>
              <a:buChar char="Ø"/>
            </a:pPr>
            <a:r>
              <a:rPr lang="zh-CN" altLang="en-US" b="1">
                <a:ea typeface="宋体" panose="02010600030101010101" pitchFamily="2" charset="-122"/>
              </a:rPr>
              <a:t>不受拥塞控制的业务量是指当网络拥塞时不能进行速率调整的业务量。对时延要求很严的实时话音即是这类业务量的一个示例。在</a:t>
            </a:r>
            <a:r>
              <a:rPr lang="en-US" altLang="zh-CN" b="1">
                <a:ea typeface="宋体" panose="02010600030101010101" pitchFamily="2" charset="-122"/>
              </a:rPr>
              <a:t>IPv6</a:t>
            </a:r>
            <a:r>
              <a:rPr lang="zh-CN" altLang="en-US" b="1">
                <a:ea typeface="宋体" panose="02010600030101010101" pitchFamily="2" charset="-122"/>
              </a:rPr>
              <a:t>中将其值为</a:t>
            </a:r>
            <a:r>
              <a:rPr lang="en-US" altLang="zh-CN" b="1">
                <a:ea typeface="宋体" panose="02010600030101010101" pitchFamily="2" charset="-122"/>
              </a:rPr>
              <a:t>8</a:t>
            </a:r>
            <a:r>
              <a:rPr lang="zh-CN" altLang="en-US" b="1">
                <a:ea typeface="宋体" panose="02010600030101010101" pitchFamily="2" charset="-122"/>
              </a:rPr>
              <a:t>～</a:t>
            </a:r>
            <a:r>
              <a:rPr lang="en-US" altLang="zh-CN" b="1">
                <a:ea typeface="宋体" panose="02010600030101010101" pitchFamily="2" charset="-122"/>
              </a:rPr>
              <a:t>15</a:t>
            </a:r>
            <a:r>
              <a:rPr lang="zh-CN" altLang="en-US" b="1">
                <a:ea typeface="宋体" panose="02010600030101010101" pitchFamily="2" charset="-122"/>
              </a:rPr>
              <a:t>的优先级分配给这种类型的业务量。 </a:t>
            </a:r>
          </a:p>
          <a:p>
            <a:pPr eaLnBrk="1" hangingPunct="1">
              <a:buFontTx/>
              <a:buChar char="•"/>
            </a:pPr>
            <a:endParaRPr lang="zh-CN" altLang="en-US" b="1">
              <a:ea typeface="宋体" panose="02010600030101010101" pitchFamily="2" charset="-122"/>
            </a:endParaRPr>
          </a:p>
          <a:p>
            <a:pPr eaLnBrk="1" hangingPunct="1">
              <a:buFontTx/>
              <a:buChar char="•"/>
            </a:pP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211443-163D-46DB-B499-6FF450D972C8}" type="datetime1">
              <a:rPr lang="zh-CN" altLang="en-US" smtClean="0"/>
              <a:pPr/>
              <a:t>2019/12/6</a:t>
            </a:fld>
            <a:endParaRPr lang="en-US" altLang="zh-CN" smtClean="0"/>
          </a:p>
        </p:txBody>
      </p:sp>
      <p:sp>
        <p:nvSpPr>
          <p:cNvPr id="1382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82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722C13-0EBB-4847-8205-D309DC2D036B}" type="slidenum">
              <a:rPr lang="zh-CN" altLang="en-US" smtClean="0"/>
              <a:pPr/>
              <a:t>132</a:t>
            </a:fld>
            <a:endParaRPr lang="en-US" altLang="zh-CN" smtClean="0"/>
          </a:p>
        </p:txBody>
      </p:sp>
      <p:sp>
        <p:nvSpPr>
          <p:cNvPr id="138245"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IPv6</a:t>
            </a:r>
            <a:endParaRPr lang="zh-CN" altLang="en-US" smtClean="0">
              <a:ea typeface="宋体" panose="02010600030101010101" pitchFamily="2" charset="-122"/>
            </a:endParaRPr>
          </a:p>
        </p:txBody>
      </p:sp>
      <p:sp>
        <p:nvSpPr>
          <p:cNvPr id="138246" name="Rectangle 5"/>
          <p:cNvSpPr>
            <a:spLocks noChangeArrowheads="1"/>
          </p:cNvSpPr>
          <p:nvPr/>
        </p:nvSpPr>
        <p:spPr bwMode="auto">
          <a:xfrm>
            <a:off x="566738" y="108585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b="1">
                <a:latin typeface="宋体" panose="02010600030101010101" pitchFamily="2" charset="-122"/>
                <a:ea typeface="宋体" panose="02010600030101010101" pitchFamily="2" charset="-122"/>
              </a:rPr>
              <a:t>流标识：一个流由其源地址、目的地址和流序号来命名。在</a:t>
            </a:r>
            <a:r>
              <a:rPr lang="en-US" altLang="zh-CN" b="1">
                <a:latin typeface="宋体" panose="02010600030101010101" pitchFamily="2" charset="-122"/>
                <a:ea typeface="宋体" panose="02010600030101010101" pitchFamily="2" charset="-122"/>
              </a:rPr>
              <a:t>IPv6</a:t>
            </a:r>
            <a:r>
              <a:rPr lang="zh-CN" altLang="en-US" b="1">
                <a:latin typeface="宋体" panose="02010600030101010101" pitchFamily="2" charset="-122"/>
                <a:ea typeface="宋体" panose="02010600030101010101" pitchFamily="2" charset="-122"/>
              </a:rPr>
              <a:t>规范中规定“流”是从某个源点向（单点或组播的）信宿发送的分组群中，源点要求中间路由器进行特殊处理的那些分组。也就是说，流是指源点、信宿和流标记三者分别相同的分组的集合。</a:t>
            </a:r>
          </a:p>
          <a:p>
            <a:pPr eaLnBrk="1" hangingPunct="1">
              <a:buFontTx/>
              <a:buChar char="•"/>
            </a:pPr>
            <a:r>
              <a:rPr lang="zh-CN" altLang="en-US" b="1">
                <a:latin typeface="宋体" panose="02010600030101010101" pitchFamily="2" charset="-122"/>
                <a:ea typeface="宋体" panose="02010600030101010101" pitchFamily="2" charset="-122"/>
              </a:rPr>
              <a:t>有效载荷长度：有效载荷长度域指示</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基本头标以后的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数据报剩余部分的长度，单位是字节。此域占</a:t>
            </a:r>
            <a:r>
              <a:rPr lang="en-US" altLang="zh-CN" b="1">
                <a:latin typeface="宋体" panose="02010600030101010101" pitchFamily="2" charset="-122"/>
                <a:ea typeface="宋体" panose="02010600030101010101" pitchFamily="2" charset="-122"/>
              </a:rPr>
              <a:t>16</a:t>
            </a:r>
            <a:r>
              <a:rPr lang="zh-CN" altLang="en-US" b="1">
                <a:latin typeface="宋体" panose="02010600030101010101" pitchFamily="2" charset="-122"/>
                <a:ea typeface="宋体" panose="02010600030101010101" pitchFamily="2" charset="-122"/>
              </a:rPr>
              <a:t>位，因而</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数据报通常应在</a:t>
            </a:r>
            <a:r>
              <a:rPr lang="en-US" altLang="zh-CN" b="1">
                <a:latin typeface="宋体" panose="02010600030101010101" pitchFamily="2" charset="-122"/>
                <a:ea typeface="宋体" panose="02010600030101010101" pitchFamily="2" charset="-122"/>
              </a:rPr>
              <a:t>65535</a:t>
            </a:r>
            <a:r>
              <a:rPr lang="zh-CN" altLang="en-US" b="1">
                <a:latin typeface="宋体" panose="02010600030101010101" pitchFamily="2" charset="-122"/>
                <a:ea typeface="宋体" panose="02010600030101010101" pitchFamily="2" charset="-122"/>
              </a:rPr>
              <a:t>字节以内。</a:t>
            </a:r>
          </a:p>
          <a:p>
            <a:pPr eaLnBrk="1" hangingPunct="1">
              <a:buFontTx/>
              <a:buChar char="•"/>
            </a:pPr>
            <a:r>
              <a:rPr lang="zh-CN" altLang="en-US" b="1">
                <a:latin typeface="宋体" panose="02010600030101010101" pitchFamily="2" charset="-122"/>
                <a:ea typeface="宋体" panose="02010600030101010101" pitchFamily="2" charset="-122"/>
              </a:rPr>
              <a:t>下一报头：下一报头用来标识数据报中的基本</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报头的下一报头，在此报头中，指示选项的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报头和上层协议。</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2"/>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05D6C9-D194-45DF-8D27-275924E7E24E}" type="datetime1">
              <a:rPr lang="zh-CN" altLang="en-US" smtClean="0"/>
              <a:pPr/>
              <a:t>2019/12/6</a:t>
            </a:fld>
            <a:endParaRPr lang="en-US" altLang="zh-CN" smtClean="0"/>
          </a:p>
        </p:txBody>
      </p:sp>
      <p:sp>
        <p:nvSpPr>
          <p:cNvPr id="139267" name="页脚占位符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39268" name="灯片编号占位符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2B6B21-4E97-4E7C-9046-4A4C8192FA1A}" type="slidenum">
              <a:rPr lang="zh-CN" altLang="en-US" smtClean="0"/>
              <a:pPr/>
              <a:t>133</a:t>
            </a:fld>
            <a:endParaRPr lang="en-US" altLang="zh-CN" smtClean="0"/>
          </a:p>
        </p:txBody>
      </p:sp>
      <p:sp>
        <p:nvSpPr>
          <p:cNvPr id="139269" name="Rectangle 4"/>
          <p:cNvSpPr>
            <a:spLocks noChangeArrowheads="1"/>
          </p:cNvSpPr>
          <p:nvPr/>
        </p:nvSpPr>
        <p:spPr bwMode="auto">
          <a:xfrm>
            <a:off x="493713" y="414338"/>
            <a:ext cx="2962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ea typeface="宋体" panose="02010600030101010101" pitchFamily="2" charset="-122"/>
              </a:rPr>
              <a:t>Next Header </a:t>
            </a:r>
            <a:r>
              <a:rPr lang="zh-CN" altLang="en-US" b="1">
                <a:ea typeface="宋体" panose="02010600030101010101" pitchFamily="2" charset="-122"/>
              </a:rPr>
              <a:t>字段可能的值</a:t>
            </a:r>
          </a:p>
        </p:txBody>
      </p:sp>
      <p:graphicFrame>
        <p:nvGraphicFramePr>
          <p:cNvPr id="150624" name="Group 96"/>
          <p:cNvGraphicFramePr>
            <a:graphicFrameLocks noGrp="1"/>
          </p:cNvGraphicFramePr>
          <p:nvPr>
            <p:ph/>
          </p:nvPr>
        </p:nvGraphicFramePr>
        <p:xfrm>
          <a:off x="385763" y="735013"/>
          <a:ext cx="8435975" cy="5470525"/>
        </p:xfrm>
        <a:graphic>
          <a:graphicData uri="http://schemas.openxmlformats.org/drawingml/2006/table">
            <a:tbl>
              <a:tblPr/>
              <a:tblGrid>
                <a:gridCol w="438150"/>
                <a:gridCol w="3779837"/>
                <a:gridCol w="612775"/>
                <a:gridCol w="3605213"/>
              </a:tblGrid>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值</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说明</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值</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说明</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60">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下一报头为</a:t>
                      </a:r>
                      <a:r>
                        <a:rPr kumimoji="0" lang="en-US" altLang="zh-CN"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Hop-by-Hop </a:t>
                      </a: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选项报头</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资源预留协议（</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RSVP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ICMPv4— IPv4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支持</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加密的安全有效载荷报头</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IGMPv4— IPv4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支持</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认证报头</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60">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IP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中包含</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（封装）</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58</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ICMPv6</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TCP</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59</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IPv6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没有下一报头</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外部网关协议（</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EGP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目的选项报头</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154">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IGP —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任何私有内部网关（</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Cisco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用于</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IGRP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88</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EIGRP</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60">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17</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UDP</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89</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OSPF</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IPv6</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108</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IP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有效载荷压缩协议</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47">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路由报头</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115</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第二层隧道传输协议（</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L2TP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60">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rPr>
                        <a:t>分段报头</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流控制传输协议（</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SCTP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2">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网域间路由协议（</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IDRP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defRPr sz="2000">
                          <a:solidFill>
                            <a:schemeClr val="tx1"/>
                          </a:solidFill>
                          <a:latin typeface="Times New Roman" panose="02020603050405020304" pitchFamily="18" charset="0"/>
                        </a:defRPr>
                      </a:lvl1pPr>
                      <a:lvl2pPr algn="l">
                        <a:spcBef>
                          <a:spcPct val="20000"/>
                        </a:spcBef>
                        <a:buClr>
                          <a:schemeClr val="accent2"/>
                        </a:buClr>
                        <a:defRPr sz="2400">
                          <a:solidFill>
                            <a:schemeClr val="tx1"/>
                          </a:solidFill>
                          <a:latin typeface="Times New Roman" panose="02020603050405020304" pitchFamily="18" charset="0"/>
                        </a:defRPr>
                      </a:lvl2pPr>
                      <a:lvl3pPr algn="l">
                        <a:spcBef>
                          <a:spcPct val="20000"/>
                        </a:spcBef>
                        <a:buClr>
                          <a:schemeClr val="accent2"/>
                        </a:buClr>
                        <a:defRPr sz="2000">
                          <a:solidFill>
                            <a:schemeClr val="tx1"/>
                          </a:solidFill>
                          <a:latin typeface="Times New Roman" panose="02020603050405020304" pitchFamily="18" charset="0"/>
                        </a:defRPr>
                      </a:lvl3pPr>
                      <a:lvl4pPr algn="l">
                        <a:spcBef>
                          <a:spcPct val="20000"/>
                        </a:spcBef>
                        <a:buClr>
                          <a:schemeClr val="accent2"/>
                        </a:buClr>
                        <a:defRPr>
                          <a:solidFill>
                            <a:schemeClr val="tx1"/>
                          </a:solidFill>
                          <a:latin typeface="Times New Roman" panose="02020603050405020304" pitchFamily="18" charset="0"/>
                        </a:defRPr>
                      </a:lvl4pPr>
                      <a:lvl5pPr algn="l">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134~254</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：未分配，</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255</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：保留</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AE8BB0-3914-4B0E-A371-2C00520F9EF5}" type="datetime1">
              <a:rPr lang="zh-CN" altLang="en-US" smtClean="0"/>
              <a:pPr/>
              <a:t>2019/12/6</a:t>
            </a:fld>
            <a:endParaRPr lang="en-US" altLang="zh-CN" smtClean="0"/>
          </a:p>
        </p:txBody>
      </p:sp>
      <p:sp>
        <p:nvSpPr>
          <p:cNvPr id="1402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02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3007B9-CA13-4207-B06C-51F3B88218D0}" type="slidenum">
              <a:rPr lang="zh-CN" altLang="en-US" smtClean="0"/>
              <a:pPr/>
              <a:t>134</a:t>
            </a:fld>
            <a:endParaRPr lang="en-US" altLang="zh-CN" smtClean="0"/>
          </a:p>
        </p:txBody>
      </p:sp>
      <p:sp>
        <p:nvSpPr>
          <p:cNvPr id="140293"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IPv6</a:t>
            </a:r>
            <a:endParaRPr lang="zh-CN" altLang="en-US" smtClean="0">
              <a:ea typeface="宋体" panose="02010600030101010101" pitchFamily="2" charset="-122"/>
            </a:endParaRPr>
          </a:p>
        </p:txBody>
      </p:sp>
      <p:sp>
        <p:nvSpPr>
          <p:cNvPr id="140294" name="Rectangle 5"/>
          <p:cNvSpPr>
            <a:spLocks noChangeArrowheads="1"/>
          </p:cNvSpPr>
          <p:nvPr/>
        </p:nvSpPr>
        <p:spPr bwMode="auto">
          <a:xfrm>
            <a:off x="566738" y="108585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sz="2200" b="1">
                <a:latin typeface="宋体" panose="02010600030101010101" pitchFamily="2" charset="-122"/>
                <a:ea typeface="宋体" panose="02010600030101010101" pitchFamily="2" charset="-122"/>
              </a:rPr>
              <a:t>站段限制：站段限制决定了能够将分组传输到多远。主机在生成数据报时，在站段限制域中设置某一初值，然后将数据报送到网上的路由器。各路由器从该值起逐次减</a:t>
            </a:r>
            <a:r>
              <a:rPr lang="en-US" altLang="zh-CN" sz="2200" b="1">
                <a:latin typeface="宋体" panose="02010600030101010101" pitchFamily="2" charset="-122"/>
                <a:ea typeface="宋体" panose="02010600030101010101" pitchFamily="2" charset="-122"/>
              </a:rPr>
              <a:t>1</a:t>
            </a:r>
            <a:r>
              <a:rPr lang="zh-CN" altLang="en-US" sz="2200" b="1">
                <a:latin typeface="宋体" panose="02010600030101010101" pitchFamily="2" charset="-122"/>
                <a:ea typeface="宋体" panose="02010600030101010101" pitchFamily="2" charset="-122"/>
              </a:rPr>
              <a:t>。如数据报到达信宿之前其站段限制变为</a:t>
            </a:r>
            <a:r>
              <a:rPr lang="en-US" altLang="zh-CN" sz="2200" b="1">
                <a:latin typeface="宋体" panose="02010600030101010101" pitchFamily="2" charset="-122"/>
                <a:ea typeface="宋体" panose="02010600030101010101" pitchFamily="2" charset="-122"/>
              </a:rPr>
              <a:t>0</a:t>
            </a:r>
            <a:r>
              <a:rPr lang="zh-CN" altLang="en-US" sz="2200" b="1">
                <a:latin typeface="宋体" panose="02010600030101010101" pitchFamily="2" charset="-122"/>
                <a:ea typeface="宋体" panose="02010600030101010101" pitchFamily="2" charset="-122"/>
              </a:rPr>
              <a:t>，该数据报就被抛弃掉。</a:t>
            </a:r>
          </a:p>
          <a:p>
            <a:pPr eaLnBrk="1" hangingPunct="1">
              <a:buFontTx/>
              <a:buChar char="•"/>
            </a:pPr>
            <a:r>
              <a:rPr lang="zh-CN" altLang="en-US" sz="2200" b="1">
                <a:latin typeface="宋体" panose="02010600030101010101" pitchFamily="2" charset="-122"/>
                <a:ea typeface="宋体" panose="02010600030101010101" pitchFamily="2" charset="-122"/>
              </a:rPr>
              <a:t>源地址和目的地址：基本</a:t>
            </a:r>
            <a:r>
              <a:rPr lang="en-US" altLang="zh-CN" sz="2200" b="1">
                <a:latin typeface="宋体" panose="02010600030101010101" pitchFamily="2" charset="-122"/>
                <a:ea typeface="宋体" panose="02010600030101010101" pitchFamily="2" charset="-122"/>
              </a:rPr>
              <a:t>IP</a:t>
            </a:r>
            <a:r>
              <a:rPr lang="zh-CN" altLang="en-US" sz="2200" b="1">
                <a:latin typeface="宋体" panose="02010600030101010101" pitchFamily="2" charset="-122"/>
                <a:ea typeface="宋体" panose="02010600030101010101" pitchFamily="2" charset="-122"/>
              </a:rPr>
              <a:t>头标中最后</a:t>
            </a:r>
            <a:r>
              <a:rPr lang="en-US" altLang="zh-CN" sz="2200" b="1">
                <a:latin typeface="宋体" panose="02010600030101010101" pitchFamily="2" charset="-122"/>
                <a:ea typeface="宋体" panose="02010600030101010101" pitchFamily="2" charset="-122"/>
              </a:rPr>
              <a:t>2</a:t>
            </a:r>
            <a:r>
              <a:rPr lang="zh-CN" altLang="en-US" sz="2200" b="1">
                <a:latin typeface="宋体" panose="02010600030101010101" pitchFamily="2" charset="-122"/>
                <a:ea typeface="宋体" panose="02010600030101010101" pitchFamily="2" charset="-122"/>
              </a:rPr>
              <a:t>个域是源地址和目的地址，它们各占</a:t>
            </a:r>
            <a:r>
              <a:rPr lang="en-US" altLang="zh-CN" sz="2200" b="1">
                <a:latin typeface="宋体" panose="02010600030101010101" pitchFamily="2" charset="-122"/>
                <a:ea typeface="宋体" panose="02010600030101010101" pitchFamily="2" charset="-122"/>
              </a:rPr>
              <a:t>128</a:t>
            </a:r>
            <a:r>
              <a:rPr lang="zh-CN" altLang="en-US" sz="2200" b="1">
                <a:latin typeface="宋体" panose="02010600030101010101" pitchFamily="2" charset="-122"/>
                <a:ea typeface="宋体" panose="02010600030101010101" pitchFamily="2" charset="-122"/>
              </a:rPr>
              <a:t>位。在此域中置入数据报最初的源地址和最后的目的地址。</a:t>
            </a:r>
          </a:p>
          <a:p>
            <a:pPr eaLnBrk="1" hangingPunct="1">
              <a:buFontTx/>
              <a:buChar char="•"/>
            </a:pPr>
            <a:endParaRPr lang="zh-CN" altLang="en-US" sz="220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42DEC3-2C9C-4C78-884A-82415384C307}" type="datetime1">
              <a:rPr lang="zh-CN" altLang="en-US" smtClean="0"/>
              <a:pPr/>
              <a:t>2019/12/6</a:t>
            </a:fld>
            <a:endParaRPr lang="en-US" altLang="zh-CN" smtClean="0"/>
          </a:p>
        </p:txBody>
      </p:sp>
      <p:sp>
        <p:nvSpPr>
          <p:cNvPr id="1413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13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B84E3C-C335-4CDC-B448-65F05B2474C0}" type="slidenum">
              <a:rPr lang="zh-CN" altLang="en-US" smtClean="0"/>
              <a:pPr/>
              <a:t>135</a:t>
            </a:fld>
            <a:endParaRPr lang="en-US" altLang="zh-CN" smtClean="0"/>
          </a:p>
        </p:txBody>
      </p:sp>
      <p:sp>
        <p:nvSpPr>
          <p:cNvPr id="1413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Extension Headers</a:t>
            </a:r>
          </a:p>
        </p:txBody>
      </p:sp>
      <p:sp>
        <p:nvSpPr>
          <p:cNvPr id="141318" name="Rectangle 3"/>
          <p:cNvSpPr>
            <a:spLocks noGrp="1" noChangeArrowheads="1"/>
          </p:cNvSpPr>
          <p:nvPr>
            <p:ph type="body" idx="1"/>
          </p:nvPr>
        </p:nvSpPr>
        <p:spPr>
          <a:xfrm>
            <a:off x="0" y="5748338"/>
            <a:ext cx="9144000" cy="663575"/>
          </a:xfrm>
        </p:spPr>
        <p:txBody>
          <a:bodyPr/>
          <a:lstStyle/>
          <a:p>
            <a:pPr algn="ctr" eaLnBrk="1" hangingPunct="1">
              <a:buFontTx/>
              <a:buNone/>
            </a:pPr>
            <a:r>
              <a:rPr lang="en-US" altLang="zh-CN" b="1" smtClean="0">
                <a:ea typeface="宋体" panose="02010600030101010101" pitchFamily="2" charset="-122"/>
              </a:rPr>
              <a:t>IPv6 extension headers.</a:t>
            </a:r>
          </a:p>
        </p:txBody>
      </p:sp>
      <p:pic>
        <p:nvPicPr>
          <p:cNvPr id="141319" name="Picture 6" descr="5-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3" y="2925763"/>
            <a:ext cx="7145337"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0" name="Rectangle 7"/>
          <p:cNvSpPr>
            <a:spLocks noChangeArrowheads="1"/>
          </p:cNvSpPr>
          <p:nvPr/>
        </p:nvSpPr>
        <p:spPr bwMode="auto">
          <a:xfrm>
            <a:off x="592138" y="1266825"/>
            <a:ext cx="8001000"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sz="2200" b="1">
                <a:latin typeface="宋体" panose="02010600030101010101" pitchFamily="2" charset="-122"/>
                <a:ea typeface="宋体" panose="02010600030101010101" pitchFamily="2" charset="-122"/>
              </a:rPr>
              <a:t>IPv6</a:t>
            </a:r>
            <a:r>
              <a:rPr lang="zh-CN" altLang="en-US" sz="2200" b="1">
                <a:latin typeface="宋体" panose="02010600030101010101" pitchFamily="2" charset="-122"/>
                <a:ea typeface="宋体" panose="02010600030101010101" pitchFamily="2" charset="-122"/>
              </a:rPr>
              <a:t>规范定义了</a:t>
            </a:r>
            <a:r>
              <a:rPr lang="en-US" altLang="zh-CN" sz="2200" b="1">
                <a:latin typeface="宋体" panose="02010600030101010101" pitchFamily="2" charset="-122"/>
                <a:ea typeface="宋体" panose="02010600030101010101" pitchFamily="2" charset="-122"/>
              </a:rPr>
              <a:t>6</a:t>
            </a:r>
            <a:r>
              <a:rPr lang="zh-CN" altLang="en-US" sz="2200" b="1">
                <a:latin typeface="宋体" panose="02010600030101010101" pitchFamily="2" charset="-122"/>
                <a:ea typeface="宋体" panose="02010600030101010101" pitchFamily="2" charset="-122"/>
              </a:rPr>
              <a:t>个扩展报头</a:t>
            </a:r>
          </a:p>
          <a:p>
            <a:pPr eaLnBrk="1" hangingPunct="1">
              <a:buFontTx/>
              <a:buChar char="•"/>
            </a:pPr>
            <a:r>
              <a:rPr lang="zh-CN" altLang="en-US" sz="2200" b="1">
                <a:latin typeface="宋体" panose="02010600030101010101" pitchFamily="2" charset="-122"/>
                <a:ea typeface="宋体" panose="02010600030101010101" pitchFamily="2" charset="-122"/>
              </a:rPr>
              <a:t>每个扩展报头由前面报头的</a:t>
            </a:r>
            <a:r>
              <a:rPr lang="en-US" altLang="zh-CN" sz="2200" b="1">
                <a:latin typeface="宋体" panose="02010600030101010101" pitchFamily="2" charset="-122"/>
                <a:ea typeface="宋体" panose="02010600030101010101" pitchFamily="2" charset="-122"/>
              </a:rPr>
              <a:t>Next Header</a:t>
            </a:r>
            <a:r>
              <a:rPr lang="zh-CN" altLang="en-US" sz="2200" b="1">
                <a:latin typeface="宋体" panose="02010600030101010101" pitchFamily="2" charset="-122"/>
                <a:ea typeface="宋体" panose="02010600030101010101" pitchFamily="2" charset="-122"/>
              </a:rPr>
              <a:t>字段标识</a:t>
            </a:r>
          </a:p>
          <a:p>
            <a:pPr eaLnBrk="1" hangingPunct="1">
              <a:buFontTx/>
              <a:buChar char="•"/>
            </a:pPr>
            <a:r>
              <a:rPr lang="zh-CN" altLang="en-US" sz="2200" b="1">
                <a:latin typeface="宋体" panose="02010600030101010101" pitchFamily="2" charset="-122"/>
                <a:ea typeface="宋体" panose="02010600030101010101" pitchFamily="2" charset="-122"/>
              </a:rPr>
              <a:t>每个扩展报头的字节长为</a:t>
            </a:r>
            <a:r>
              <a:rPr lang="en-US" altLang="zh-CN" sz="2200" b="1">
                <a:latin typeface="宋体" panose="02010600030101010101" pitchFamily="2" charset="-122"/>
                <a:ea typeface="宋体" panose="02010600030101010101" pitchFamily="2" charset="-122"/>
              </a:rPr>
              <a:t>8</a:t>
            </a:r>
            <a:r>
              <a:rPr lang="zh-CN" altLang="en-US" sz="2200" b="1">
                <a:latin typeface="宋体" panose="02010600030101010101" pitchFamily="2" charset="-122"/>
                <a:ea typeface="宋体" panose="02010600030101010101" pitchFamily="2" charset="-122"/>
              </a:rPr>
              <a:t>的整数倍</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07035-3447-433F-9F34-A23F3347B9E1}" type="datetime1">
              <a:rPr lang="zh-CN" altLang="en-US" smtClean="0"/>
              <a:pPr/>
              <a:t>2019/12/6</a:t>
            </a:fld>
            <a:endParaRPr lang="en-US" altLang="zh-CN" smtClean="0"/>
          </a:p>
        </p:txBody>
      </p:sp>
      <p:sp>
        <p:nvSpPr>
          <p:cNvPr id="1423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23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C28A45-61A2-4BD7-AC7C-7C86724C8D3F}" type="slidenum">
              <a:rPr lang="zh-CN" altLang="en-US" smtClean="0"/>
              <a:pPr/>
              <a:t>136</a:t>
            </a:fld>
            <a:endParaRPr lang="en-US" altLang="zh-CN" smtClean="0"/>
          </a:p>
        </p:txBody>
      </p:sp>
      <p:sp>
        <p:nvSpPr>
          <p:cNvPr id="142341" name="Rectangle 2"/>
          <p:cNvSpPr>
            <a:spLocks noGrp="1" noChangeArrowheads="1"/>
          </p:cNvSpPr>
          <p:nvPr>
            <p:ph type="title"/>
          </p:nvPr>
        </p:nvSpPr>
        <p:spPr/>
        <p:txBody>
          <a:bodyPr/>
          <a:lstStyle/>
          <a:p>
            <a:pPr eaLnBrk="1" hangingPunct="1"/>
            <a:r>
              <a:rPr lang="en-US" altLang="zh-CN" sz="4000" b="1" smtClean="0">
                <a:ea typeface="宋体" panose="02010600030101010101" pitchFamily="2" charset="-122"/>
              </a:rPr>
              <a:t>Hop-by-Hop Options Extension Header</a:t>
            </a:r>
          </a:p>
        </p:txBody>
      </p:sp>
      <p:sp>
        <p:nvSpPr>
          <p:cNvPr id="142342" name="Rectangle 3"/>
          <p:cNvSpPr>
            <a:spLocks noGrp="1" noChangeArrowheads="1"/>
          </p:cNvSpPr>
          <p:nvPr>
            <p:ph type="body" idx="1"/>
          </p:nvPr>
        </p:nvSpPr>
        <p:spPr>
          <a:xfrm>
            <a:off x="0" y="5334000"/>
            <a:ext cx="9144000" cy="838200"/>
          </a:xfrm>
        </p:spPr>
        <p:txBody>
          <a:bodyPr/>
          <a:lstStyle/>
          <a:p>
            <a:pPr algn="ctr" eaLnBrk="1" hangingPunct="1">
              <a:buFontTx/>
              <a:buNone/>
            </a:pPr>
            <a:r>
              <a:rPr lang="en-US" altLang="zh-CN" b="1" smtClean="0">
                <a:ea typeface="宋体" panose="02010600030101010101" pitchFamily="2" charset="-122"/>
              </a:rPr>
              <a:t>The hop-by-hop extension header for large datagrams (jumbograms).</a:t>
            </a:r>
          </a:p>
        </p:txBody>
      </p:sp>
      <p:pic>
        <p:nvPicPr>
          <p:cNvPr id="142343" name="Picture 5" descr="5-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3" y="3978275"/>
            <a:ext cx="80327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4" name="Rectangle 0"/>
          <p:cNvSpPr>
            <a:spLocks noChangeArrowheads="1"/>
          </p:cNvSpPr>
          <p:nvPr/>
        </p:nvSpPr>
        <p:spPr bwMode="auto">
          <a:xfrm>
            <a:off x="592138" y="1073150"/>
            <a:ext cx="800100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en-US" sz="1800"/>
              <a:t>Hop-by-Hop Options扩展报头携带着必须由数据包经过路径上的每个节点进行检查的可选信息。它必须紧跟在IPv6 报头后，并由Next Header 值0 表示。</a:t>
            </a:r>
            <a:endParaRPr lang="en-US" altLang="zh-CN" sz="1800">
              <a:ea typeface="宋体" panose="02010600030101010101" pitchFamily="2" charset="-122"/>
            </a:endParaRPr>
          </a:p>
          <a:p>
            <a:pPr eaLnBrk="1" hangingPunct="1">
              <a:buFontTx/>
              <a:buChar char="•"/>
            </a:pPr>
            <a:r>
              <a:rPr lang="zh-CN" altLang="en-US" sz="1800">
                <a:ea typeface="宋体" panose="02010600030101010101" pitchFamily="2" charset="-122"/>
              </a:rPr>
              <a:t>在</a:t>
            </a:r>
            <a:r>
              <a:rPr lang="en-US" altLang="zh-CN" sz="1800">
                <a:ea typeface="宋体" panose="02010600030101010101" pitchFamily="2" charset="-122"/>
              </a:rPr>
              <a:t>IPv4 </a:t>
            </a:r>
            <a:r>
              <a:rPr lang="zh-CN" altLang="en-US" sz="1800">
                <a:ea typeface="宋体" panose="02010600030101010101" pitchFamily="2" charset="-122"/>
              </a:rPr>
              <a:t>中，路由器判断是否需要检查数据报的惟一方法是解析所有数据报中的上层数据，至少是部分解析。这极大地降低了路由处理速度。</a:t>
            </a:r>
          </a:p>
          <a:p>
            <a:pPr eaLnBrk="1" hangingPunct="1">
              <a:buFontTx/>
              <a:buChar char="•"/>
            </a:pPr>
            <a:r>
              <a:rPr lang="zh-CN" altLang="en-US" sz="1800">
                <a:ea typeface="宋体" panose="02010600030101010101" pitchFamily="2" charset="-122"/>
              </a:rPr>
              <a:t>在</a:t>
            </a:r>
            <a:r>
              <a:rPr lang="en-US" altLang="zh-CN" sz="1800">
                <a:ea typeface="宋体" panose="02010600030101010101" pitchFamily="2" charset="-122"/>
              </a:rPr>
              <a:t>IPv6 </a:t>
            </a:r>
            <a:r>
              <a:rPr lang="zh-CN" altLang="en-US" sz="1800">
                <a:ea typeface="宋体" panose="02010600030101010101" pitchFamily="2" charset="-122"/>
              </a:rPr>
              <a:t>中，如果没有</a:t>
            </a:r>
            <a:r>
              <a:rPr lang="en-US" altLang="zh-CN" sz="1800">
                <a:ea typeface="宋体" panose="02010600030101010101" pitchFamily="2" charset="-122"/>
              </a:rPr>
              <a:t>Hop-by-Hop Options </a:t>
            </a:r>
            <a:r>
              <a:rPr lang="zh-CN" altLang="en-US" sz="1800">
                <a:ea typeface="宋体" panose="02010600030101010101" pitchFamily="2" charset="-122"/>
              </a:rPr>
              <a:t>扩展报头，则路由器知道无须处理路由器相关的信息，因此可以立即把数据包路由到最终目的地。</a:t>
            </a:r>
          </a:p>
          <a:p>
            <a:pPr eaLnBrk="1" hangingPunct="1">
              <a:buFontTx/>
              <a:buChar char="•"/>
            </a:pPr>
            <a:r>
              <a:rPr lang="zh-CN" altLang="en-US" sz="1800">
                <a:ea typeface="宋体" panose="02010600030101010101" pitchFamily="2" charset="-122"/>
              </a:rPr>
              <a:t>若存在</a:t>
            </a:r>
            <a:r>
              <a:rPr lang="en-US" altLang="zh-CN" sz="1800">
                <a:ea typeface="宋体" panose="02010600030101010101" pitchFamily="2" charset="-122"/>
              </a:rPr>
              <a:t>Hop-by-Hop Options </a:t>
            </a:r>
            <a:r>
              <a:rPr lang="zh-CN" altLang="en-US" sz="1800">
                <a:ea typeface="宋体" panose="02010600030101010101" pitchFamily="2" charset="-122"/>
              </a:rPr>
              <a:t>扩展报头，则路由器只需检查报头，而无须深入查看数据包。</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0F0770-11C2-4965-9017-52D141327E4C}" type="datetime1">
              <a:rPr lang="zh-CN" altLang="en-US" smtClean="0"/>
              <a:pPr/>
              <a:t>2019/12/6</a:t>
            </a:fld>
            <a:endParaRPr lang="en-US" altLang="zh-CN" smtClean="0"/>
          </a:p>
        </p:txBody>
      </p:sp>
      <p:sp>
        <p:nvSpPr>
          <p:cNvPr id="1433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33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7B5517-04F6-45C3-993C-DA5B03053102}" type="slidenum">
              <a:rPr lang="zh-CN" altLang="en-US" smtClean="0"/>
              <a:pPr/>
              <a:t>137</a:t>
            </a:fld>
            <a:endParaRPr lang="en-US" altLang="zh-CN" smtClean="0"/>
          </a:p>
        </p:txBody>
      </p:sp>
      <p:sp>
        <p:nvSpPr>
          <p:cNvPr id="143365" name="Rectangle 4"/>
          <p:cNvSpPr>
            <a:spLocks noGrp="1" noChangeArrowheads="1"/>
          </p:cNvSpPr>
          <p:nvPr>
            <p:ph type="body" idx="1"/>
          </p:nvPr>
        </p:nvSpPr>
        <p:spPr>
          <a:xfrm>
            <a:off x="0" y="5384800"/>
            <a:ext cx="9144000" cy="838200"/>
          </a:xfrm>
          <a:noFill/>
        </p:spPr>
        <p:txBody>
          <a:bodyPr/>
          <a:lstStyle/>
          <a:p>
            <a:pPr algn="ctr" eaLnBrk="1" hangingPunct="1">
              <a:buFontTx/>
              <a:buNone/>
            </a:pPr>
            <a:r>
              <a:rPr lang="en-US" altLang="zh-CN" b="1" smtClean="0">
                <a:ea typeface="宋体" panose="02010600030101010101" pitchFamily="2" charset="-122"/>
              </a:rPr>
              <a:t>The hop-by-hop extension header</a:t>
            </a:r>
          </a:p>
        </p:txBody>
      </p:sp>
      <p:pic>
        <p:nvPicPr>
          <p:cNvPr id="1433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873125"/>
            <a:ext cx="78914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7" name="Rectangle 7"/>
          <p:cNvSpPr>
            <a:spLocks noChangeArrowheads="1"/>
          </p:cNvSpPr>
          <p:nvPr/>
        </p:nvSpPr>
        <p:spPr bwMode="auto">
          <a:xfrm>
            <a:off x="754063" y="3657600"/>
            <a:ext cx="7599362" cy="178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sz="1800">
                <a:ea typeface="宋体" panose="02010600030101010101" pitchFamily="2" charset="-122"/>
              </a:rPr>
              <a:t>Options</a:t>
            </a:r>
            <a:r>
              <a:rPr lang="zh-CN" altLang="en-US" sz="1800">
                <a:ea typeface="宋体" panose="02010600030101010101" pitchFamily="2" charset="-122"/>
              </a:rPr>
              <a:t>（选项，长度不定）：这可能是一个或多个选项。该选项的长度是不定的，由</a:t>
            </a:r>
            <a:r>
              <a:rPr lang="en-US" altLang="zh-CN" sz="1800">
                <a:ea typeface="宋体" panose="02010600030101010101" pitchFamily="2" charset="-122"/>
              </a:rPr>
              <a:t>Header Extension Length </a:t>
            </a:r>
            <a:r>
              <a:rPr lang="zh-CN" altLang="en-US" sz="1800">
                <a:ea typeface="宋体" panose="02010600030101010101" pitchFamily="2" charset="-122"/>
              </a:rPr>
              <a:t>字段决定。</a:t>
            </a:r>
          </a:p>
          <a:p>
            <a:pPr eaLnBrk="1" hangingPunct="1">
              <a:buFontTx/>
              <a:buChar char="•"/>
            </a:pPr>
            <a:r>
              <a:rPr lang="en-US" altLang="zh-CN" sz="1800">
                <a:ea typeface="宋体" panose="02010600030101010101" pitchFamily="2" charset="-122"/>
              </a:rPr>
              <a:t>Option Type</a:t>
            </a:r>
            <a:r>
              <a:rPr lang="zh-CN" altLang="en-US" sz="1800">
                <a:ea typeface="宋体" panose="02010600030101010101" pitchFamily="2" charset="-122"/>
              </a:rPr>
              <a:t>（选项类型）字段是</a:t>
            </a:r>
            <a:r>
              <a:rPr lang="en-US" altLang="zh-CN" sz="1800">
                <a:ea typeface="宋体" panose="02010600030101010101" pitchFamily="2" charset="-122"/>
              </a:rPr>
              <a:t>Options </a:t>
            </a:r>
            <a:r>
              <a:rPr lang="zh-CN" altLang="en-US" sz="1800">
                <a:ea typeface="宋体" panose="02010600030101010101" pitchFamily="2" charset="-122"/>
              </a:rPr>
              <a:t>字段的第一个字节，包含了在执行处理的节点不能识别该选项时如何处理选项的信息。该值的前两位值指定了要执行的操作。</a:t>
            </a:r>
          </a:p>
        </p:txBody>
      </p:sp>
      <p:sp>
        <p:nvSpPr>
          <p:cNvPr id="143368" name="Rectangle 8"/>
          <p:cNvSpPr>
            <a:spLocks noGrp="1" noChangeArrowheads="1"/>
          </p:cNvSpPr>
          <p:nvPr>
            <p:ph type="title"/>
          </p:nvPr>
        </p:nvSpPr>
        <p:spPr>
          <a:noFill/>
        </p:spPr>
        <p:txBody>
          <a:bodyPr/>
          <a:lstStyle/>
          <a:p>
            <a:pPr eaLnBrk="1" hangingPunct="1"/>
            <a:r>
              <a:rPr lang="en-US" altLang="zh-CN" sz="4000" b="1" smtClean="0">
                <a:ea typeface="宋体" panose="02010600030101010101" pitchFamily="2" charset="-122"/>
              </a:rPr>
              <a:t>Hop-by-Hop Options Extension Header</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E91B02-ACA4-479B-9F3F-CA694B228470}" type="datetime1">
              <a:rPr lang="zh-CN" altLang="en-US" smtClean="0"/>
              <a:pPr/>
              <a:t>2019/12/6</a:t>
            </a:fld>
            <a:endParaRPr lang="en-US" altLang="zh-CN" smtClean="0"/>
          </a:p>
        </p:txBody>
      </p:sp>
      <p:sp>
        <p:nvSpPr>
          <p:cNvPr id="1443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43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867A57-A9C6-4CE5-B88B-437E14F68C27}" type="slidenum">
              <a:rPr lang="zh-CN" altLang="en-US" smtClean="0"/>
              <a:pPr/>
              <a:t>138</a:t>
            </a:fld>
            <a:endParaRPr lang="en-US" altLang="zh-CN" smtClean="0"/>
          </a:p>
        </p:txBody>
      </p:sp>
      <p:sp>
        <p:nvSpPr>
          <p:cNvPr id="1443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Routing Extension Header</a:t>
            </a:r>
          </a:p>
        </p:txBody>
      </p:sp>
      <p:sp>
        <p:nvSpPr>
          <p:cNvPr id="144390" name="Rectangle 3"/>
          <p:cNvSpPr>
            <a:spLocks noGrp="1" noChangeArrowheads="1"/>
          </p:cNvSpPr>
          <p:nvPr>
            <p:ph type="body" idx="1"/>
          </p:nvPr>
        </p:nvSpPr>
        <p:spPr>
          <a:xfrm>
            <a:off x="0" y="5410200"/>
            <a:ext cx="9144000" cy="838200"/>
          </a:xfrm>
        </p:spPr>
        <p:txBody>
          <a:bodyPr/>
          <a:lstStyle/>
          <a:p>
            <a:pPr algn="ctr" eaLnBrk="1" hangingPunct="1">
              <a:buFontTx/>
              <a:buNone/>
            </a:pPr>
            <a:r>
              <a:rPr lang="en-US" altLang="zh-CN" smtClean="0">
                <a:ea typeface="宋体" panose="02010600030101010101" pitchFamily="2" charset="-122"/>
              </a:rPr>
              <a:t>The extension header for routing.</a:t>
            </a:r>
          </a:p>
        </p:txBody>
      </p:sp>
      <p:pic>
        <p:nvPicPr>
          <p:cNvPr id="144391" name="Picture 5" descr="5-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967038"/>
            <a:ext cx="8075613"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2" name="Rectangle 6"/>
          <p:cNvSpPr>
            <a:spLocks noChangeArrowheads="1"/>
          </p:cNvSpPr>
          <p:nvPr/>
        </p:nvSpPr>
        <p:spPr bwMode="auto">
          <a:xfrm>
            <a:off x="592138" y="1073150"/>
            <a:ext cx="800100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a:ea typeface="宋体" panose="02010600030101010101" pitchFamily="2" charset="-122"/>
              </a:rPr>
              <a:t>Routing</a:t>
            </a:r>
            <a:r>
              <a:rPr lang="zh-CN" altLang="en-US">
                <a:ea typeface="宋体" panose="02010600030101010101" pitchFamily="2" charset="-122"/>
              </a:rPr>
              <a:t>报头用来给出一个或多个数据包在到达目的地的路径上应该经过的中间节点。在</a:t>
            </a:r>
            <a:r>
              <a:rPr lang="en-US" altLang="zh-CN">
                <a:ea typeface="宋体" panose="02010600030101010101" pitchFamily="2" charset="-122"/>
              </a:rPr>
              <a:t>IPv4 </a:t>
            </a:r>
            <a:r>
              <a:rPr lang="zh-CN" altLang="en-US">
                <a:ea typeface="宋体" panose="02010600030101010101" pitchFamily="2" charset="-122"/>
              </a:rPr>
              <a:t>中，这叫做</a:t>
            </a:r>
            <a:r>
              <a:rPr lang="en-US" altLang="zh-CN">
                <a:ea typeface="宋体" panose="02010600030101010101" pitchFamily="2" charset="-122"/>
              </a:rPr>
              <a:t>Loose Source </a:t>
            </a:r>
            <a:r>
              <a:rPr lang="zh-CN" altLang="en-US">
                <a:ea typeface="宋体" panose="02010600030101010101" pitchFamily="2" charset="-122"/>
              </a:rPr>
              <a:t>和</a:t>
            </a:r>
            <a:r>
              <a:rPr lang="en-US" altLang="zh-CN">
                <a:ea typeface="宋体" panose="02010600030101010101" pitchFamily="2" charset="-122"/>
              </a:rPr>
              <a:t>Record Route </a:t>
            </a:r>
            <a:r>
              <a:rPr lang="zh-CN" altLang="en-US">
                <a:ea typeface="宋体" panose="02010600030101010101" pitchFamily="2" charset="-122"/>
              </a:rPr>
              <a:t>选项。</a:t>
            </a:r>
            <a:r>
              <a:rPr lang="en-US" altLang="zh-CN">
                <a:ea typeface="宋体" panose="02010600030101010101" pitchFamily="2" charset="-122"/>
              </a:rPr>
              <a:t>Routing </a:t>
            </a:r>
            <a:r>
              <a:rPr lang="zh-CN" altLang="en-US">
                <a:ea typeface="宋体" panose="02010600030101010101" pitchFamily="2" charset="-122"/>
              </a:rPr>
              <a:t>报头由其前一个报头的</a:t>
            </a:r>
            <a:r>
              <a:rPr lang="en-US" altLang="zh-CN">
                <a:ea typeface="宋体" panose="02010600030101010101" pitchFamily="2" charset="-122"/>
              </a:rPr>
              <a:t>Next Header </a:t>
            </a:r>
            <a:r>
              <a:rPr lang="zh-CN" altLang="en-US">
                <a:ea typeface="宋体" panose="02010600030101010101" pitchFamily="2" charset="-122"/>
              </a:rPr>
              <a:t>值</a:t>
            </a:r>
            <a:r>
              <a:rPr lang="en-US" altLang="zh-CN">
                <a:ea typeface="宋体" panose="02010600030101010101" pitchFamily="2" charset="-122"/>
              </a:rPr>
              <a:t>43 </a:t>
            </a:r>
            <a:r>
              <a:rPr lang="zh-CN" altLang="en-US">
                <a:ea typeface="宋体" panose="02010600030101010101" pitchFamily="2" charset="-122"/>
              </a:rPr>
              <a:t>标识。</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5FC232-6045-4451-9021-3ED60A07D0B9}" type="datetime1">
              <a:rPr lang="zh-CN" altLang="en-US" smtClean="0"/>
              <a:pPr/>
              <a:t>2019/12/6</a:t>
            </a:fld>
            <a:endParaRPr lang="en-US" altLang="zh-CN" smtClean="0"/>
          </a:p>
        </p:txBody>
      </p:sp>
      <p:sp>
        <p:nvSpPr>
          <p:cNvPr id="1454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54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56AAA8-6142-4B54-A43F-87F503EA5FD8}" type="slidenum">
              <a:rPr lang="zh-CN" altLang="en-US" smtClean="0"/>
              <a:pPr/>
              <a:t>139</a:t>
            </a:fld>
            <a:endParaRPr lang="en-US" altLang="zh-CN" smtClean="0"/>
          </a:p>
        </p:txBody>
      </p:sp>
      <p:sp>
        <p:nvSpPr>
          <p:cNvPr id="1454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Routing Extension Header</a:t>
            </a:r>
            <a:endParaRPr lang="zh-CN" altLang="en-US" smtClean="0">
              <a:ea typeface="宋体" panose="02010600030101010101" pitchFamily="2" charset="-122"/>
            </a:endParaRPr>
          </a:p>
        </p:txBody>
      </p:sp>
      <p:pic>
        <p:nvPicPr>
          <p:cNvPr id="1454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935038"/>
            <a:ext cx="7148513"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5" name="Rectangle 3"/>
          <p:cNvSpPr>
            <a:spLocks noGrp="1" noChangeArrowheads="1"/>
          </p:cNvSpPr>
          <p:nvPr>
            <p:ph type="body" idx="1"/>
          </p:nvPr>
        </p:nvSpPr>
        <p:spPr>
          <a:xfrm>
            <a:off x="0" y="5146675"/>
            <a:ext cx="4997450" cy="838200"/>
          </a:xfrm>
        </p:spPr>
        <p:txBody>
          <a:bodyPr/>
          <a:lstStyle/>
          <a:p>
            <a:pPr algn="ctr" eaLnBrk="1" hangingPunct="1">
              <a:buFontTx/>
              <a:buNone/>
            </a:pPr>
            <a:r>
              <a:rPr lang="en-US" altLang="zh-CN" smtClean="0">
                <a:ea typeface="宋体" panose="02010600030101010101" pitchFamily="2" charset="-122"/>
              </a:rPr>
              <a:t>The extension header for routing.</a:t>
            </a:r>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0862A3-195C-4A7F-98CC-7ABC8CB0CBE6}" type="datetime1">
              <a:rPr lang="zh-CN" altLang="en-US" smtClean="0"/>
              <a:pPr/>
              <a:t>2019/12/6</a:t>
            </a:fld>
            <a:endParaRPr lang="en-US" altLang="zh-CN" smtClean="0"/>
          </a:p>
        </p:txBody>
      </p:sp>
      <p:sp>
        <p:nvSpPr>
          <p:cNvPr id="163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63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EEE85E-AB3C-4777-A0FF-50CAC0EDC0A8}" type="slidenum">
              <a:rPr lang="zh-CN" altLang="en-US" smtClean="0"/>
              <a:pPr/>
              <a:t>14</a:t>
            </a:fld>
            <a:endParaRPr lang="en-US" altLang="zh-CN" smtClean="0"/>
          </a:p>
        </p:txBody>
      </p:sp>
      <p:sp>
        <p:nvSpPr>
          <p:cNvPr id="163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Routing Algorithms (3)</a:t>
            </a:r>
          </a:p>
        </p:txBody>
      </p:sp>
      <p:sp>
        <p:nvSpPr>
          <p:cNvPr id="16390"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Conflict between fairness and optimality.</a:t>
            </a:r>
          </a:p>
        </p:txBody>
      </p:sp>
      <p:pic>
        <p:nvPicPr>
          <p:cNvPr id="16391" name="Picture 5" descr="5-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813" y="2084388"/>
            <a:ext cx="73914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D7BEB6-E584-4ED0-925F-387F274FA678}" type="datetime1">
              <a:rPr lang="zh-CN" altLang="en-US" smtClean="0"/>
              <a:pPr/>
              <a:t>2019/12/6</a:t>
            </a:fld>
            <a:endParaRPr lang="en-US" altLang="zh-CN" smtClean="0"/>
          </a:p>
        </p:txBody>
      </p:sp>
      <p:sp>
        <p:nvSpPr>
          <p:cNvPr id="1464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464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5F540C-89E0-4BC2-B85F-BB584A7DD26A}" type="slidenum">
              <a:rPr lang="zh-CN" altLang="en-US" smtClean="0"/>
              <a:pPr/>
              <a:t>140</a:t>
            </a:fld>
            <a:endParaRPr lang="en-US" altLang="zh-CN" smtClean="0"/>
          </a:p>
        </p:txBody>
      </p:sp>
      <p:sp>
        <p:nvSpPr>
          <p:cNvPr id="146437" name="Rectangle 4"/>
          <p:cNvSpPr>
            <a:spLocks noChangeArrowheads="1"/>
          </p:cNvSpPr>
          <p:nvPr/>
        </p:nvSpPr>
        <p:spPr bwMode="auto">
          <a:xfrm>
            <a:off x="0" y="1228725"/>
            <a:ext cx="8936038"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4268" tIns="62134" rIns="124268" bIns="62134"/>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dirty="0">
                <a:ea typeface="宋体" panose="02010600030101010101" pitchFamily="2" charset="-122"/>
              </a:rPr>
              <a:t>5.3, 5.5, </a:t>
            </a:r>
            <a:r>
              <a:rPr lang="en-US" altLang="zh-CN" b="1" dirty="0" smtClean="0">
                <a:ea typeface="宋体" panose="02010600030101010101" pitchFamily="2" charset="-122"/>
              </a:rPr>
              <a:t>5.9,</a:t>
            </a:r>
            <a:r>
              <a:rPr lang="en-US" altLang="zh-CN" b="1" dirty="0" smtClean="0">
                <a:ea typeface="宋体" panose="02010600030101010101" pitchFamily="2" charset="-122"/>
              </a:rPr>
              <a:t> 5.20, 5.21, 5.22,</a:t>
            </a:r>
            <a:r>
              <a:rPr lang="en-US" altLang="zh-CN" b="1" dirty="0" smtClean="0">
                <a:ea typeface="宋体" panose="02010600030101010101" pitchFamily="2" charset="-122"/>
              </a:rPr>
              <a:t>5.23,5.25,5.27</a:t>
            </a:r>
            <a:r>
              <a:rPr lang="en-US" altLang="zh-CN" b="1" dirty="0">
                <a:ea typeface="宋体" panose="02010600030101010101" pitchFamily="2" charset="-122"/>
              </a:rPr>
              <a:t>, 5.30 </a:t>
            </a:r>
          </a:p>
          <a:p>
            <a:pPr eaLnBrk="1" hangingPunct="1"/>
            <a:endParaRPr lang="zh-CN" altLang="en-US" dirty="0">
              <a:ea typeface="宋体" panose="02010600030101010101" pitchFamily="2" charset="-122"/>
            </a:endParaRPr>
          </a:p>
        </p:txBody>
      </p:sp>
      <p:sp>
        <p:nvSpPr>
          <p:cNvPr id="146438" name="Rectangle 5"/>
          <p:cNvSpPr>
            <a:spLocks noGrp="1" noChangeArrowheads="1"/>
          </p:cNvSpPr>
          <p:nvPr>
            <p:ph type="title"/>
          </p:nvPr>
        </p:nvSpPr>
        <p:spPr>
          <a:xfrm>
            <a:off x="0" y="0"/>
            <a:ext cx="9144000" cy="993775"/>
          </a:xfrm>
          <a:noFill/>
        </p:spPr>
        <p:txBody>
          <a:bodyPr/>
          <a:lstStyle/>
          <a:p>
            <a:pPr eaLnBrk="1" hangingPunct="1"/>
            <a:r>
              <a:rPr lang="zh-CN" altLang="en-US" smtClean="0">
                <a:ea typeface="宋体" panose="02010600030101010101" pitchFamily="2" charset="-122"/>
              </a:rPr>
              <a:t>作业</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F27C86-2CF2-4181-9ED1-D0031F4E22F5}" type="datetime1">
              <a:rPr lang="zh-CN" altLang="en-US" smtClean="0"/>
              <a:pPr/>
              <a:t>2019/12/6</a:t>
            </a:fld>
            <a:endParaRPr lang="en-US" altLang="zh-CN" smtClean="0"/>
          </a:p>
        </p:txBody>
      </p:sp>
      <p:sp>
        <p:nvSpPr>
          <p:cNvPr id="174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74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A32477-ABB5-4E82-B18A-09B6B33D94A2}" type="slidenum">
              <a:rPr lang="zh-CN" altLang="en-US" smtClean="0"/>
              <a:pPr/>
              <a:t>15</a:t>
            </a:fld>
            <a:endParaRPr lang="en-US" altLang="zh-CN" smtClean="0"/>
          </a:p>
        </p:txBody>
      </p:sp>
      <p:sp>
        <p:nvSpPr>
          <p:cNvPr id="174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Optimality Principle</a:t>
            </a:r>
          </a:p>
        </p:txBody>
      </p:sp>
      <p:sp>
        <p:nvSpPr>
          <p:cNvPr id="17414" name="Rectangle 3"/>
          <p:cNvSpPr>
            <a:spLocks noGrp="1" noChangeArrowheads="1"/>
          </p:cNvSpPr>
          <p:nvPr>
            <p:ph type="body" idx="1"/>
          </p:nvPr>
        </p:nvSpPr>
        <p:spPr>
          <a:xfrm>
            <a:off x="1393825" y="5829300"/>
            <a:ext cx="7067550" cy="838200"/>
          </a:xfrm>
        </p:spPr>
        <p:txBody>
          <a:bodyPr/>
          <a:lstStyle/>
          <a:p>
            <a:pPr eaLnBrk="1" hangingPunct="1">
              <a:lnSpc>
                <a:spcPct val="90000"/>
              </a:lnSpc>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 subnet.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A sink tree</a:t>
            </a:r>
            <a:r>
              <a:rPr lang="zh-CN" altLang="en-US" b="1" smtClean="0">
                <a:ea typeface="宋体" panose="02010600030101010101" pitchFamily="2" charset="-122"/>
              </a:rPr>
              <a:t>（汇集树） </a:t>
            </a:r>
            <a:r>
              <a:rPr lang="en-US" altLang="zh-CN" b="1" smtClean="0">
                <a:ea typeface="宋体" panose="02010600030101010101" pitchFamily="2" charset="-122"/>
              </a:rPr>
              <a:t>for router B.</a:t>
            </a:r>
          </a:p>
        </p:txBody>
      </p:sp>
      <p:pic>
        <p:nvPicPr>
          <p:cNvPr id="17415" name="Picture 6" descr="5-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5" y="2817813"/>
            <a:ext cx="723106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1206500" y="1095375"/>
            <a:ext cx="72517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l"/>
            </a:pPr>
            <a:r>
              <a:rPr lang="en-US" altLang="zh-CN" sz="2000" b="1">
                <a:ea typeface="宋体" panose="02010600030101010101" pitchFamily="2" charset="-122"/>
              </a:rPr>
              <a:t>If router J is on the optimal path from router I to router K, then the optimal path from J to K also falls along the same route. </a:t>
            </a:r>
          </a:p>
          <a:p>
            <a:pPr eaLnBrk="1" hangingPunct="1">
              <a:buFont typeface="Wingdings" panose="05000000000000000000" pitchFamily="2" charset="2"/>
              <a:buChar char="l"/>
            </a:pPr>
            <a:r>
              <a:rPr lang="en-US" altLang="zh-CN" sz="2000" b="1">
                <a:ea typeface="宋体" panose="02010600030101010101" pitchFamily="2" charset="-122"/>
              </a:rPr>
              <a:t>The goal of all routing algorithms is to discover and use the sink trees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D875B4-38F1-4BD9-ACE3-29E214A50E0F}" type="datetime1">
              <a:rPr lang="zh-CN" altLang="en-US" smtClean="0"/>
              <a:pPr/>
              <a:t>2019/12/6</a:t>
            </a:fld>
            <a:endParaRPr lang="en-US" altLang="zh-CN" smtClean="0"/>
          </a:p>
        </p:txBody>
      </p:sp>
      <p:sp>
        <p:nvSpPr>
          <p:cNvPr id="184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84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D99CEF-363F-43F5-A050-D1ACB5396AB7}" type="slidenum">
              <a:rPr lang="zh-CN" altLang="en-US" smtClean="0"/>
              <a:pPr/>
              <a:t>16</a:t>
            </a:fld>
            <a:endParaRPr lang="en-US" altLang="zh-CN" smtClean="0"/>
          </a:p>
        </p:txBody>
      </p:sp>
      <p:sp>
        <p:nvSpPr>
          <p:cNvPr id="1843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Shortest Path Routing(1)</a:t>
            </a:r>
          </a:p>
        </p:txBody>
      </p:sp>
      <p:sp>
        <p:nvSpPr>
          <p:cNvPr id="18438" name="Rectangle 3"/>
          <p:cNvSpPr>
            <a:spLocks noGrp="1" noChangeArrowheads="1"/>
          </p:cNvSpPr>
          <p:nvPr>
            <p:ph type="body" idx="1"/>
          </p:nvPr>
        </p:nvSpPr>
        <p:spPr>
          <a:xfrm>
            <a:off x="376238" y="5476875"/>
            <a:ext cx="9144000" cy="838200"/>
          </a:xfrm>
        </p:spPr>
        <p:txBody>
          <a:bodyPr/>
          <a:lstStyle/>
          <a:p>
            <a:pPr eaLnBrk="1" hangingPunct="1">
              <a:buFontTx/>
              <a:buNone/>
            </a:pPr>
            <a:r>
              <a:rPr lang="en-US" altLang="zh-CN" b="1" smtClean="0">
                <a:ea typeface="宋体" panose="02010600030101010101" pitchFamily="2" charset="-122"/>
              </a:rPr>
              <a:t>The first 5 steps used in computing the shortest path from A to D.  </a:t>
            </a:r>
            <a:br>
              <a:rPr lang="en-US" altLang="zh-CN" b="1" smtClean="0">
                <a:ea typeface="宋体" panose="02010600030101010101" pitchFamily="2" charset="-122"/>
              </a:rPr>
            </a:br>
            <a:r>
              <a:rPr lang="en-US" altLang="zh-CN" b="1" smtClean="0">
                <a:ea typeface="宋体" panose="02010600030101010101" pitchFamily="2" charset="-122"/>
              </a:rPr>
              <a:t>The arrows indicate the working node.</a:t>
            </a:r>
          </a:p>
        </p:txBody>
      </p:sp>
      <p:pic>
        <p:nvPicPr>
          <p:cNvPr id="18439" name="Picture 4" descr="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120775"/>
            <a:ext cx="5538788"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40" name="Straight Arrow Connector 6"/>
          <p:cNvCxnSpPr>
            <a:cxnSpLocks noChangeShapeType="1"/>
          </p:cNvCxnSpPr>
          <p:nvPr/>
        </p:nvCxnSpPr>
        <p:spPr bwMode="auto">
          <a:xfrm rot="5400000">
            <a:off x="4812507" y="1375569"/>
            <a:ext cx="373062"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1" name="Straight Arrow Connector 7"/>
          <p:cNvCxnSpPr>
            <a:cxnSpLocks noChangeShapeType="1"/>
          </p:cNvCxnSpPr>
          <p:nvPr/>
        </p:nvCxnSpPr>
        <p:spPr bwMode="auto">
          <a:xfrm rot="5400000">
            <a:off x="1863726" y="2862262"/>
            <a:ext cx="373062" cy="373063"/>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2" name="Straight Arrow Connector 8"/>
          <p:cNvCxnSpPr>
            <a:cxnSpLocks noChangeShapeType="1"/>
          </p:cNvCxnSpPr>
          <p:nvPr/>
        </p:nvCxnSpPr>
        <p:spPr bwMode="auto">
          <a:xfrm rot="16200000" flipV="1">
            <a:off x="2212181" y="2812257"/>
            <a:ext cx="384175" cy="37306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3" name="Straight Arrow Connector 11"/>
          <p:cNvCxnSpPr>
            <a:cxnSpLocks noChangeShapeType="1"/>
          </p:cNvCxnSpPr>
          <p:nvPr/>
        </p:nvCxnSpPr>
        <p:spPr bwMode="auto">
          <a:xfrm rot="5400000">
            <a:off x="4814093" y="2850357"/>
            <a:ext cx="373063"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4" name="Straight Arrow Connector 12"/>
          <p:cNvCxnSpPr>
            <a:cxnSpLocks noChangeShapeType="1"/>
          </p:cNvCxnSpPr>
          <p:nvPr/>
        </p:nvCxnSpPr>
        <p:spPr bwMode="auto">
          <a:xfrm rot="16200000" flipV="1">
            <a:off x="5170487" y="2844801"/>
            <a:ext cx="384175"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5" name="Straight Arrow Connector 13"/>
          <p:cNvCxnSpPr>
            <a:cxnSpLocks noChangeShapeType="1"/>
          </p:cNvCxnSpPr>
          <p:nvPr/>
        </p:nvCxnSpPr>
        <p:spPr bwMode="auto">
          <a:xfrm rot="-5400000">
            <a:off x="5185569" y="3190082"/>
            <a:ext cx="374650" cy="37306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6" name="Straight Arrow Connector 18"/>
          <p:cNvCxnSpPr>
            <a:cxnSpLocks noChangeShapeType="1"/>
          </p:cNvCxnSpPr>
          <p:nvPr/>
        </p:nvCxnSpPr>
        <p:spPr bwMode="auto">
          <a:xfrm rot="5400000">
            <a:off x="1920875" y="4311650"/>
            <a:ext cx="374650"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7" name="Straight Arrow Connector 19"/>
          <p:cNvCxnSpPr>
            <a:cxnSpLocks noChangeShapeType="1"/>
          </p:cNvCxnSpPr>
          <p:nvPr/>
        </p:nvCxnSpPr>
        <p:spPr bwMode="auto">
          <a:xfrm rot="16200000" flipV="1">
            <a:off x="2232819" y="4325144"/>
            <a:ext cx="382588"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8" name="Straight Arrow Connector 20"/>
          <p:cNvCxnSpPr>
            <a:cxnSpLocks noChangeShapeType="1"/>
          </p:cNvCxnSpPr>
          <p:nvPr/>
        </p:nvCxnSpPr>
        <p:spPr bwMode="auto">
          <a:xfrm rot="-5400000">
            <a:off x="2247107" y="4695031"/>
            <a:ext cx="374650" cy="373063"/>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9" name="Straight Arrow Connector 21"/>
          <p:cNvCxnSpPr>
            <a:cxnSpLocks noChangeShapeType="1"/>
          </p:cNvCxnSpPr>
          <p:nvPr/>
        </p:nvCxnSpPr>
        <p:spPr bwMode="auto">
          <a:xfrm rot="10800000" flipV="1">
            <a:off x="2578100" y="4703763"/>
            <a:ext cx="677863" cy="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0" name="Straight Arrow Connector 24"/>
          <p:cNvCxnSpPr>
            <a:cxnSpLocks noChangeShapeType="1"/>
          </p:cNvCxnSpPr>
          <p:nvPr/>
        </p:nvCxnSpPr>
        <p:spPr bwMode="auto">
          <a:xfrm rot="5400000">
            <a:off x="4820443" y="4320382"/>
            <a:ext cx="373063" cy="37465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1" name="Straight Arrow Connector 25"/>
          <p:cNvCxnSpPr>
            <a:cxnSpLocks noChangeShapeType="1"/>
          </p:cNvCxnSpPr>
          <p:nvPr/>
        </p:nvCxnSpPr>
        <p:spPr bwMode="auto">
          <a:xfrm rot="16200000" flipV="1">
            <a:off x="5168900" y="4333876"/>
            <a:ext cx="382587" cy="37306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2" name="Straight Arrow Connector 26"/>
          <p:cNvCxnSpPr>
            <a:cxnSpLocks noChangeShapeType="1"/>
          </p:cNvCxnSpPr>
          <p:nvPr/>
        </p:nvCxnSpPr>
        <p:spPr bwMode="auto">
          <a:xfrm rot="-5400000">
            <a:off x="5172869" y="4661694"/>
            <a:ext cx="374650" cy="37306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3" name="Straight Arrow Connector 27"/>
          <p:cNvCxnSpPr>
            <a:cxnSpLocks noChangeShapeType="1"/>
          </p:cNvCxnSpPr>
          <p:nvPr/>
        </p:nvCxnSpPr>
        <p:spPr bwMode="auto">
          <a:xfrm rot="10800000" flipV="1">
            <a:off x="5487988" y="4700588"/>
            <a:ext cx="679450" cy="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4" name="Straight Arrow Connector 28"/>
          <p:cNvCxnSpPr>
            <a:cxnSpLocks noChangeShapeType="1"/>
          </p:cNvCxnSpPr>
          <p:nvPr/>
        </p:nvCxnSpPr>
        <p:spPr bwMode="auto">
          <a:xfrm rot="16200000" flipV="1">
            <a:off x="6179344" y="4679157"/>
            <a:ext cx="374650" cy="37306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4AC70D-A54F-4E10-A6D7-D8DAB93D74B0}" type="datetime1">
              <a:rPr lang="zh-CN" altLang="en-US" smtClean="0"/>
              <a:pPr/>
              <a:t>2019/12/6</a:t>
            </a:fld>
            <a:endParaRPr lang="en-US" altLang="zh-CN" smtClean="0"/>
          </a:p>
        </p:txBody>
      </p:sp>
      <p:sp>
        <p:nvSpPr>
          <p:cNvPr id="194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94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9F3B3E-0C7A-4BC6-8FE1-4239CD6D9FBA}" type="slidenum">
              <a:rPr lang="zh-CN" altLang="en-US" smtClean="0"/>
              <a:pPr/>
              <a:t>17</a:t>
            </a:fld>
            <a:endParaRPr lang="en-US" altLang="zh-CN" smtClean="0"/>
          </a:p>
        </p:txBody>
      </p:sp>
      <p:sp>
        <p:nvSpPr>
          <p:cNvPr id="194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Shortest Path Routing(2)</a:t>
            </a:r>
            <a:endParaRPr lang="zh-CN" altLang="en-US" smtClean="0">
              <a:ea typeface="宋体" panose="02010600030101010101" pitchFamily="2" charset="-122"/>
            </a:endParaRPr>
          </a:p>
        </p:txBody>
      </p:sp>
      <p:sp>
        <p:nvSpPr>
          <p:cNvPr id="19462" name="Rectangle 4"/>
          <p:cNvSpPr>
            <a:spLocks noChangeArrowheads="1"/>
          </p:cNvSpPr>
          <p:nvPr/>
        </p:nvSpPr>
        <p:spPr bwMode="auto">
          <a:xfrm>
            <a:off x="177800" y="1143000"/>
            <a:ext cx="869632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80000"/>
              </a:lnSpc>
              <a:buFontTx/>
              <a:buChar char="•"/>
            </a:pPr>
            <a:r>
              <a:rPr lang="en-US" altLang="zh-CN" b="1">
                <a:latin typeface="Arial" panose="020B0604020202020204" pitchFamily="34" charset="0"/>
                <a:ea typeface="宋体" panose="02010600030101010101" pitchFamily="2" charset="-122"/>
              </a:rPr>
              <a:t>Each node is labeled (in parentheses) with its distance from the source node along the best known path. Initially, all nodes are labeled with infinity.</a:t>
            </a:r>
          </a:p>
          <a:p>
            <a:pPr eaLnBrk="1" hangingPunct="1">
              <a:lnSpc>
                <a:spcPct val="80000"/>
              </a:lnSpc>
              <a:buFontTx/>
              <a:buChar char="•"/>
            </a:pPr>
            <a:r>
              <a:rPr lang="en-US" altLang="zh-CN" b="1">
                <a:latin typeface="Arial" panose="020B0604020202020204" pitchFamily="34" charset="0"/>
                <a:ea typeface="宋体" panose="02010600030101010101" pitchFamily="2" charset="-122"/>
              </a:rPr>
              <a:t>Marking node A as permanent and working node, indicated by a filled-in circle.</a:t>
            </a:r>
          </a:p>
          <a:p>
            <a:pPr eaLnBrk="1" hangingPunct="1">
              <a:lnSpc>
                <a:spcPct val="80000"/>
              </a:lnSpc>
              <a:buFontTx/>
              <a:buChar char="•"/>
            </a:pPr>
            <a:r>
              <a:rPr lang="en-US" altLang="zh-CN" b="1">
                <a:latin typeface="Arial" panose="020B0604020202020204" pitchFamily="34" charset="0"/>
                <a:ea typeface="宋体" panose="02010600030101010101" pitchFamily="2" charset="-122"/>
              </a:rPr>
              <a:t>L:  Examine each of the nodes adjacent to the working node. If the sum of the label on the working node and the distance from the working node to the node being considered is less than the label on that node, we have a shorter path, so the node is relabeled with the distance to the working node. </a:t>
            </a:r>
          </a:p>
          <a:p>
            <a:pPr eaLnBrk="1" hangingPunct="1">
              <a:lnSpc>
                <a:spcPct val="80000"/>
              </a:lnSpc>
              <a:buFontTx/>
              <a:buChar char="•"/>
            </a:pPr>
            <a:r>
              <a:rPr lang="en-US" altLang="zh-CN" b="1">
                <a:latin typeface="Arial" panose="020B0604020202020204" pitchFamily="34" charset="0"/>
                <a:ea typeface="宋体" panose="02010600030101010101" pitchFamily="2" charset="-122"/>
              </a:rPr>
              <a:t>Examine all the tentatively labeled nodes in the whole graph and make the one with the smallest label permanent. This one becomes the new working node.</a:t>
            </a:r>
          </a:p>
          <a:p>
            <a:pPr eaLnBrk="1" hangingPunct="1">
              <a:lnSpc>
                <a:spcPct val="80000"/>
              </a:lnSpc>
              <a:buFontTx/>
              <a:buChar char="•"/>
            </a:pPr>
            <a:r>
              <a:rPr lang="en-US" altLang="zh-CN" b="1">
                <a:latin typeface="Arial" panose="020B0604020202020204" pitchFamily="34" charset="0"/>
                <a:ea typeface="宋体" panose="02010600030101010101" pitchFamily="2" charset="-122"/>
              </a:rPr>
              <a:t>Goto L, until each node is permanently labeled.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6DCF22-53B7-4781-82F3-5B3FFD59E495}" type="datetime1">
              <a:rPr lang="zh-CN" altLang="en-US" smtClean="0"/>
              <a:pPr/>
              <a:t>2019/12/6</a:t>
            </a:fld>
            <a:endParaRPr lang="en-US" altLang="zh-CN" smtClean="0"/>
          </a:p>
        </p:txBody>
      </p:sp>
      <p:sp>
        <p:nvSpPr>
          <p:cNvPr id="204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04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36BD37-C823-457C-8D8D-057B3F3D82E0}" type="slidenum">
              <a:rPr lang="zh-CN" altLang="en-US" smtClean="0"/>
              <a:pPr/>
              <a:t>18</a:t>
            </a:fld>
            <a:endParaRPr lang="en-US" altLang="zh-CN" smtClean="0"/>
          </a:p>
        </p:txBody>
      </p:sp>
      <p:sp>
        <p:nvSpPr>
          <p:cNvPr id="204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Shortest Path Routing(3)</a:t>
            </a:r>
          </a:p>
        </p:txBody>
      </p:sp>
      <p:sp>
        <p:nvSpPr>
          <p:cNvPr id="20486" name="Rectangle 3"/>
          <p:cNvSpPr>
            <a:spLocks noGrp="1" noChangeArrowheads="1"/>
          </p:cNvSpPr>
          <p:nvPr>
            <p:ph type="body" idx="1"/>
          </p:nvPr>
        </p:nvSpPr>
        <p:spPr>
          <a:xfrm>
            <a:off x="0" y="5807075"/>
            <a:ext cx="9144000" cy="533400"/>
          </a:xfrm>
        </p:spPr>
        <p:txBody>
          <a:bodyPr/>
          <a:lstStyle/>
          <a:p>
            <a:pPr algn="ctr" eaLnBrk="1" hangingPunct="1">
              <a:buFontTx/>
              <a:buNone/>
            </a:pPr>
            <a:r>
              <a:rPr lang="en-US" altLang="zh-CN" smtClean="0">
                <a:ea typeface="宋体" panose="02010600030101010101" pitchFamily="2" charset="-122"/>
              </a:rPr>
              <a:t>Dijkstra's algorithm to compute the shortest path through a graph.</a:t>
            </a:r>
          </a:p>
        </p:txBody>
      </p:sp>
      <p:sp>
        <p:nvSpPr>
          <p:cNvPr id="20487" name="Text Box 4"/>
          <p:cNvSpPr txBox="1">
            <a:spLocks noChangeArrowheads="1"/>
          </p:cNvSpPr>
          <p:nvPr/>
        </p:nvSpPr>
        <p:spPr bwMode="auto">
          <a:xfrm>
            <a:off x="3236913" y="2728913"/>
            <a:ext cx="153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5-8 top</a:t>
            </a:r>
          </a:p>
        </p:txBody>
      </p:sp>
      <p:pic>
        <p:nvPicPr>
          <p:cNvPr id="20488" name="Picture 5" descr="5-8"/>
          <p:cNvPicPr>
            <a:picLocks noChangeAspect="1" noChangeArrowheads="1"/>
          </p:cNvPicPr>
          <p:nvPr/>
        </p:nvPicPr>
        <p:blipFill>
          <a:blip r:embed="rId2">
            <a:extLst>
              <a:ext uri="{28A0092B-C50C-407E-A947-70E740481C1C}">
                <a14:useLocalDpi xmlns:a14="http://schemas.microsoft.com/office/drawing/2010/main" val="0"/>
              </a:ext>
            </a:extLst>
          </a:blip>
          <a:srcRect b="54224"/>
          <a:stretch>
            <a:fillRect/>
          </a:stretch>
        </p:blipFill>
        <p:spPr bwMode="auto">
          <a:xfrm>
            <a:off x="949325" y="1262063"/>
            <a:ext cx="75692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a:off x="7608888" y="5614988"/>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400">
                <a:latin typeface="Helvetica" panose="020B0604020202020204" pitchFamily="34" charset="0"/>
                <a:ea typeface="宋体" panose="02010600030101010101" pitchFamily="2" charset="-122"/>
              </a:rPr>
              <a:t> </a:t>
            </a:r>
          </a:p>
        </p:txBody>
      </p:sp>
      <p:sp>
        <p:nvSpPr>
          <p:cNvPr id="20490" name="TextBox 12"/>
          <p:cNvSpPr txBox="1">
            <a:spLocks noChangeArrowheads="1"/>
          </p:cNvSpPr>
          <p:nvPr/>
        </p:nvSpPr>
        <p:spPr bwMode="auto">
          <a:xfrm>
            <a:off x="6505575" y="4089400"/>
            <a:ext cx="1952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B050"/>
                </a:solidFill>
                <a:ea typeface="宋体" panose="02010600030101010101" pitchFamily="2" charset="-122"/>
              </a:rPr>
              <a:t>Start with the sink, all other nodes are unreachable</a:t>
            </a:r>
          </a:p>
        </p:txBody>
      </p:sp>
      <p:sp>
        <p:nvSpPr>
          <p:cNvPr id="20491" name="Left Brace 14"/>
          <p:cNvSpPr>
            <a:spLocks/>
          </p:cNvSpPr>
          <p:nvPr/>
        </p:nvSpPr>
        <p:spPr bwMode="auto">
          <a:xfrm flipH="1">
            <a:off x="6140450" y="4089400"/>
            <a:ext cx="207963" cy="930275"/>
          </a:xfrm>
          <a:prstGeom prst="leftBrace">
            <a:avLst>
              <a:gd name="adj1" fmla="val 8367"/>
              <a:gd name="adj2" fmla="val 50000"/>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16257C-9C2E-4C3B-AC84-A4720AD41728}" type="datetime1">
              <a:rPr lang="zh-CN" altLang="en-US" smtClean="0"/>
              <a:pPr/>
              <a:t>2019/12/6</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15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9A72BD-C16B-4E66-93E3-034E2E97CF21}" type="slidenum">
              <a:rPr lang="zh-CN" altLang="en-US" smtClean="0"/>
              <a:pPr/>
              <a:t>19</a:t>
            </a:fld>
            <a:endParaRPr lang="en-US" altLang="zh-CN" smtClean="0"/>
          </a:p>
        </p:txBody>
      </p:sp>
      <p:sp>
        <p:nvSpPr>
          <p:cNvPr id="215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Shortest Path Routing(4)</a:t>
            </a:r>
          </a:p>
        </p:txBody>
      </p:sp>
      <p:sp>
        <p:nvSpPr>
          <p:cNvPr id="21510" name="Rectangle 3"/>
          <p:cNvSpPr>
            <a:spLocks noGrp="1" noChangeArrowheads="1"/>
          </p:cNvSpPr>
          <p:nvPr>
            <p:ph type="body" idx="1"/>
          </p:nvPr>
        </p:nvSpPr>
        <p:spPr>
          <a:xfrm>
            <a:off x="0" y="5916613"/>
            <a:ext cx="9144000" cy="504825"/>
          </a:xfrm>
        </p:spPr>
        <p:txBody>
          <a:bodyPr/>
          <a:lstStyle/>
          <a:p>
            <a:pPr algn="ctr" eaLnBrk="1" hangingPunct="1">
              <a:buFontTx/>
              <a:buNone/>
            </a:pPr>
            <a:r>
              <a:rPr lang="en-US" altLang="zh-CN" smtClean="0">
                <a:ea typeface="宋体" panose="02010600030101010101" pitchFamily="2" charset="-122"/>
              </a:rPr>
              <a:t>Dijkstra's algorithm to compute the shortest path through a graph.</a:t>
            </a:r>
          </a:p>
        </p:txBody>
      </p:sp>
      <p:sp>
        <p:nvSpPr>
          <p:cNvPr id="21511" name="Text Box 6"/>
          <p:cNvSpPr txBox="1">
            <a:spLocks noChangeArrowheads="1"/>
          </p:cNvSpPr>
          <p:nvPr/>
        </p:nvSpPr>
        <p:spPr bwMode="auto">
          <a:xfrm>
            <a:off x="3425825" y="2757488"/>
            <a:ext cx="13065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5-8 bottom</a:t>
            </a:r>
          </a:p>
        </p:txBody>
      </p:sp>
      <p:pic>
        <p:nvPicPr>
          <p:cNvPr id="21512" name="Picture 7" descr="5-8"/>
          <p:cNvPicPr>
            <a:picLocks noChangeAspect="1" noChangeArrowheads="1"/>
          </p:cNvPicPr>
          <p:nvPr/>
        </p:nvPicPr>
        <p:blipFill>
          <a:blip r:embed="rId2">
            <a:extLst>
              <a:ext uri="{28A0092B-C50C-407E-A947-70E740481C1C}">
                <a14:useLocalDpi xmlns:a14="http://schemas.microsoft.com/office/drawing/2010/main" val="0"/>
              </a:ext>
            </a:extLst>
          </a:blip>
          <a:srcRect t="45761"/>
          <a:stretch>
            <a:fillRect/>
          </a:stretch>
        </p:blipFill>
        <p:spPr bwMode="auto">
          <a:xfrm>
            <a:off x="825500" y="1030288"/>
            <a:ext cx="7177088"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Box 17"/>
          <p:cNvSpPr txBox="1">
            <a:spLocks noChangeArrowheads="1"/>
          </p:cNvSpPr>
          <p:nvPr/>
        </p:nvSpPr>
        <p:spPr bwMode="auto">
          <a:xfrm>
            <a:off x="7158038" y="1081088"/>
            <a:ext cx="21923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B050"/>
                </a:solidFill>
                <a:ea typeface="宋体" panose="02010600030101010101" pitchFamily="2" charset="-122"/>
              </a:rPr>
              <a:t>Relaxation step. Lower distance to nodes linked to newest member of the sink tree</a:t>
            </a:r>
          </a:p>
        </p:txBody>
      </p:sp>
      <p:sp>
        <p:nvSpPr>
          <p:cNvPr id="21514" name="Left Brace 18"/>
          <p:cNvSpPr>
            <a:spLocks/>
          </p:cNvSpPr>
          <p:nvPr/>
        </p:nvSpPr>
        <p:spPr bwMode="auto">
          <a:xfrm flipH="1">
            <a:off x="6908800" y="1196975"/>
            <a:ext cx="239713" cy="1208088"/>
          </a:xfrm>
          <a:prstGeom prst="leftBrace">
            <a:avLst>
              <a:gd name="adj1" fmla="val 20836"/>
              <a:gd name="adj2" fmla="val 50000"/>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21515" name="TextBox 11"/>
          <p:cNvSpPr txBox="1">
            <a:spLocks noChangeArrowheads="1"/>
          </p:cNvSpPr>
          <p:nvPr/>
        </p:nvSpPr>
        <p:spPr bwMode="auto">
          <a:xfrm>
            <a:off x="7151688" y="3467100"/>
            <a:ext cx="19526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solidFill>
                  <a:srgbClr val="00B050"/>
                </a:solidFill>
                <a:ea typeface="宋体" panose="02010600030101010101" pitchFamily="2" charset="-122"/>
              </a:rPr>
              <a:t>Find the lowest distance, add it to the sink tree, and repeat until done</a:t>
            </a:r>
          </a:p>
        </p:txBody>
      </p:sp>
      <p:sp>
        <p:nvSpPr>
          <p:cNvPr id="21516" name="Left Brace 12"/>
          <p:cNvSpPr>
            <a:spLocks/>
          </p:cNvSpPr>
          <p:nvPr/>
        </p:nvSpPr>
        <p:spPr bwMode="auto">
          <a:xfrm flipH="1">
            <a:off x="6899275" y="3462338"/>
            <a:ext cx="258763" cy="1279525"/>
          </a:xfrm>
          <a:prstGeom prst="leftBrace">
            <a:avLst>
              <a:gd name="adj1" fmla="val 8379"/>
              <a:gd name="adj2" fmla="val 50000"/>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678CCB-C646-458B-B7DB-8BB5D041E352}" type="datetime1">
              <a:rPr lang="zh-CN" altLang="en-US" smtClean="0"/>
              <a:pPr/>
              <a:t>2019/12/6</a:t>
            </a:fld>
            <a:endParaRPr lang="en-US" altLang="zh-CN" smtClean="0"/>
          </a:p>
        </p:txBody>
      </p:sp>
      <p:sp>
        <p:nvSpPr>
          <p:cNvPr id="40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4FA9DD-36A7-43BC-A0B5-DA0C45EEA6D7}" type="slidenum">
              <a:rPr lang="zh-CN" altLang="en-US" smtClean="0"/>
              <a:pPr/>
              <a:t>2</a:t>
            </a:fld>
            <a:endParaRPr lang="en-US" altLang="zh-CN" smtClean="0"/>
          </a:p>
        </p:txBody>
      </p:sp>
      <p:sp>
        <p:nvSpPr>
          <p:cNvPr id="41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Network Layer Design Issues</a:t>
            </a:r>
          </a:p>
        </p:txBody>
      </p:sp>
      <p:sp>
        <p:nvSpPr>
          <p:cNvPr id="4102" name="Rectangle 3"/>
          <p:cNvSpPr>
            <a:spLocks noGrp="1" noChangeArrowheads="1"/>
          </p:cNvSpPr>
          <p:nvPr>
            <p:ph type="body" idx="1"/>
          </p:nvPr>
        </p:nvSpPr>
        <p:spPr>
          <a:xfrm>
            <a:off x="276225" y="1808163"/>
            <a:ext cx="8867775" cy="4745037"/>
          </a:xfrm>
        </p:spPr>
        <p:txBody>
          <a:bodyPr/>
          <a:lstStyle/>
          <a:p>
            <a:pPr eaLnBrk="1" hangingPunct="1">
              <a:buFontTx/>
              <a:buChar char="•"/>
            </a:pPr>
            <a:r>
              <a:rPr lang="en-US" altLang="zh-CN" sz="2800" b="1" smtClean="0">
                <a:latin typeface="Arial" panose="020B0604020202020204" pitchFamily="34" charset="0"/>
                <a:ea typeface="宋体" panose="02010600030101010101" pitchFamily="2" charset="-122"/>
              </a:rPr>
              <a:t>Store-and-Forward Packet Switching</a:t>
            </a:r>
          </a:p>
          <a:p>
            <a:pPr eaLnBrk="1" hangingPunct="1">
              <a:buFontTx/>
              <a:buChar char="•"/>
            </a:pPr>
            <a:r>
              <a:rPr lang="en-US" altLang="zh-CN" sz="2800" b="1" smtClean="0">
                <a:latin typeface="Arial" panose="020B0604020202020204" pitchFamily="34" charset="0"/>
                <a:ea typeface="宋体" panose="02010600030101010101" pitchFamily="2" charset="-122"/>
              </a:rPr>
              <a:t>Services Provided to the Transport Layer</a:t>
            </a:r>
          </a:p>
          <a:p>
            <a:pPr eaLnBrk="1" hangingPunct="1">
              <a:buFontTx/>
              <a:buChar char="•"/>
            </a:pPr>
            <a:r>
              <a:rPr lang="en-US" altLang="zh-CN" sz="2800" b="1" smtClean="0">
                <a:latin typeface="Arial" panose="020B0604020202020204" pitchFamily="34" charset="0"/>
                <a:ea typeface="宋体" panose="02010600030101010101" pitchFamily="2" charset="-122"/>
              </a:rPr>
              <a:t>Implementation of Connectionless Service</a:t>
            </a:r>
          </a:p>
          <a:p>
            <a:pPr eaLnBrk="1" hangingPunct="1">
              <a:buFontTx/>
              <a:buChar char="•"/>
            </a:pPr>
            <a:r>
              <a:rPr lang="en-US" altLang="zh-CN" sz="2800" b="1" smtClean="0">
                <a:latin typeface="Arial" panose="020B0604020202020204" pitchFamily="34" charset="0"/>
                <a:ea typeface="宋体" panose="02010600030101010101" pitchFamily="2" charset="-122"/>
              </a:rPr>
              <a:t>Implementation of Connection-Oriented Service</a:t>
            </a:r>
          </a:p>
          <a:p>
            <a:pPr eaLnBrk="1" hangingPunct="1">
              <a:buFontTx/>
              <a:buChar char="•"/>
            </a:pPr>
            <a:r>
              <a:rPr lang="en-US" altLang="zh-CN" sz="2800" b="1" smtClean="0">
                <a:latin typeface="Arial" panose="020B0604020202020204" pitchFamily="34" charset="0"/>
                <a:ea typeface="宋体" panose="02010600030101010101" pitchFamily="2" charset="-122"/>
              </a:rPr>
              <a:t>Comparison of Virtual-Circuit and Datagram Subnets</a:t>
            </a:r>
          </a:p>
          <a:p>
            <a:pPr eaLnBrk="1" hangingPunct="1">
              <a:buFontTx/>
              <a:buChar char="•"/>
            </a:pPr>
            <a:endParaRPr lang="zh-CN" altLang="en-US" sz="2800" b="1" smtClean="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ADB821-1F62-4441-8725-9A40FF444F4F}" type="datetime1">
              <a:rPr lang="zh-CN" altLang="en-US" smtClean="0"/>
              <a:pPr/>
              <a:t>2019/12/6</a:t>
            </a:fld>
            <a:endParaRPr lang="en-US" altLang="zh-CN" smtClean="0"/>
          </a:p>
        </p:txBody>
      </p:sp>
      <p:sp>
        <p:nvSpPr>
          <p:cNvPr id="225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25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6D5F3F6-A0C6-43D8-8706-9CFC6CF83A17}" type="slidenum">
              <a:rPr lang="zh-CN" altLang="en-US" smtClean="0"/>
              <a:pPr/>
              <a:t>20</a:t>
            </a:fld>
            <a:endParaRPr lang="en-US" altLang="zh-CN" smtClean="0"/>
          </a:p>
        </p:txBody>
      </p:sp>
      <p:sp>
        <p:nvSpPr>
          <p:cNvPr id="22533"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Flooding</a:t>
            </a:r>
            <a:endParaRPr lang="zh-CN" altLang="en-US" smtClean="0">
              <a:ea typeface="宋体" panose="02010600030101010101" pitchFamily="2" charset="-122"/>
            </a:endParaRPr>
          </a:p>
        </p:txBody>
      </p:sp>
      <p:sp>
        <p:nvSpPr>
          <p:cNvPr id="22534" name="Rectangle 5"/>
          <p:cNvSpPr>
            <a:spLocks noChangeArrowheads="1"/>
          </p:cNvSpPr>
          <p:nvPr/>
        </p:nvSpPr>
        <p:spPr bwMode="auto">
          <a:xfrm>
            <a:off x="0" y="1093788"/>
            <a:ext cx="88265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b="1">
                <a:latin typeface="Arial" panose="020B0604020202020204" pitchFamily="34" charset="0"/>
                <a:ea typeface="宋体" panose="02010600030101010101" pitchFamily="2" charset="-122"/>
              </a:rPr>
              <a:t>Every incoming packet is sent out on every outgoing line except the one it arrived on. </a:t>
            </a:r>
          </a:p>
          <a:p>
            <a:pPr eaLnBrk="1" hangingPunct="1">
              <a:buFontTx/>
              <a:buChar char="•"/>
            </a:pPr>
            <a:r>
              <a:rPr lang="en-US" altLang="zh-CN" b="1">
                <a:latin typeface="Arial" panose="020B0604020202020204" pitchFamily="34" charset="0"/>
                <a:ea typeface="宋体" panose="02010600030101010101" pitchFamily="2" charset="-122"/>
              </a:rPr>
              <a:t>Throw out duplicate packets</a:t>
            </a:r>
          </a:p>
          <a:p>
            <a:pPr lvl="1" eaLnBrk="1" hangingPunct="1"/>
            <a:r>
              <a:rPr lang="en-US" altLang="zh-CN" b="1">
                <a:latin typeface="Arial" panose="020B0604020202020204" pitchFamily="34" charset="0"/>
                <a:ea typeface="宋体" panose="02010600030101010101" pitchFamily="2" charset="-122"/>
              </a:rPr>
              <a:t>Hop counter </a:t>
            </a:r>
          </a:p>
          <a:p>
            <a:pPr lvl="1" eaLnBrk="1" hangingPunct="1"/>
            <a:r>
              <a:rPr lang="en-US" altLang="zh-CN" b="1">
                <a:latin typeface="Arial" panose="020B0604020202020204" pitchFamily="34" charset="0"/>
                <a:ea typeface="宋体" panose="02010600030101010101" pitchFamily="2" charset="-122"/>
              </a:rPr>
              <a:t>To keep track of the flooded packets</a:t>
            </a:r>
          </a:p>
          <a:p>
            <a:pPr lvl="1" eaLnBrk="1" hangingPunct="1"/>
            <a:r>
              <a:rPr lang="en-US" altLang="zh-CN" b="1">
                <a:latin typeface="Arial" panose="020B0604020202020204" pitchFamily="34" charset="0"/>
                <a:ea typeface="宋体" panose="02010600030101010101" pitchFamily="2" charset="-122"/>
              </a:rPr>
              <a:t>Selective flooding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2FFAEC-DCCA-4A47-AD45-E13E6BFF8FA3}" type="datetime1">
              <a:rPr lang="zh-CN" altLang="en-US" smtClean="0"/>
              <a:pPr/>
              <a:t>2019/12/6</a:t>
            </a:fld>
            <a:endParaRPr lang="en-US" altLang="zh-CN" smtClean="0"/>
          </a:p>
        </p:txBody>
      </p:sp>
      <p:sp>
        <p:nvSpPr>
          <p:cNvPr id="235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35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ECF3A1-CBDC-4AC6-BE10-DD06E2E11E4D}" type="slidenum">
              <a:rPr lang="zh-CN" altLang="en-US" smtClean="0"/>
              <a:pPr/>
              <a:t>21</a:t>
            </a:fld>
            <a:endParaRPr lang="en-US" altLang="zh-CN" smtClean="0"/>
          </a:p>
        </p:txBody>
      </p:sp>
      <p:sp>
        <p:nvSpPr>
          <p:cNvPr id="23557" name="Title 1"/>
          <p:cNvSpPr>
            <a:spLocks noGrp="1"/>
          </p:cNvSpPr>
          <p:nvPr>
            <p:ph type="title"/>
          </p:nvPr>
        </p:nvSpPr>
        <p:spPr>
          <a:xfrm>
            <a:off x="0" y="38100"/>
            <a:ext cx="9144000" cy="1143000"/>
          </a:xfrm>
        </p:spPr>
        <p:txBody>
          <a:bodyPr/>
          <a:lstStyle/>
          <a:p>
            <a:r>
              <a:rPr lang="en-US" altLang="zh-CN" smtClean="0">
                <a:ea typeface="宋体" panose="02010600030101010101" pitchFamily="2" charset="-122"/>
              </a:rPr>
              <a:t>Distance Vector Routing (1)</a:t>
            </a:r>
          </a:p>
        </p:txBody>
      </p:sp>
      <p:sp>
        <p:nvSpPr>
          <p:cNvPr id="23558" name="Content Placeholder 2"/>
          <p:cNvSpPr>
            <a:spLocks noGrp="1"/>
          </p:cNvSpPr>
          <p:nvPr>
            <p:ph idx="1"/>
          </p:nvPr>
        </p:nvSpPr>
        <p:spPr>
          <a:xfrm>
            <a:off x="873125" y="1325563"/>
            <a:ext cx="7789863" cy="4600575"/>
          </a:xfrm>
        </p:spPr>
        <p:txBody>
          <a:bodyPr/>
          <a:lstStyle/>
          <a:p>
            <a:pPr marL="0" indent="0">
              <a:buFontTx/>
              <a:buNone/>
            </a:pPr>
            <a:r>
              <a:rPr lang="en-US" altLang="zh-CN" u="sng" smtClean="0">
                <a:ea typeface="宋体" panose="02010600030101010101" pitchFamily="2" charset="-122"/>
              </a:rPr>
              <a:t>Distance vector</a:t>
            </a:r>
            <a:r>
              <a:rPr lang="en-US" altLang="zh-CN" smtClean="0">
                <a:ea typeface="宋体" panose="02010600030101010101" pitchFamily="2" charset="-122"/>
              </a:rPr>
              <a:t> is a distributed routing algorithm</a:t>
            </a:r>
          </a:p>
          <a:p>
            <a:pPr lvl="1">
              <a:buFont typeface="Arial" panose="020B0604020202020204" pitchFamily="34" charset="0"/>
              <a:buChar char="•"/>
            </a:pPr>
            <a:r>
              <a:rPr lang="en-US" altLang="zh-CN" sz="2400" smtClean="0">
                <a:ea typeface="宋体" panose="02010600030101010101" pitchFamily="2" charset="-122"/>
              </a:rPr>
              <a:t>Shortest path computation is split across nodes</a:t>
            </a:r>
          </a:p>
          <a:p>
            <a:pPr marL="0" indent="0">
              <a:buFontTx/>
              <a:buNone/>
            </a:pPr>
            <a:endParaRPr lang="en-US" altLang="zh-CN" smtClean="0">
              <a:ea typeface="宋体" panose="02010600030101010101" pitchFamily="2" charset="-122"/>
            </a:endParaRPr>
          </a:p>
          <a:p>
            <a:pPr marL="0" indent="0">
              <a:buFontTx/>
              <a:buNone/>
            </a:pPr>
            <a:r>
              <a:rPr lang="en-US" altLang="zh-CN" smtClean="0">
                <a:ea typeface="宋体" panose="02010600030101010101" pitchFamily="2" charset="-122"/>
              </a:rPr>
              <a:t>Algorithm:</a:t>
            </a:r>
          </a:p>
          <a:p>
            <a:pPr lvl="1">
              <a:buFont typeface="Arial" panose="020B0604020202020204" pitchFamily="34" charset="0"/>
              <a:buChar char="•"/>
            </a:pPr>
            <a:r>
              <a:rPr lang="en-US" altLang="zh-CN" sz="2400" smtClean="0">
                <a:ea typeface="宋体" panose="02010600030101010101" pitchFamily="2" charset="-122"/>
              </a:rPr>
              <a:t>Each node knows distance of links to its neighbors</a:t>
            </a:r>
          </a:p>
          <a:p>
            <a:pPr lvl="1">
              <a:buFont typeface="Arial" panose="020B0604020202020204" pitchFamily="34" charset="0"/>
              <a:buChar char="•"/>
            </a:pPr>
            <a:r>
              <a:rPr lang="en-US" altLang="zh-CN" sz="2400" smtClean="0">
                <a:ea typeface="宋体" panose="02010600030101010101" pitchFamily="2" charset="-122"/>
              </a:rPr>
              <a:t>Each node advertises vector of lowest known distances to all neighbors</a:t>
            </a:r>
          </a:p>
          <a:p>
            <a:pPr lvl="1">
              <a:buFont typeface="Arial" panose="020B0604020202020204" pitchFamily="34" charset="0"/>
              <a:buChar char="•"/>
            </a:pPr>
            <a:r>
              <a:rPr lang="en-US" altLang="zh-CN" sz="2400" smtClean="0">
                <a:ea typeface="宋体" panose="02010600030101010101" pitchFamily="2" charset="-122"/>
              </a:rPr>
              <a:t>Each node uses received vectors to update its own</a:t>
            </a:r>
          </a:p>
          <a:p>
            <a:pPr lvl="1">
              <a:buFont typeface="Arial" panose="020B0604020202020204" pitchFamily="34" charset="0"/>
              <a:buChar char="•"/>
            </a:pPr>
            <a:r>
              <a:rPr lang="en-US" altLang="zh-CN" sz="2400" smtClean="0">
                <a:ea typeface="宋体" panose="02010600030101010101" pitchFamily="2" charset="-122"/>
              </a:rPr>
              <a:t>Repeat periodically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22A79B-E7D0-4019-8463-F2EF411739E1}" type="datetime1">
              <a:rPr lang="zh-CN" altLang="en-US" smtClean="0"/>
              <a:pPr/>
              <a:t>2019/12/6</a:t>
            </a:fld>
            <a:endParaRPr lang="en-US" altLang="zh-CN" smtClean="0"/>
          </a:p>
        </p:txBody>
      </p:sp>
      <p:sp>
        <p:nvSpPr>
          <p:cNvPr id="245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245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8A59E-97BD-45DE-BA93-0DFFF6BA4B16}" type="slidenum">
              <a:rPr lang="zh-CN" altLang="en-US" smtClean="0"/>
              <a:pPr/>
              <a:t>22</a:t>
            </a:fld>
            <a:endParaRPr lang="en-US" altLang="zh-CN" smtClean="0"/>
          </a:p>
        </p:txBody>
      </p:sp>
      <p:sp>
        <p:nvSpPr>
          <p:cNvPr id="245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Distance Vector Routing</a:t>
            </a:r>
            <a:r>
              <a:rPr lang="zh-CN" altLang="en-US" smtClean="0">
                <a:ea typeface="宋体" panose="02010600030101010101" pitchFamily="2" charset="-122"/>
              </a:rPr>
              <a:t>（</a:t>
            </a:r>
            <a:r>
              <a:rPr lang="en-US" altLang="zh-CN" smtClean="0">
                <a:ea typeface="宋体" panose="02010600030101010101" pitchFamily="2" charset="-122"/>
              </a:rPr>
              <a:t>2</a:t>
            </a:r>
            <a:r>
              <a:rPr lang="zh-CN" altLang="en-US" smtClean="0">
                <a:ea typeface="宋体" panose="02010600030101010101" pitchFamily="2" charset="-122"/>
              </a:rPr>
              <a:t>）</a:t>
            </a:r>
            <a:endParaRPr lang="en-US" altLang="zh-CN" smtClean="0">
              <a:ea typeface="宋体" panose="02010600030101010101" pitchFamily="2" charset="-122"/>
            </a:endParaRPr>
          </a:p>
        </p:txBody>
      </p:sp>
      <p:sp>
        <p:nvSpPr>
          <p:cNvPr id="24582" name="Rectangle 3"/>
          <p:cNvSpPr>
            <a:spLocks noGrp="1" noChangeArrowheads="1"/>
          </p:cNvSpPr>
          <p:nvPr>
            <p:ph type="body" idx="1"/>
          </p:nvPr>
        </p:nvSpPr>
        <p:spPr>
          <a:xfrm>
            <a:off x="711200" y="5511800"/>
            <a:ext cx="8432800" cy="838200"/>
          </a:xfrm>
        </p:spPr>
        <p:txBody>
          <a:bodyPr/>
          <a:lstStyle/>
          <a:p>
            <a:pPr eaLnBrk="1" hangingPunct="1">
              <a:lnSpc>
                <a:spcPct val="90000"/>
              </a:lnSpc>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 subnet.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Input from A, I, H, K, and the new </a:t>
            </a:r>
          </a:p>
          <a:p>
            <a:pPr eaLnBrk="1" hangingPunct="1">
              <a:lnSpc>
                <a:spcPct val="90000"/>
              </a:lnSpc>
              <a:buFontTx/>
              <a:buNone/>
            </a:pPr>
            <a:r>
              <a:rPr lang="en-US" altLang="zh-CN" b="1" smtClean="0">
                <a:ea typeface="宋体" panose="02010600030101010101" pitchFamily="2" charset="-122"/>
              </a:rPr>
              <a:t>routing table for J.</a:t>
            </a:r>
          </a:p>
        </p:txBody>
      </p:sp>
      <p:pic>
        <p:nvPicPr>
          <p:cNvPr id="24583" name="Picture 5" descr="5-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8" y="1184275"/>
            <a:ext cx="67849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343400" y="4343400"/>
            <a:ext cx="762000" cy="1066800"/>
          </a:xfrm>
          <a:prstGeom prst="rect">
            <a:avLst/>
          </a:prstGeom>
          <a:solidFill>
            <a:srgbClr val="EAEAEA"/>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A</a:t>
            </a:r>
            <a:endParaRPr kumimoji="1" lang="en-US" altLang="zh-CN" sz="1800" b="1">
              <a:ea typeface="宋体" panose="02010600030101010101" pitchFamily="2" charset="-122"/>
            </a:endParaRPr>
          </a:p>
          <a:p>
            <a:pPr algn="ctr" eaLnBrk="1" hangingPunct="1">
              <a:spcBef>
                <a:spcPct val="0"/>
              </a:spcBef>
              <a:buClrTx/>
              <a:buFontTx/>
              <a:buNone/>
            </a:pPr>
            <a:r>
              <a:rPr kumimoji="1" lang="zh-CN" altLang="en-US" sz="1800" b="1">
                <a:ea typeface="宋体" panose="02010600030101010101" pitchFamily="2" charset="-122"/>
              </a:rPr>
              <a:t>路由表</a:t>
            </a:r>
          </a:p>
        </p:txBody>
      </p:sp>
      <p:sp>
        <p:nvSpPr>
          <p:cNvPr id="25603" name="AutoShape 3"/>
          <p:cNvSpPr>
            <a:spLocks noChangeArrowheads="1"/>
          </p:cNvSpPr>
          <p:nvPr/>
        </p:nvSpPr>
        <p:spPr bwMode="auto">
          <a:xfrm>
            <a:off x="1447800" y="4419600"/>
            <a:ext cx="1752600" cy="1143000"/>
          </a:xfrm>
          <a:prstGeom prst="diamond">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1800">
              <a:latin typeface="Arial" panose="020B0604020202020204" pitchFamily="34" charset="0"/>
              <a:ea typeface="黑体" panose="02010609060101010101" pitchFamily="49" charset="-122"/>
            </a:endParaRPr>
          </a:p>
        </p:txBody>
      </p:sp>
      <p:sp>
        <p:nvSpPr>
          <p:cNvPr id="25604" name="Rectangle 4"/>
          <p:cNvSpPr>
            <a:spLocks noGrp="1" noChangeArrowheads="1"/>
          </p:cNvSpPr>
          <p:nvPr>
            <p:ph type="title"/>
          </p:nvPr>
        </p:nvSpPr>
        <p:spPr>
          <a:xfrm>
            <a:off x="762000" y="533400"/>
            <a:ext cx="7772400" cy="1143000"/>
          </a:xfrm>
        </p:spPr>
        <p:txBody>
          <a:bodyPr/>
          <a:lstStyle/>
          <a:p>
            <a:pPr eaLnBrk="1" hangingPunct="1"/>
            <a:r>
              <a:rPr lang="en-US" altLang="zh-CN" smtClean="0">
                <a:ea typeface="宋体" panose="02010600030101010101" pitchFamily="2" charset="-122"/>
              </a:rPr>
              <a:t>Distance Vector Routing</a:t>
            </a:r>
            <a:br>
              <a:rPr lang="en-US" altLang="zh-CN" smtClean="0">
                <a:ea typeface="宋体" panose="02010600030101010101" pitchFamily="2" charset="-122"/>
              </a:rPr>
            </a:br>
            <a:r>
              <a:rPr lang="zh-CN" altLang="en-US" smtClean="0">
                <a:ea typeface="黑体" panose="02010609060101010101" pitchFamily="49" charset="-122"/>
              </a:rPr>
              <a:t>基本概念</a:t>
            </a:r>
          </a:p>
        </p:txBody>
      </p:sp>
      <p:sp>
        <p:nvSpPr>
          <p:cNvPr id="25605" name="Rectangle 5"/>
          <p:cNvSpPr>
            <a:spLocks noGrp="1" noChangeArrowheads="1"/>
          </p:cNvSpPr>
          <p:nvPr>
            <p:ph type="body" idx="1"/>
          </p:nvPr>
        </p:nvSpPr>
        <p:spPr>
          <a:xfrm>
            <a:off x="685800" y="1752600"/>
            <a:ext cx="7772400" cy="4114800"/>
          </a:xfrm>
        </p:spPr>
        <p:txBody>
          <a:bodyPr/>
          <a:lstStyle/>
          <a:p>
            <a:pPr eaLnBrk="1" hangingPunct="1">
              <a:buFontTx/>
              <a:buBlip>
                <a:blip r:embed="rId2"/>
              </a:buBlip>
            </a:pPr>
            <a:r>
              <a:rPr lang="zh-CN" altLang="en-US" b="1" smtClean="0">
                <a:ea typeface="宋体" panose="02010600030101010101" pitchFamily="2" charset="-122"/>
              </a:rPr>
              <a:t>周期性地相互传递信息</a:t>
            </a:r>
          </a:p>
          <a:p>
            <a:pPr lvl="1" eaLnBrk="1" hangingPunct="1"/>
            <a:r>
              <a:rPr lang="zh-CN" altLang="en-US" sz="2000" b="1" smtClean="0">
                <a:ea typeface="宋体" panose="02010600030101010101" pitchFamily="2" charset="-122"/>
              </a:rPr>
              <a:t>每个路由器向与它</a:t>
            </a:r>
            <a:r>
              <a:rPr lang="zh-CN" altLang="en-US" sz="2000" b="1" smtClean="0">
                <a:solidFill>
                  <a:srgbClr val="FF0000"/>
                </a:solidFill>
                <a:ea typeface="宋体" panose="02010600030101010101" pitchFamily="2" charset="-122"/>
              </a:rPr>
              <a:t>相邻的站点</a:t>
            </a:r>
            <a:r>
              <a:rPr lang="zh-CN" altLang="en-US" sz="2000" b="1" smtClean="0">
                <a:ea typeface="宋体" panose="02010600030101010101" pitchFamily="2" charset="-122"/>
              </a:rPr>
              <a:t>发送一个包含它到所有其他路由器的距离的向量（最短路径或最小代价）</a:t>
            </a:r>
          </a:p>
          <a:p>
            <a:pPr eaLnBrk="1" hangingPunct="1">
              <a:buFontTx/>
              <a:buBlip>
                <a:blip r:embed="rId2"/>
              </a:buBlip>
            </a:pPr>
            <a:r>
              <a:rPr lang="zh-CN" altLang="en-US" b="1" smtClean="0">
                <a:ea typeface="宋体" panose="02010600030101010101" pitchFamily="2" charset="-122"/>
              </a:rPr>
              <a:t>维护各自的路由表</a:t>
            </a:r>
          </a:p>
          <a:p>
            <a:pPr lvl="1" eaLnBrk="1" hangingPunct="1"/>
            <a:r>
              <a:rPr lang="zh-CN" altLang="en-US" sz="2000" b="1" smtClean="0">
                <a:ea typeface="宋体" panose="02010600030101010101" pitchFamily="2" charset="-122"/>
              </a:rPr>
              <a:t>路由器根据邻居发送的距离</a:t>
            </a:r>
            <a:r>
              <a:rPr lang="en-US" altLang="zh-CN" sz="2000" b="1" smtClean="0">
                <a:ea typeface="宋体" panose="02010600030101010101" pitchFamily="2" charset="-122"/>
              </a:rPr>
              <a:t>—</a:t>
            </a:r>
            <a:r>
              <a:rPr lang="zh-CN" altLang="en-US" sz="2000" b="1" smtClean="0">
                <a:ea typeface="宋体" panose="02010600030101010101" pitchFamily="2" charset="-122"/>
              </a:rPr>
              <a:t>矢量的动态信息启动算法，更新路由表</a:t>
            </a:r>
          </a:p>
        </p:txBody>
      </p:sp>
      <p:pic>
        <p:nvPicPr>
          <p:cNvPr id="2560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48006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607"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47244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608"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42672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609" name="Text Box 9"/>
          <p:cNvSpPr txBox="1">
            <a:spLocks noChangeArrowheads="1"/>
          </p:cNvSpPr>
          <p:nvPr/>
        </p:nvSpPr>
        <p:spPr bwMode="auto">
          <a:xfrm>
            <a:off x="2209800" y="3962400"/>
            <a:ext cx="38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D</a:t>
            </a:r>
          </a:p>
        </p:txBody>
      </p:sp>
      <p:sp>
        <p:nvSpPr>
          <p:cNvPr id="25610" name="Text Box 10"/>
          <p:cNvSpPr txBox="1">
            <a:spLocks noChangeArrowheads="1"/>
          </p:cNvSpPr>
          <p:nvPr/>
        </p:nvSpPr>
        <p:spPr bwMode="auto">
          <a:xfrm>
            <a:off x="3200400" y="4419600"/>
            <a:ext cx="38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C</a:t>
            </a:r>
          </a:p>
        </p:txBody>
      </p:sp>
      <p:sp>
        <p:nvSpPr>
          <p:cNvPr id="25611" name="Text Box 11"/>
          <p:cNvSpPr txBox="1">
            <a:spLocks noChangeArrowheads="1"/>
          </p:cNvSpPr>
          <p:nvPr/>
        </p:nvSpPr>
        <p:spPr bwMode="auto">
          <a:xfrm>
            <a:off x="1371600" y="4495800"/>
            <a:ext cx="38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A</a:t>
            </a:r>
          </a:p>
        </p:txBody>
      </p:sp>
      <p:sp>
        <p:nvSpPr>
          <p:cNvPr id="823308" name="Line 12"/>
          <p:cNvSpPr>
            <a:spLocks noChangeShapeType="1"/>
          </p:cNvSpPr>
          <p:nvPr/>
        </p:nvSpPr>
        <p:spPr bwMode="auto">
          <a:xfrm>
            <a:off x="5105400" y="472440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09" name="Line 13"/>
          <p:cNvSpPr>
            <a:spLocks noChangeShapeType="1"/>
          </p:cNvSpPr>
          <p:nvPr/>
        </p:nvSpPr>
        <p:spPr bwMode="auto">
          <a:xfrm>
            <a:off x="6553200" y="472440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10" name="Line 14"/>
          <p:cNvSpPr>
            <a:spLocks noChangeShapeType="1"/>
          </p:cNvSpPr>
          <p:nvPr/>
        </p:nvSpPr>
        <p:spPr bwMode="auto">
          <a:xfrm>
            <a:off x="8001000" y="47244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11" name="Line 15"/>
          <p:cNvSpPr>
            <a:spLocks noChangeShapeType="1"/>
          </p:cNvSpPr>
          <p:nvPr/>
        </p:nvSpPr>
        <p:spPr bwMode="auto">
          <a:xfrm>
            <a:off x="6553200" y="5105400"/>
            <a:ext cx="6858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12" name="Line 16"/>
          <p:cNvSpPr>
            <a:spLocks noChangeShapeType="1"/>
          </p:cNvSpPr>
          <p:nvPr/>
        </p:nvSpPr>
        <p:spPr bwMode="auto">
          <a:xfrm>
            <a:off x="3810000" y="5105400"/>
            <a:ext cx="5334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13" name="Line 17"/>
          <p:cNvSpPr>
            <a:spLocks noChangeShapeType="1"/>
          </p:cNvSpPr>
          <p:nvPr/>
        </p:nvSpPr>
        <p:spPr bwMode="auto">
          <a:xfrm>
            <a:off x="5105400" y="5105400"/>
            <a:ext cx="6858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8" name="Rectangle 18"/>
          <p:cNvSpPr>
            <a:spLocks noChangeArrowheads="1"/>
          </p:cNvSpPr>
          <p:nvPr/>
        </p:nvSpPr>
        <p:spPr bwMode="auto">
          <a:xfrm>
            <a:off x="5791200" y="4343400"/>
            <a:ext cx="762000" cy="1066800"/>
          </a:xfrm>
          <a:prstGeom prst="rect">
            <a:avLst/>
          </a:prstGeom>
          <a:solidFill>
            <a:srgbClr val="EAEAEA"/>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B</a:t>
            </a:r>
            <a:endParaRPr kumimoji="1" lang="en-US" altLang="zh-CN" sz="1800" b="1">
              <a:ea typeface="宋体" panose="02010600030101010101" pitchFamily="2" charset="-122"/>
            </a:endParaRPr>
          </a:p>
          <a:p>
            <a:pPr algn="ctr" eaLnBrk="1" hangingPunct="1">
              <a:spcBef>
                <a:spcPct val="0"/>
              </a:spcBef>
              <a:buClrTx/>
              <a:buFontTx/>
              <a:buNone/>
            </a:pPr>
            <a:r>
              <a:rPr kumimoji="1" lang="zh-CN" altLang="en-US" sz="1800" b="1">
                <a:ea typeface="宋体" panose="02010600030101010101" pitchFamily="2" charset="-122"/>
              </a:rPr>
              <a:t>路由表</a:t>
            </a:r>
          </a:p>
        </p:txBody>
      </p:sp>
      <p:sp>
        <p:nvSpPr>
          <p:cNvPr id="25619" name="Rectangle 19"/>
          <p:cNvSpPr>
            <a:spLocks noChangeArrowheads="1"/>
          </p:cNvSpPr>
          <p:nvPr/>
        </p:nvSpPr>
        <p:spPr bwMode="auto">
          <a:xfrm>
            <a:off x="7239000" y="4343400"/>
            <a:ext cx="762000" cy="1066800"/>
          </a:xfrm>
          <a:prstGeom prst="rect">
            <a:avLst/>
          </a:prstGeom>
          <a:solidFill>
            <a:srgbClr val="EAEAEA"/>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C</a:t>
            </a:r>
            <a:endParaRPr kumimoji="1" lang="en-US" altLang="zh-CN" sz="1800" b="1">
              <a:ea typeface="宋体" panose="02010600030101010101" pitchFamily="2" charset="-122"/>
            </a:endParaRPr>
          </a:p>
          <a:p>
            <a:pPr algn="ctr" eaLnBrk="1" hangingPunct="1">
              <a:spcBef>
                <a:spcPct val="0"/>
              </a:spcBef>
              <a:buClrTx/>
              <a:buFontTx/>
              <a:buNone/>
            </a:pPr>
            <a:r>
              <a:rPr kumimoji="1" lang="zh-CN" altLang="en-US" sz="1800" b="1">
                <a:ea typeface="宋体" panose="02010600030101010101" pitchFamily="2" charset="-122"/>
              </a:rPr>
              <a:t>路由表</a:t>
            </a:r>
          </a:p>
        </p:txBody>
      </p:sp>
      <p:pic>
        <p:nvPicPr>
          <p:cNvPr id="2562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53340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621" name="Text Box 21"/>
          <p:cNvSpPr txBox="1">
            <a:spLocks noChangeArrowheads="1"/>
          </p:cNvSpPr>
          <p:nvPr/>
        </p:nvSpPr>
        <p:spPr bwMode="auto">
          <a:xfrm>
            <a:off x="2286000" y="5029200"/>
            <a:ext cx="38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3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3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33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33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33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3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8" grpId="0" animBg="1"/>
      <p:bldP spid="823309" grpId="0" animBg="1"/>
      <p:bldP spid="823310" grpId="0" animBg="1"/>
      <p:bldP spid="823311" grpId="0" animBg="1"/>
      <p:bldP spid="823312" grpId="0" animBg="1"/>
      <p:bldP spid="82331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4572000" y="4191000"/>
          <a:ext cx="2551113" cy="1971675"/>
        </p:xfrm>
        <a:graphic>
          <a:graphicData uri="http://schemas.openxmlformats.org/presentationml/2006/ole">
            <mc:AlternateContent xmlns:mc="http://schemas.openxmlformats.org/markup-compatibility/2006">
              <mc:Choice xmlns:v="urn:schemas-microsoft-com:vml" Requires="v">
                <p:oleObj spid="_x0000_s26659" name="文档" r:id="rId3" imgW="4270248" imgH="4251960" progId="Word.Document.8">
                  <p:embed/>
                </p:oleObj>
              </mc:Choice>
              <mc:Fallback>
                <p:oleObj name="文档" r:id="rId3" imgW="4270248" imgH="425196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191000"/>
                        <a:ext cx="2551113"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23" name="Object 3"/>
          <p:cNvGraphicFramePr>
            <a:graphicFrameLocks noChangeAspect="1"/>
          </p:cNvGraphicFramePr>
          <p:nvPr/>
        </p:nvGraphicFramePr>
        <p:xfrm>
          <a:off x="4572000" y="4191000"/>
          <a:ext cx="2551113" cy="1971675"/>
        </p:xfrm>
        <a:graphic>
          <a:graphicData uri="http://schemas.openxmlformats.org/presentationml/2006/ole">
            <mc:AlternateContent xmlns:mc="http://schemas.openxmlformats.org/markup-compatibility/2006">
              <mc:Choice xmlns:v="urn:schemas-microsoft-com:vml" Requires="v">
                <p:oleObj spid="_x0000_s26660" name="文档" r:id="rId5" imgW="4270248" imgH="4251960" progId="Word.Document.8">
                  <p:embed/>
                </p:oleObj>
              </mc:Choice>
              <mc:Fallback>
                <p:oleObj name="文档" r:id="rId5" imgW="4270248" imgH="4251960"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191000"/>
                        <a:ext cx="2551113"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24" name="Object 4"/>
          <p:cNvGraphicFramePr>
            <a:graphicFrameLocks noChangeAspect="1"/>
          </p:cNvGraphicFramePr>
          <p:nvPr/>
        </p:nvGraphicFramePr>
        <p:xfrm>
          <a:off x="4572000" y="4191000"/>
          <a:ext cx="2551113" cy="1971675"/>
        </p:xfrm>
        <a:graphic>
          <a:graphicData uri="http://schemas.openxmlformats.org/presentationml/2006/ole">
            <mc:AlternateContent xmlns:mc="http://schemas.openxmlformats.org/markup-compatibility/2006">
              <mc:Choice xmlns:v="urn:schemas-microsoft-com:vml" Requires="v">
                <p:oleObj spid="_x0000_s26661" name="文档" r:id="rId7" imgW="4270248" imgH="4251960" progId="Word.Document.8">
                  <p:embed/>
                </p:oleObj>
              </mc:Choice>
              <mc:Fallback>
                <p:oleObj name="文档" r:id="rId7" imgW="4270248" imgH="4251960" progId="Word.Document.8">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191000"/>
                        <a:ext cx="2551113"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25" name="Object 5"/>
          <p:cNvGraphicFramePr>
            <a:graphicFrameLocks noChangeAspect="1"/>
          </p:cNvGraphicFramePr>
          <p:nvPr/>
        </p:nvGraphicFramePr>
        <p:xfrm>
          <a:off x="4572000" y="4191000"/>
          <a:ext cx="2551113" cy="1971675"/>
        </p:xfrm>
        <a:graphic>
          <a:graphicData uri="http://schemas.openxmlformats.org/presentationml/2006/ole">
            <mc:AlternateContent xmlns:mc="http://schemas.openxmlformats.org/markup-compatibility/2006">
              <mc:Choice xmlns:v="urn:schemas-microsoft-com:vml" Requires="v">
                <p:oleObj spid="_x0000_s26662" name="文档" r:id="rId9" imgW="4270248" imgH="4251960" progId="Word.Document.8">
                  <p:embed/>
                </p:oleObj>
              </mc:Choice>
              <mc:Fallback>
                <p:oleObj name="文档" r:id="rId9" imgW="4270248" imgH="4251960" progId="Word.Document.8">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191000"/>
                        <a:ext cx="2551113"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0" name="Rectangle 6"/>
          <p:cNvSpPr>
            <a:spLocks noGrp="1" noChangeArrowheads="1"/>
          </p:cNvSpPr>
          <p:nvPr>
            <p:ph type="title"/>
          </p:nvPr>
        </p:nvSpPr>
        <p:spPr/>
        <p:txBody>
          <a:bodyPr/>
          <a:lstStyle/>
          <a:p>
            <a:pPr eaLnBrk="1" hangingPunct="1"/>
            <a:r>
              <a:rPr lang="zh-CN" altLang="en-US" smtClean="0">
                <a:ea typeface="黑体" panose="02010609060101010101" pitchFamily="49" charset="-122"/>
              </a:rPr>
              <a:t>距离矢量路由</a:t>
            </a:r>
            <a:r>
              <a:rPr lang="zh-CN" altLang="zh-CN" smtClean="0">
                <a:ea typeface="黑体" panose="02010609060101010101" pitchFamily="49" charset="-122"/>
              </a:rPr>
              <a:t>的计算举例</a:t>
            </a:r>
            <a:endParaRPr lang="zh-CN" altLang="en-US" smtClean="0">
              <a:ea typeface="黑体" panose="02010609060101010101" pitchFamily="49" charset="-122"/>
            </a:endParaRPr>
          </a:p>
        </p:txBody>
      </p:sp>
      <p:sp>
        <p:nvSpPr>
          <p:cNvPr id="26631" name="Rectangle 7"/>
          <p:cNvSpPr>
            <a:spLocks noChangeArrowheads="1"/>
          </p:cNvSpPr>
          <p:nvPr/>
        </p:nvSpPr>
        <p:spPr bwMode="auto">
          <a:xfrm>
            <a:off x="2133600" y="4114800"/>
            <a:ext cx="2057400" cy="1905000"/>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1800">
              <a:latin typeface="Arial" panose="020B0604020202020204" pitchFamily="34" charset="0"/>
              <a:ea typeface="黑体" panose="02010609060101010101" pitchFamily="49" charset="-122"/>
            </a:endParaRPr>
          </a:p>
        </p:txBody>
      </p:sp>
      <p:sp>
        <p:nvSpPr>
          <p:cNvPr id="26632" name="AutoShape 8"/>
          <p:cNvSpPr>
            <a:spLocks noChangeArrowheads="1"/>
          </p:cNvSpPr>
          <p:nvPr/>
        </p:nvSpPr>
        <p:spPr bwMode="auto">
          <a:xfrm rot="-5400000">
            <a:off x="647700" y="4533900"/>
            <a:ext cx="1905000" cy="1066800"/>
          </a:xfrm>
          <a:prstGeom prst="flowChartExtra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1800">
              <a:latin typeface="Arial" panose="020B0604020202020204" pitchFamily="34" charset="0"/>
              <a:ea typeface="黑体" panose="02010609060101010101" pitchFamily="49" charset="-122"/>
            </a:endParaRPr>
          </a:p>
        </p:txBody>
      </p:sp>
      <p:sp>
        <p:nvSpPr>
          <p:cNvPr id="26633" name="Oval 9"/>
          <p:cNvSpPr>
            <a:spLocks noChangeArrowheads="1"/>
          </p:cNvSpPr>
          <p:nvPr/>
        </p:nvSpPr>
        <p:spPr bwMode="auto">
          <a:xfrm>
            <a:off x="914400" y="4953000"/>
            <a:ext cx="381000" cy="381000"/>
          </a:xfrm>
          <a:prstGeom prst="ellipse">
            <a:avLst/>
          </a:prstGeom>
          <a:solidFill>
            <a:srgbClr val="EAEAEA"/>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A</a:t>
            </a:r>
          </a:p>
        </p:txBody>
      </p:sp>
      <p:sp>
        <p:nvSpPr>
          <p:cNvPr id="26634" name="Oval 10"/>
          <p:cNvSpPr>
            <a:spLocks noChangeArrowheads="1"/>
          </p:cNvSpPr>
          <p:nvPr/>
        </p:nvSpPr>
        <p:spPr bwMode="auto">
          <a:xfrm>
            <a:off x="3962400" y="5791200"/>
            <a:ext cx="381000" cy="381000"/>
          </a:xfrm>
          <a:prstGeom prst="ellipse">
            <a:avLst/>
          </a:prstGeom>
          <a:solidFill>
            <a:srgbClr val="EAEAEA"/>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D</a:t>
            </a:r>
          </a:p>
        </p:txBody>
      </p:sp>
      <p:sp>
        <p:nvSpPr>
          <p:cNvPr id="26635" name="Oval 11"/>
          <p:cNvSpPr>
            <a:spLocks noChangeArrowheads="1"/>
          </p:cNvSpPr>
          <p:nvPr/>
        </p:nvSpPr>
        <p:spPr bwMode="auto">
          <a:xfrm>
            <a:off x="1905000" y="5791200"/>
            <a:ext cx="381000" cy="381000"/>
          </a:xfrm>
          <a:prstGeom prst="ellipse">
            <a:avLst/>
          </a:prstGeom>
          <a:solidFill>
            <a:srgbClr val="EAEAEA"/>
          </a:solidFill>
          <a:ln w="76200" cmpd="tri">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E</a:t>
            </a:r>
          </a:p>
        </p:txBody>
      </p:sp>
      <p:sp>
        <p:nvSpPr>
          <p:cNvPr id="26636" name="Oval 12"/>
          <p:cNvSpPr>
            <a:spLocks noChangeArrowheads="1"/>
          </p:cNvSpPr>
          <p:nvPr/>
        </p:nvSpPr>
        <p:spPr bwMode="auto">
          <a:xfrm>
            <a:off x="3962400" y="3962400"/>
            <a:ext cx="381000" cy="381000"/>
          </a:xfrm>
          <a:prstGeom prst="ellipse">
            <a:avLst/>
          </a:prstGeom>
          <a:solidFill>
            <a:srgbClr val="EAEAEA"/>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C</a:t>
            </a:r>
          </a:p>
        </p:txBody>
      </p:sp>
      <p:sp>
        <p:nvSpPr>
          <p:cNvPr id="26637" name="Oval 13"/>
          <p:cNvSpPr>
            <a:spLocks noChangeArrowheads="1"/>
          </p:cNvSpPr>
          <p:nvPr/>
        </p:nvSpPr>
        <p:spPr bwMode="auto">
          <a:xfrm>
            <a:off x="1905000" y="3962400"/>
            <a:ext cx="381000" cy="381000"/>
          </a:xfrm>
          <a:prstGeom prst="ellipse">
            <a:avLst/>
          </a:prstGeom>
          <a:solidFill>
            <a:srgbClr val="EAEAEA"/>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B</a:t>
            </a:r>
          </a:p>
        </p:txBody>
      </p:sp>
      <p:sp>
        <p:nvSpPr>
          <p:cNvPr id="26638" name="Text Box 14"/>
          <p:cNvSpPr txBox="1">
            <a:spLocks noChangeArrowheads="1"/>
          </p:cNvSpPr>
          <p:nvPr/>
        </p:nvSpPr>
        <p:spPr bwMode="auto">
          <a:xfrm>
            <a:off x="1295400" y="42672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7</a:t>
            </a:r>
          </a:p>
        </p:txBody>
      </p:sp>
      <p:sp>
        <p:nvSpPr>
          <p:cNvPr id="26639" name="Text Box 15"/>
          <p:cNvSpPr txBox="1">
            <a:spLocks noChangeArrowheads="1"/>
          </p:cNvSpPr>
          <p:nvPr/>
        </p:nvSpPr>
        <p:spPr bwMode="auto">
          <a:xfrm>
            <a:off x="1219200" y="53340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1</a:t>
            </a:r>
          </a:p>
        </p:txBody>
      </p:sp>
      <p:sp>
        <p:nvSpPr>
          <p:cNvPr id="26640" name="Text Box 16"/>
          <p:cNvSpPr txBox="1">
            <a:spLocks noChangeArrowheads="1"/>
          </p:cNvSpPr>
          <p:nvPr/>
        </p:nvSpPr>
        <p:spPr bwMode="auto">
          <a:xfrm>
            <a:off x="2133600" y="48768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8</a:t>
            </a:r>
          </a:p>
        </p:txBody>
      </p:sp>
      <p:sp>
        <p:nvSpPr>
          <p:cNvPr id="26641" name="Text Box 17"/>
          <p:cNvSpPr txBox="1">
            <a:spLocks noChangeArrowheads="1"/>
          </p:cNvSpPr>
          <p:nvPr/>
        </p:nvSpPr>
        <p:spPr bwMode="auto">
          <a:xfrm>
            <a:off x="4191000" y="48768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2</a:t>
            </a:r>
          </a:p>
        </p:txBody>
      </p:sp>
      <p:sp>
        <p:nvSpPr>
          <p:cNvPr id="26642" name="Text Box 18"/>
          <p:cNvSpPr txBox="1">
            <a:spLocks noChangeArrowheads="1"/>
          </p:cNvSpPr>
          <p:nvPr/>
        </p:nvSpPr>
        <p:spPr bwMode="auto">
          <a:xfrm>
            <a:off x="2895600" y="60198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2</a:t>
            </a:r>
          </a:p>
        </p:txBody>
      </p:sp>
      <p:sp>
        <p:nvSpPr>
          <p:cNvPr id="26643" name="Text Box 19"/>
          <p:cNvSpPr txBox="1">
            <a:spLocks noChangeArrowheads="1"/>
          </p:cNvSpPr>
          <p:nvPr/>
        </p:nvSpPr>
        <p:spPr bwMode="auto">
          <a:xfrm>
            <a:off x="2895600" y="3657600"/>
            <a:ext cx="53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1</a:t>
            </a:r>
          </a:p>
        </p:txBody>
      </p:sp>
      <p:graphicFrame>
        <p:nvGraphicFramePr>
          <p:cNvPr id="824340" name="Object 20"/>
          <p:cNvGraphicFramePr>
            <a:graphicFrameLocks noChangeAspect="1"/>
          </p:cNvGraphicFramePr>
          <p:nvPr/>
        </p:nvGraphicFramePr>
        <p:xfrm>
          <a:off x="7391400" y="4191000"/>
          <a:ext cx="1435100" cy="1905000"/>
        </p:xfrm>
        <a:graphic>
          <a:graphicData uri="http://schemas.openxmlformats.org/presentationml/2006/ole">
            <mc:AlternateContent xmlns:mc="http://schemas.openxmlformats.org/markup-compatibility/2006">
              <mc:Choice xmlns:v="urn:schemas-microsoft-com:vml" Requires="v">
                <p:oleObj spid="_x0000_s26663" name="文档" r:id="rId11" imgW="3134868" imgH="4152900" progId="Word.Document.8">
                  <p:embed/>
                </p:oleObj>
              </mc:Choice>
              <mc:Fallback>
                <p:oleObj name="文档" r:id="rId11" imgW="3134868" imgH="4152900" progId="Word.Document.8">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4191000"/>
                        <a:ext cx="14351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4341" name="Object 21"/>
          <p:cNvGraphicFramePr>
            <a:graphicFrameLocks noChangeAspect="1"/>
          </p:cNvGraphicFramePr>
          <p:nvPr/>
        </p:nvGraphicFramePr>
        <p:xfrm>
          <a:off x="4572000" y="4191000"/>
          <a:ext cx="2551113" cy="1971675"/>
        </p:xfrm>
        <a:graphic>
          <a:graphicData uri="http://schemas.openxmlformats.org/presentationml/2006/ole">
            <mc:AlternateContent xmlns:mc="http://schemas.openxmlformats.org/markup-compatibility/2006">
              <mc:Choice xmlns:v="urn:schemas-microsoft-com:vml" Requires="v">
                <p:oleObj spid="_x0000_s26664" name="文档" r:id="rId13" imgW="4270248" imgH="4251960" progId="Word.Document.8">
                  <p:embed/>
                </p:oleObj>
              </mc:Choice>
              <mc:Fallback>
                <p:oleObj name="文档" r:id="rId13" imgW="4270248" imgH="4251960" progId="Word.Document.8">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4191000"/>
                        <a:ext cx="2551113"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46" name="Rectangle 22"/>
          <p:cNvSpPr>
            <a:spLocks noGrp="1" noChangeArrowheads="1"/>
          </p:cNvSpPr>
          <p:nvPr>
            <p:ph type="body" idx="1"/>
          </p:nvPr>
        </p:nvSpPr>
        <p:spPr>
          <a:xfrm>
            <a:off x="685800" y="1828800"/>
            <a:ext cx="7924800" cy="1676400"/>
          </a:xfrm>
        </p:spPr>
        <p:txBody>
          <a:bodyPr/>
          <a:lstStyle/>
          <a:p>
            <a:pPr eaLnBrk="1" hangingPunct="1">
              <a:buFontTx/>
              <a:buBlip>
                <a:blip r:embed="rId15"/>
              </a:buBlip>
            </a:pPr>
            <a:r>
              <a:rPr lang="zh-CN" altLang="en-US" sz="2800" b="1" smtClean="0">
                <a:ea typeface="宋体" panose="02010600030101010101" pitchFamily="2" charset="-122"/>
              </a:rPr>
              <a:t>计算从</a:t>
            </a:r>
            <a:r>
              <a:rPr lang="en-US" altLang="zh-CN" sz="2800" b="1" smtClean="0">
                <a:ea typeface="宋体" panose="02010600030101010101" pitchFamily="2" charset="-122"/>
              </a:rPr>
              <a:t>E</a:t>
            </a:r>
            <a:r>
              <a:rPr lang="zh-CN" altLang="en-US" sz="2800" b="1" smtClean="0">
                <a:ea typeface="宋体" panose="02010600030101010101" pitchFamily="2" charset="-122"/>
              </a:rPr>
              <a:t>经相邻站点</a:t>
            </a:r>
            <a:r>
              <a:rPr lang="en-US" altLang="zh-CN" sz="2800" b="1" smtClean="0">
                <a:ea typeface="宋体" panose="02010600030101010101" pitchFamily="2" charset="-122"/>
              </a:rPr>
              <a:t>A</a:t>
            </a:r>
            <a:r>
              <a:rPr lang="zh-CN" altLang="en-US" sz="2800" b="1" smtClean="0">
                <a:ea typeface="宋体" panose="02010600030101010101" pitchFamily="2" charset="-122"/>
              </a:rPr>
              <a:t>、</a:t>
            </a:r>
            <a:r>
              <a:rPr lang="en-US" altLang="zh-CN" sz="2800" b="1" smtClean="0">
                <a:ea typeface="宋体" panose="02010600030101010101" pitchFamily="2" charset="-122"/>
              </a:rPr>
              <a:t>B</a:t>
            </a:r>
            <a:r>
              <a:rPr lang="zh-CN" altLang="zh-CN" sz="2800" b="1" smtClean="0">
                <a:ea typeface="宋体" panose="02010600030101010101" pitchFamily="2" charset="-122"/>
              </a:rPr>
              <a:t>和</a:t>
            </a:r>
            <a:r>
              <a:rPr lang="en-US" altLang="zh-CN" sz="2800" b="1" smtClean="0">
                <a:ea typeface="宋体" panose="02010600030101010101" pitchFamily="2" charset="-122"/>
              </a:rPr>
              <a:t>D</a:t>
            </a:r>
            <a:r>
              <a:rPr lang="zh-CN" altLang="zh-CN" sz="2800" b="1" smtClean="0">
                <a:ea typeface="宋体" panose="02010600030101010101" pitchFamily="2" charset="-122"/>
              </a:rPr>
              <a:t>到达信宿</a:t>
            </a:r>
            <a:r>
              <a:rPr lang="en-US" altLang="zh-CN" sz="2800" b="1" smtClean="0">
                <a:ea typeface="宋体" panose="02010600030101010101" pitchFamily="2" charset="-122"/>
              </a:rPr>
              <a:t>A</a:t>
            </a:r>
            <a:r>
              <a:rPr lang="zh-CN" altLang="en-US" sz="2800" b="1" smtClean="0">
                <a:ea typeface="宋体" panose="02010600030101010101" pitchFamily="2" charset="-122"/>
              </a:rPr>
              <a:t>、</a:t>
            </a:r>
            <a:r>
              <a:rPr lang="en-US" altLang="zh-CN" sz="2800" b="1" smtClean="0">
                <a:ea typeface="宋体" panose="02010600030101010101" pitchFamily="2" charset="-122"/>
              </a:rPr>
              <a:t>B</a:t>
            </a:r>
            <a:r>
              <a:rPr lang="zh-CN" altLang="en-US" sz="2800" b="1" smtClean="0">
                <a:ea typeface="宋体" panose="02010600030101010101" pitchFamily="2" charset="-122"/>
              </a:rPr>
              <a:t>、</a:t>
            </a:r>
            <a:r>
              <a:rPr lang="en-US" altLang="zh-CN" sz="2800" b="1" smtClean="0">
                <a:ea typeface="宋体" panose="02010600030101010101" pitchFamily="2" charset="-122"/>
              </a:rPr>
              <a:t>C</a:t>
            </a:r>
            <a:r>
              <a:rPr lang="zh-CN" altLang="en-US" sz="2800" b="1" smtClean="0">
                <a:ea typeface="宋体" panose="02010600030101010101" pitchFamily="2" charset="-122"/>
              </a:rPr>
              <a:t>和</a:t>
            </a:r>
            <a:r>
              <a:rPr lang="en-US" altLang="zh-CN" sz="2800" b="1" smtClean="0">
                <a:ea typeface="宋体" panose="02010600030101010101" pitchFamily="2" charset="-122"/>
              </a:rPr>
              <a:t>D</a:t>
            </a:r>
            <a:r>
              <a:rPr lang="zh-CN" altLang="en-US" sz="2800" b="1" smtClean="0">
                <a:ea typeface="宋体" panose="02010600030101010101" pitchFamily="2" charset="-122"/>
              </a:rPr>
              <a:t>的最小代价</a:t>
            </a:r>
            <a:r>
              <a:rPr lang="en-US" altLang="zh-CN" sz="2800" b="1" i="1" smtClean="0">
                <a:ea typeface="宋体" panose="02010600030101010101" pitchFamily="2" charset="-122"/>
              </a:rPr>
              <a:t>D</a:t>
            </a:r>
            <a:r>
              <a:rPr lang="en-US" altLang="zh-CN" sz="2800" b="1" smtClean="0">
                <a:ea typeface="宋体" panose="02010600030101010101" pitchFamily="2" charset="-122"/>
              </a:rPr>
              <a:t> (destination,neighbor)</a:t>
            </a:r>
          </a:p>
          <a:p>
            <a:pPr eaLnBrk="1" hangingPunct="1">
              <a:buFontTx/>
              <a:buBlip>
                <a:blip r:embed="rId15"/>
              </a:buBlip>
            </a:pPr>
            <a:r>
              <a:rPr lang="zh-CN" altLang="en-US" sz="2800" b="1" smtClean="0">
                <a:ea typeface="宋体" panose="02010600030101010101" pitchFamily="2" charset="-122"/>
              </a:rPr>
              <a:t>得到从</a:t>
            </a:r>
            <a:r>
              <a:rPr lang="en-US" altLang="zh-CN" sz="2800" b="1" smtClean="0">
                <a:ea typeface="宋体" panose="02010600030101010101" pitchFamily="2" charset="-122"/>
              </a:rPr>
              <a:t>E</a:t>
            </a:r>
            <a:r>
              <a:rPr lang="zh-CN" altLang="en-US" sz="2800" b="1" smtClean="0">
                <a:ea typeface="宋体" panose="02010600030101010101" pitchFamily="2" charset="-122"/>
              </a:rPr>
              <a:t>到达信宿的最佳路径（最小代价）路由表</a:t>
            </a:r>
          </a:p>
        </p:txBody>
      </p:sp>
      <p:sp>
        <p:nvSpPr>
          <p:cNvPr id="26647" name="Text Box 23"/>
          <p:cNvSpPr txBox="1">
            <a:spLocks noChangeArrowheads="1"/>
          </p:cNvSpPr>
          <p:nvPr/>
        </p:nvSpPr>
        <p:spPr bwMode="auto">
          <a:xfrm>
            <a:off x="4648200" y="3810000"/>
            <a:ext cx="228600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zh-CN" altLang="en-US" sz="1800" b="1">
                <a:ea typeface="宋体" panose="02010600030101010101" pitchFamily="2" charset="-122"/>
              </a:rPr>
              <a:t>最小代价</a:t>
            </a:r>
            <a:r>
              <a:rPr kumimoji="1" lang="en-US" altLang="zh-CN" sz="1800" b="1" i="1">
                <a:ea typeface="宋体" panose="02010600030101010101" pitchFamily="2" charset="-122"/>
              </a:rPr>
              <a:t>D</a:t>
            </a:r>
            <a:r>
              <a:rPr kumimoji="1" lang="en-US" altLang="zh-CN" sz="1800" b="1">
                <a:ea typeface="宋体" panose="02010600030101010101" pitchFamily="2" charset="-122"/>
              </a:rPr>
              <a:t> </a:t>
            </a:r>
          </a:p>
        </p:txBody>
      </p:sp>
      <p:sp>
        <p:nvSpPr>
          <p:cNvPr id="824344" name="Text Box 24"/>
          <p:cNvSpPr txBox="1">
            <a:spLocks noChangeArrowheads="1"/>
          </p:cNvSpPr>
          <p:nvPr/>
        </p:nvSpPr>
        <p:spPr bwMode="auto">
          <a:xfrm>
            <a:off x="7315200" y="3810000"/>
            <a:ext cx="152400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sz="1800" b="1">
                <a:ea typeface="宋体" panose="02010600030101010101" pitchFamily="2" charset="-122"/>
              </a:rPr>
              <a:t>E</a:t>
            </a:r>
            <a:r>
              <a:rPr kumimoji="1" lang="zh-CN" altLang="en-US" sz="1800" b="1">
                <a:ea typeface="宋体" panose="02010600030101010101" pitchFamily="2" charset="-122"/>
              </a:rPr>
              <a:t>的路由表</a:t>
            </a:r>
          </a:p>
        </p:txBody>
      </p:sp>
      <p:sp>
        <p:nvSpPr>
          <p:cNvPr id="824346" name="Line 26"/>
          <p:cNvSpPr>
            <a:spLocks noChangeShapeType="1"/>
          </p:cNvSpPr>
          <p:nvPr/>
        </p:nvSpPr>
        <p:spPr bwMode="auto">
          <a:xfrm flipH="1" flipV="1">
            <a:off x="1371600" y="5181600"/>
            <a:ext cx="60960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347" name="Line 27"/>
          <p:cNvSpPr>
            <a:spLocks noChangeShapeType="1"/>
          </p:cNvSpPr>
          <p:nvPr/>
        </p:nvSpPr>
        <p:spPr bwMode="auto">
          <a:xfrm>
            <a:off x="2286000" y="5867400"/>
            <a:ext cx="16764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348" name="Line 28"/>
          <p:cNvSpPr>
            <a:spLocks noChangeShapeType="1"/>
          </p:cNvSpPr>
          <p:nvPr/>
        </p:nvSpPr>
        <p:spPr bwMode="auto">
          <a:xfrm>
            <a:off x="2286000" y="4267200"/>
            <a:ext cx="1676400"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349" name="Line 29"/>
          <p:cNvSpPr>
            <a:spLocks noChangeShapeType="1"/>
          </p:cNvSpPr>
          <p:nvPr/>
        </p:nvSpPr>
        <p:spPr bwMode="auto">
          <a:xfrm flipV="1">
            <a:off x="4038600" y="4343400"/>
            <a:ext cx="0" cy="1447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4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43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243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434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43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8243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434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82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44" grpId="0" autoUpdateAnimBg="0"/>
      <p:bldP spid="824346" grpId="0" animBg="1"/>
      <p:bldP spid="824347" grpId="0" animBg="1"/>
      <p:bldP spid="824348" grpId="0" animBg="1"/>
      <p:bldP spid="8243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ea typeface="黑体" panose="02010609060101010101" pitchFamily="49" charset="-122"/>
              </a:rPr>
              <a:t>距离矢量路由</a:t>
            </a:r>
            <a:r>
              <a:rPr lang="zh-CN" altLang="zh-CN" smtClean="0">
                <a:latin typeface="黑体" panose="02010609060101010101" pitchFamily="49" charset="-122"/>
                <a:ea typeface="黑体" panose="02010609060101010101" pitchFamily="49" charset="-122"/>
              </a:rPr>
              <a:t>的动态特性</a:t>
            </a:r>
          </a:p>
        </p:txBody>
      </p:sp>
      <p:sp>
        <p:nvSpPr>
          <p:cNvPr id="27651" name="Rectangle 3"/>
          <p:cNvSpPr>
            <a:spLocks noGrp="1" noChangeArrowheads="1"/>
          </p:cNvSpPr>
          <p:nvPr>
            <p:ph type="body" idx="1"/>
          </p:nvPr>
        </p:nvSpPr>
        <p:spPr>
          <a:xfrm>
            <a:off x="1452563" y="1538288"/>
            <a:ext cx="5973762" cy="838200"/>
          </a:xfrm>
        </p:spPr>
        <p:txBody>
          <a:bodyPr/>
          <a:lstStyle/>
          <a:p>
            <a:pPr eaLnBrk="1" hangingPunct="1">
              <a:buFontTx/>
              <a:buBlip>
                <a:blip r:embed="rId2"/>
              </a:buBlip>
            </a:pPr>
            <a:r>
              <a:rPr lang="zh-CN" altLang="en-US" b="1" smtClean="0">
                <a:ea typeface="宋体" panose="02010600030101010101" pitchFamily="2" charset="-122"/>
              </a:rPr>
              <a:t>建立路由表的初始过程</a:t>
            </a:r>
          </a:p>
          <a:p>
            <a:pPr eaLnBrk="1" hangingPunct="1">
              <a:buFontTx/>
              <a:buBlip>
                <a:blip r:embed="rId2"/>
              </a:buBlip>
            </a:pPr>
            <a:r>
              <a:rPr lang="zh-CN" altLang="en-US" b="1" smtClean="0">
                <a:ea typeface="宋体" panose="02010600030101010101" pitchFamily="2" charset="-122"/>
              </a:rPr>
              <a:t>网络发现过程剖析</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auto">
          <a:xfrm>
            <a:off x="685800" y="2743200"/>
            <a:ext cx="807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5" name="Rectangle 3"/>
          <p:cNvSpPr>
            <a:spLocks noGrp="1" noChangeArrowheads="1"/>
          </p:cNvSpPr>
          <p:nvPr>
            <p:ph type="title"/>
          </p:nvPr>
        </p:nvSpPr>
        <p:spPr/>
        <p:txBody>
          <a:bodyPr/>
          <a:lstStyle/>
          <a:p>
            <a:pPr eaLnBrk="1" hangingPunct="1"/>
            <a:r>
              <a:rPr lang="zh-CN" altLang="en-US" sz="4000" smtClean="0">
                <a:ea typeface="黑体" panose="02010609060101010101" pitchFamily="49" charset="-122"/>
              </a:rPr>
              <a:t>距离矢量路由</a:t>
            </a:r>
            <a:r>
              <a:rPr lang="zh-CN" altLang="en-US" sz="4000" smtClean="0">
                <a:latin typeface="黑体" panose="02010609060101010101" pitchFamily="49" charset="-122"/>
                <a:ea typeface="黑体" panose="02010609060101010101" pitchFamily="49" charset="-122"/>
              </a:rPr>
              <a:t>建立路由表的初始过程</a:t>
            </a:r>
          </a:p>
        </p:txBody>
      </p:sp>
      <p:pic>
        <p:nvPicPr>
          <p:cNvPr id="28676"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4384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8677"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3622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867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243840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8679" name="Text Box 7"/>
          <p:cNvSpPr txBox="1">
            <a:spLocks noChangeArrowheads="1"/>
          </p:cNvSpPr>
          <p:nvPr/>
        </p:nvSpPr>
        <p:spPr bwMode="auto">
          <a:xfrm>
            <a:off x="1447800" y="21336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A</a:t>
            </a:r>
          </a:p>
        </p:txBody>
      </p:sp>
      <p:sp>
        <p:nvSpPr>
          <p:cNvPr id="28680" name="Text Box 8"/>
          <p:cNvSpPr txBox="1">
            <a:spLocks noChangeArrowheads="1"/>
          </p:cNvSpPr>
          <p:nvPr/>
        </p:nvSpPr>
        <p:spPr bwMode="auto">
          <a:xfrm>
            <a:off x="6934200" y="20574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C</a:t>
            </a:r>
          </a:p>
        </p:txBody>
      </p:sp>
      <p:sp>
        <p:nvSpPr>
          <p:cNvPr id="28681" name="Text Box 9"/>
          <p:cNvSpPr txBox="1">
            <a:spLocks noChangeArrowheads="1"/>
          </p:cNvSpPr>
          <p:nvPr/>
        </p:nvSpPr>
        <p:spPr bwMode="auto">
          <a:xfrm>
            <a:off x="4114800" y="21336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B</a:t>
            </a:r>
          </a:p>
        </p:txBody>
      </p:sp>
      <p:sp>
        <p:nvSpPr>
          <p:cNvPr id="28682" name="Text Box 10"/>
          <p:cNvSpPr txBox="1">
            <a:spLocks noChangeArrowheads="1"/>
          </p:cNvSpPr>
          <p:nvPr/>
        </p:nvSpPr>
        <p:spPr bwMode="auto">
          <a:xfrm>
            <a:off x="304800" y="2286000"/>
            <a:ext cx="137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10.0.0.0</a:t>
            </a:r>
          </a:p>
        </p:txBody>
      </p:sp>
      <p:sp>
        <p:nvSpPr>
          <p:cNvPr id="28683" name="Text Box 11"/>
          <p:cNvSpPr txBox="1">
            <a:spLocks noChangeArrowheads="1"/>
          </p:cNvSpPr>
          <p:nvPr/>
        </p:nvSpPr>
        <p:spPr bwMode="auto">
          <a:xfrm>
            <a:off x="7772400" y="2286000"/>
            <a:ext cx="137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40.0.0.0</a:t>
            </a:r>
          </a:p>
        </p:txBody>
      </p:sp>
      <p:sp>
        <p:nvSpPr>
          <p:cNvPr id="28684" name="Text Box 12"/>
          <p:cNvSpPr txBox="1">
            <a:spLocks noChangeArrowheads="1"/>
          </p:cNvSpPr>
          <p:nvPr/>
        </p:nvSpPr>
        <p:spPr bwMode="auto">
          <a:xfrm>
            <a:off x="5334000" y="2286000"/>
            <a:ext cx="137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30.0.0.0</a:t>
            </a:r>
          </a:p>
        </p:txBody>
      </p:sp>
      <p:sp>
        <p:nvSpPr>
          <p:cNvPr id="28685" name="Text Box 13"/>
          <p:cNvSpPr txBox="1">
            <a:spLocks noChangeArrowheads="1"/>
          </p:cNvSpPr>
          <p:nvPr/>
        </p:nvSpPr>
        <p:spPr bwMode="auto">
          <a:xfrm>
            <a:off x="2514600" y="2286000"/>
            <a:ext cx="137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20.0.0.0</a:t>
            </a:r>
          </a:p>
        </p:txBody>
      </p:sp>
      <p:sp>
        <p:nvSpPr>
          <p:cNvPr id="28686" name="Text Box 14"/>
          <p:cNvSpPr txBox="1">
            <a:spLocks noChangeArrowheads="1"/>
          </p:cNvSpPr>
          <p:nvPr/>
        </p:nvSpPr>
        <p:spPr bwMode="auto">
          <a:xfrm>
            <a:off x="914400" y="2667000"/>
            <a:ext cx="7467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en-US" altLang="zh-CN" b="1">
                <a:ea typeface="宋体" panose="02010600030101010101" pitchFamily="2" charset="-122"/>
              </a:rPr>
              <a:t>a0	     a1		b0	    b1		  c0	    c1</a:t>
            </a:r>
          </a:p>
        </p:txBody>
      </p:sp>
      <p:graphicFrame>
        <p:nvGraphicFramePr>
          <p:cNvPr id="28687" name="Object 15"/>
          <p:cNvGraphicFramePr>
            <a:graphicFrameLocks noChangeAspect="1"/>
          </p:cNvGraphicFramePr>
          <p:nvPr/>
        </p:nvGraphicFramePr>
        <p:xfrm>
          <a:off x="762000" y="3352800"/>
          <a:ext cx="2219325" cy="2371725"/>
        </p:xfrm>
        <a:graphic>
          <a:graphicData uri="http://schemas.openxmlformats.org/presentationml/2006/ole">
            <mc:AlternateContent xmlns:mc="http://schemas.openxmlformats.org/markup-compatibility/2006">
              <mc:Choice xmlns:v="urn:schemas-microsoft-com:vml" Requires="v">
                <p:oleObj spid="_x0000_s28736" name="文档" r:id="rId4" imgW="3468624" imgH="3764280" progId="Word.Document.8">
                  <p:embed/>
                </p:oleObj>
              </mc:Choice>
              <mc:Fallback>
                <p:oleObj name="文档" r:id="rId4" imgW="3468624" imgH="3764280" progId="Word.Document.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2219325" cy="237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8" name="Object 16"/>
          <p:cNvGraphicFramePr>
            <a:graphicFrameLocks noChangeAspect="1"/>
          </p:cNvGraphicFramePr>
          <p:nvPr/>
        </p:nvGraphicFramePr>
        <p:xfrm>
          <a:off x="6324600" y="3352800"/>
          <a:ext cx="2219325" cy="2371725"/>
        </p:xfrm>
        <a:graphic>
          <a:graphicData uri="http://schemas.openxmlformats.org/presentationml/2006/ole">
            <mc:AlternateContent xmlns:mc="http://schemas.openxmlformats.org/markup-compatibility/2006">
              <mc:Choice xmlns:v="urn:schemas-microsoft-com:vml" Requires="v">
                <p:oleObj spid="_x0000_s28737" name="文档" r:id="rId6" imgW="3468624" imgH="3764280" progId="Word.Document.8">
                  <p:embed/>
                </p:oleObj>
              </mc:Choice>
              <mc:Fallback>
                <p:oleObj name="文档" r:id="rId6" imgW="3468624" imgH="3764280" progId="Word.Document.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352800"/>
                        <a:ext cx="2219325" cy="237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9" name="Object 17"/>
          <p:cNvGraphicFramePr>
            <a:graphicFrameLocks noChangeAspect="1"/>
          </p:cNvGraphicFramePr>
          <p:nvPr/>
        </p:nvGraphicFramePr>
        <p:xfrm>
          <a:off x="3505200" y="3352800"/>
          <a:ext cx="2219325" cy="2371725"/>
        </p:xfrm>
        <a:graphic>
          <a:graphicData uri="http://schemas.openxmlformats.org/presentationml/2006/ole">
            <mc:AlternateContent xmlns:mc="http://schemas.openxmlformats.org/markup-compatibility/2006">
              <mc:Choice xmlns:v="urn:schemas-microsoft-com:vml" Requires="v">
                <p:oleObj spid="_x0000_s28738" name="文档" r:id="rId8" imgW="3468624" imgH="3764280" progId="Word.Document.8">
                  <p:embed/>
                </p:oleObj>
              </mc:Choice>
              <mc:Fallback>
                <p:oleObj name="文档" r:id="rId8" imgW="3468624" imgH="3764280" progId="Word.Document.8">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3352800"/>
                        <a:ext cx="2219325" cy="237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6387" name="Group 19"/>
          <p:cNvGrpSpPr>
            <a:grpSpLocks/>
          </p:cNvGrpSpPr>
          <p:nvPr/>
        </p:nvGrpSpPr>
        <p:grpSpPr bwMode="auto">
          <a:xfrm>
            <a:off x="755650" y="3352800"/>
            <a:ext cx="7781925" cy="2371725"/>
            <a:chOff x="476" y="2112"/>
            <a:chExt cx="4902" cy="1494"/>
          </a:xfrm>
        </p:grpSpPr>
        <p:graphicFrame>
          <p:nvGraphicFramePr>
            <p:cNvPr id="28721" name="Object 20"/>
            <p:cNvGraphicFramePr>
              <a:graphicFrameLocks noChangeAspect="1"/>
            </p:cNvGraphicFramePr>
            <p:nvPr/>
          </p:nvGraphicFramePr>
          <p:xfrm>
            <a:off x="476" y="2112"/>
            <a:ext cx="1398" cy="1494"/>
          </p:xfrm>
          <a:graphic>
            <a:graphicData uri="http://schemas.openxmlformats.org/presentationml/2006/ole">
              <mc:AlternateContent xmlns:mc="http://schemas.openxmlformats.org/markup-compatibility/2006">
                <mc:Choice xmlns:v="urn:schemas-microsoft-com:vml" Requires="v">
                  <p:oleObj spid="_x0000_s28739" name="文档" r:id="rId10" imgW="3468624" imgH="3764280" progId="Word.Document.8">
                    <p:embed/>
                  </p:oleObj>
                </mc:Choice>
                <mc:Fallback>
                  <p:oleObj name="文档" r:id="rId10" imgW="3468624" imgH="3764280" progId="Word.Document.8">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22" name="Object 21"/>
            <p:cNvGraphicFramePr>
              <a:graphicFrameLocks noChangeAspect="1"/>
            </p:cNvGraphicFramePr>
            <p:nvPr/>
          </p:nvGraphicFramePr>
          <p:xfrm>
            <a:off x="3980" y="2112"/>
            <a:ext cx="1398" cy="1494"/>
          </p:xfrm>
          <a:graphic>
            <a:graphicData uri="http://schemas.openxmlformats.org/presentationml/2006/ole">
              <mc:AlternateContent xmlns:mc="http://schemas.openxmlformats.org/markup-compatibility/2006">
                <mc:Choice xmlns:v="urn:schemas-microsoft-com:vml" Requires="v">
                  <p:oleObj spid="_x0000_s28740" name="文档" r:id="rId12" imgW="3468624" imgH="3764280" progId="Word.Document.8">
                    <p:embed/>
                  </p:oleObj>
                </mc:Choice>
                <mc:Fallback>
                  <p:oleObj name="文档" r:id="rId12" imgW="3468624" imgH="3764280" progId="Word.Document.8">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0"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23" name="Object 22"/>
            <p:cNvGraphicFramePr>
              <a:graphicFrameLocks noChangeAspect="1"/>
            </p:cNvGraphicFramePr>
            <p:nvPr/>
          </p:nvGraphicFramePr>
          <p:xfrm>
            <a:off x="2204" y="2112"/>
            <a:ext cx="1398" cy="1494"/>
          </p:xfrm>
          <a:graphic>
            <a:graphicData uri="http://schemas.openxmlformats.org/presentationml/2006/ole">
              <mc:AlternateContent xmlns:mc="http://schemas.openxmlformats.org/markup-compatibility/2006">
                <mc:Choice xmlns:v="urn:schemas-microsoft-com:vml" Requires="v">
                  <p:oleObj spid="_x0000_s28741" name="文档" r:id="rId14" imgW="3468624" imgH="3764280" progId="Word.Document.8">
                    <p:embed/>
                  </p:oleObj>
                </mc:Choice>
                <mc:Fallback>
                  <p:oleObj name="文档" r:id="rId14" imgW="3468624" imgH="3764280" progId="Word.Document.8">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4"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6391" name="Group 23"/>
          <p:cNvGrpSpPr>
            <a:grpSpLocks/>
          </p:cNvGrpSpPr>
          <p:nvPr/>
        </p:nvGrpSpPr>
        <p:grpSpPr bwMode="auto">
          <a:xfrm>
            <a:off x="603250" y="2895600"/>
            <a:ext cx="7934325" cy="3124200"/>
            <a:chOff x="380" y="1824"/>
            <a:chExt cx="4998" cy="1968"/>
          </a:xfrm>
        </p:grpSpPr>
        <p:sp>
          <p:nvSpPr>
            <p:cNvPr id="28702" name="Line 24"/>
            <p:cNvSpPr>
              <a:spLocks noChangeShapeType="1"/>
            </p:cNvSpPr>
            <p:nvPr/>
          </p:nvSpPr>
          <p:spPr bwMode="auto">
            <a:xfrm>
              <a:off x="1820" y="1824"/>
              <a:ext cx="432"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3" name="Line 25"/>
            <p:cNvSpPr>
              <a:spLocks noChangeShapeType="1"/>
            </p:cNvSpPr>
            <p:nvPr/>
          </p:nvSpPr>
          <p:spPr bwMode="auto">
            <a:xfrm>
              <a:off x="3500" y="1824"/>
              <a:ext cx="432"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704" name="Object 26"/>
            <p:cNvGraphicFramePr>
              <a:graphicFrameLocks noChangeAspect="1"/>
            </p:cNvGraphicFramePr>
            <p:nvPr/>
          </p:nvGraphicFramePr>
          <p:xfrm>
            <a:off x="476" y="2112"/>
            <a:ext cx="1398" cy="1494"/>
          </p:xfrm>
          <a:graphic>
            <a:graphicData uri="http://schemas.openxmlformats.org/presentationml/2006/ole">
              <mc:AlternateContent xmlns:mc="http://schemas.openxmlformats.org/markup-compatibility/2006">
                <mc:Choice xmlns:v="urn:schemas-microsoft-com:vml" Requires="v">
                  <p:oleObj spid="_x0000_s28742" name="文档" r:id="rId16" imgW="3468624" imgH="3764280" progId="Word.Document.8">
                    <p:embed/>
                  </p:oleObj>
                </mc:Choice>
                <mc:Fallback>
                  <p:oleObj name="文档" r:id="rId16" imgW="3468624" imgH="3764280" progId="Word.Document.8">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5" name="Line 27"/>
            <p:cNvSpPr>
              <a:spLocks noChangeShapeType="1"/>
            </p:cNvSpPr>
            <p:nvPr/>
          </p:nvSpPr>
          <p:spPr bwMode="auto">
            <a:xfrm>
              <a:off x="2012" y="3552"/>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706" name="Object 28"/>
            <p:cNvGraphicFramePr>
              <a:graphicFrameLocks noChangeAspect="1"/>
            </p:cNvGraphicFramePr>
            <p:nvPr/>
          </p:nvGraphicFramePr>
          <p:xfrm>
            <a:off x="3980" y="2112"/>
            <a:ext cx="1398" cy="1494"/>
          </p:xfrm>
          <a:graphic>
            <a:graphicData uri="http://schemas.openxmlformats.org/presentationml/2006/ole">
              <mc:AlternateContent xmlns:mc="http://schemas.openxmlformats.org/markup-compatibility/2006">
                <mc:Choice xmlns:v="urn:schemas-microsoft-com:vml" Requires="v">
                  <p:oleObj spid="_x0000_s28743" name="文档" r:id="rId18" imgW="3468624" imgH="3764280" progId="Word.Document.8">
                    <p:embed/>
                  </p:oleObj>
                </mc:Choice>
                <mc:Fallback>
                  <p:oleObj name="文档" r:id="rId18" imgW="3468624" imgH="3764280" progId="Word.Document.8">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80"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7" name="Object 29"/>
            <p:cNvGraphicFramePr>
              <a:graphicFrameLocks noChangeAspect="1"/>
            </p:cNvGraphicFramePr>
            <p:nvPr/>
          </p:nvGraphicFramePr>
          <p:xfrm>
            <a:off x="2204" y="2112"/>
            <a:ext cx="1398" cy="1494"/>
          </p:xfrm>
          <a:graphic>
            <a:graphicData uri="http://schemas.openxmlformats.org/presentationml/2006/ole">
              <mc:AlternateContent xmlns:mc="http://schemas.openxmlformats.org/markup-compatibility/2006">
                <mc:Choice xmlns:v="urn:schemas-microsoft-com:vml" Requires="v">
                  <p:oleObj spid="_x0000_s28744" name="文档" r:id="rId20" imgW="3468624" imgH="3764280" progId="Word.Document.8">
                    <p:embed/>
                  </p:oleObj>
                </mc:Choice>
                <mc:Fallback>
                  <p:oleObj name="文档" r:id="rId20" imgW="3468624" imgH="3764280" progId="Word.Document.8">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4"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8" name="Line 30"/>
            <p:cNvSpPr>
              <a:spLocks noChangeShapeType="1"/>
            </p:cNvSpPr>
            <p:nvPr/>
          </p:nvSpPr>
          <p:spPr bwMode="auto">
            <a:xfrm>
              <a:off x="3596" y="3072"/>
              <a:ext cx="240" cy="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9" name="Line 31"/>
            <p:cNvSpPr>
              <a:spLocks noChangeShapeType="1"/>
            </p:cNvSpPr>
            <p:nvPr/>
          </p:nvSpPr>
          <p:spPr bwMode="auto">
            <a:xfrm>
              <a:off x="3836" y="283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0" name="Line 32"/>
            <p:cNvSpPr>
              <a:spLocks noChangeShapeType="1"/>
            </p:cNvSpPr>
            <p:nvPr/>
          </p:nvSpPr>
          <p:spPr bwMode="auto">
            <a:xfrm>
              <a:off x="380" y="2496"/>
              <a:ext cx="0" cy="12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Line 33"/>
            <p:cNvSpPr>
              <a:spLocks noChangeShapeType="1"/>
            </p:cNvSpPr>
            <p:nvPr/>
          </p:nvSpPr>
          <p:spPr bwMode="auto">
            <a:xfrm>
              <a:off x="380" y="3792"/>
              <a:ext cx="163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2" name="Line 34"/>
            <p:cNvSpPr>
              <a:spLocks noChangeShapeType="1"/>
            </p:cNvSpPr>
            <p:nvPr/>
          </p:nvSpPr>
          <p:spPr bwMode="auto">
            <a:xfrm flipV="1">
              <a:off x="2012" y="355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3" name="Line 35"/>
            <p:cNvSpPr>
              <a:spLocks noChangeShapeType="1"/>
            </p:cNvSpPr>
            <p:nvPr/>
          </p:nvSpPr>
          <p:spPr bwMode="auto">
            <a:xfrm>
              <a:off x="380" y="2496"/>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4" name="Line 36"/>
            <p:cNvSpPr>
              <a:spLocks noChangeShapeType="1"/>
            </p:cNvSpPr>
            <p:nvPr/>
          </p:nvSpPr>
          <p:spPr bwMode="auto">
            <a:xfrm>
              <a:off x="3836" y="28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5" name="Line 37"/>
            <p:cNvSpPr>
              <a:spLocks noChangeShapeType="1"/>
            </p:cNvSpPr>
            <p:nvPr/>
          </p:nvSpPr>
          <p:spPr bwMode="auto">
            <a:xfrm>
              <a:off x="2060" y="283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6" name="Line 38"/>
            <p:cNvSpPr>
              <a:spLocks noChangeShapeType="1"/>
            </p:cNvSpPr>
            <p:nvPr/>
          </p:nvSpPr>
          <p:spPr bwMode="auto">
            <a:xfrm>
              <a:off x="2060" y="2832"/>
              <a:ext cx="0"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39"/>
            <p:cNvSpPr>
              <a:spLocks noChangeShapeType="1"/>
            </p:cNvSpPr>
            <p:nvPr/>
          </p:nvSpPr>
          <p:spPr bwMode="auto">
            <a:xfrm>
              <a:off x="1868" y="3072"/>
              <a:ext cx="192" cy="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40"/>
            <p:cNvSpPr>
              <a:spLocks noChangeShapeType="1"/>
            </p:cNvSpPr>
            <p:nvPr/>
          </p:nvSpPr>
          <p:spPr bwMode="auto">
            <a:xfrm>
              <a:off x="3596" y="2496"/>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Line 41"/>
            <p:cNvSpPr>
              <a:spLocks noChangeShapeType="1"/>
            </p:cNvSpPr>
            <p:nvPr/>
          </p:nvSpPr>
          <p:spPr bwMode="auto">
            <a:xfrm>
              <a:off x="3740" y="2496"/>
              <a:ext cx="0" cy="72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Line 42"/>
            <p:cNvSpPr>
              <a:spLocks noChangeShapeType="1"/>
            </p:cNvSpPr>
            <p:nvPr/>
          </p:nvSpPr>
          <p:spPr bwMode="auto">
            <a:xfrm>
              <a:off x="3740" y="3216"/>
              <a:ext cx="24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6411" name="Group 43"/>
          <p:cNvGrpSpPr>
            <a:grpSpLocks/>
          </p:cNvGrpSpPr>
          <p:nvPr/>
        </p:nvGrpSpPr>
        <p:grpSpPr bwMode="auto">
          <a:xfrm>
            <a:off x="755650" y="2895600"/>
            <a:ext cx="7781925" cy="2828925"/>
            <a:chOff x="476" y="1824"/>
            <a:chExt cx="4902" cy="1782"/>
          </a:xfrm>
        </p:grpSpPr>
        <p:sp>
          <p:nvSpPr>
            <p:cNvPr id="28693" name="Line 44"/>
            <p:cNvSpPr>
              <a:spLocks noChangeShapeType="1"/>
            </p:cNvSpPr>
            <p:nvPr/>
          </p:nvSpPr>
          <p:spPr bwMode="auto">
            <a:xfrm>
              <a:off x="1820" y="1824"/>
              <a:ext cx="432" cy="0"/>
            </a:xfrm>
            <a:prstGeom prst="line">
              <a:avLst/>
            </a:prstGeom>
            <a:noFill/>
            <a:ln w="381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4" name="Line 45"/>
            <p:cNvSpPr>
              <a:spLocks noChangeShapeType="1"/>
            </p:cNvSpPr>
            <p:nvPr/>
          </p:nvSpPr>
          <p:spPr bwMode="auto">
            <a:xfrm>
              <a:off x="3500" y="1824"/>
              <a:ext cx="432" cy="0"/>
            </a:xfrm>
            <a:prstGeom prst="line">
              <a:avLst/>
            </a:prstGeom>
            <a:noFill/>
            <a:ln w="381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695" name="Object 46"/>
            <p:cNvGraphicFramePr>
              <a:graphicFrameLocks noChangeAspect="1"/>
            </p:cNvGraphicFramePr>
            <p:nvPr/>
          </p:nvGraphicFramePr>
          <p:xfrm>
            <a:off x="476" y="2112"/>
            <a:ext cx="1398" cy="1494"/>
          </p:xfrm>
          <a:graphic>
            <a:graphicData uri="http://schemas.openxmlformats.org/presentationml/2006/ole">
              <mc:AlternateContent xmlns:mc="http://schemas.openxmlformats.org/markup-compatibility/2006">
                <mc:Choice xmlns:v="urn:schemas-microsoft-com:vml" Requires="v">
                  <p:oleObj spid="_x0000_s28745" name="文档" r:id="rId22" imgW="3468624" imgH="3764280" progId="Word.Document.8">
                    <p:embed/>
                  </p:oleObj>
                </mc:Choice>
                <mc:Fallback>
                  <p:oleObj name="文档" r:id="rId22" imgW="3468624" imgH="3764280" progId="Word.Document.8">
                    <p:embed/>
                    <p:pic>
                      <p:nvPicPr>
                        <p:cNvPr id="0" name="Object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6"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6" name="Object 47"/>
            <p:cNvGraphicFramePr>
              <a:graphicFrameLocks noChangeAspect="1"/>
            </p:cNvGraphicFramePr>
            <p:nvPr/>
          </p:nvGraphicFramePr>
          <p:xfrm>
            <a:off x="3980" y="2112"/>
            <a:ext cx="1398" cy="1494"/>
          </p:xfrm>
          <a:graphic>
            <a:graphicData uri="http://schemas.openxmlformats.org/presentationml/2006/ole">
              <mc:AlternateContent xmlns:mc="http://schemas.openxmlformats.org/markup-compatibility/2006">
                <mc:Choice xmlns:v="urn:schemas-microsoft-com:vml" Requires="v">
                  <p:oleObj spid="_x0000_s28746" name="文档" r:id="rId24" imgW="3468624" imgH="3764280" progId="Word.Document.8">
                    <p:embed/>
                  </p:oleObj>
                </mc:Choice>
                <mc:Fallback>
                  <p:oleObj name="文档" r:id="rId24" imgW="3468624" imgH="3764280" progId="Word.Document.8">
                    <p:embed/>
                    <p:pic>
                      <p:nvPicPr>
                        <p:cNvPr id="0" name="Object 4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80"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7" name="Object 48"/>
            <p:cNvGraphicFramePr>
              <a:graphicFrameLocks noChangeAspect="1"/>
            </p:cNvGraphicFramePr>
            <p:nvPr/>
          </p:nvGraphicFramePr>
          <p:xfrm>
            <a:off x="2204" y="2112"/>
            <a:ext cx="1398" cy="1494"/>
          </p:xfrm>
          <a:graphic>
            <a:graphicData uri="http://schemas.openxmlformats.org/presentationml/2006/ole">
              <mc:AlternateContent xmlns:mc="http://schemas.openxmlformats.org/markup-compatibility/2006">
                <mc:Choice xmlns:v="urn:schemas-microsoft-com:vml" Requires="v">
                  <p:oleObj spid="_x0000_s28747" name="文档" r:id="rId26" imgW="3468624" imgH="3764280" progId="Word.Document.8">
                    <p:embed/>
                  </p:oleObj>
                </mc:Choice>
                <mc:Fallback>
                  <p:oleObj name="文档" r:id="rId26" imgW="3468624" imgH="3764280" progId="Word.Document.8">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4" y="2112"/>
                          <a:ext cx="1398" cy="1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8" name="Line 49"/>
            <p:cNvSpPr>
              <a:spLocks noChangeShapeType="1"/>
            </p:cNvSpPr>
            <p:nvPr/>
          </p:nvSpPr>
          <p:spPr bwMode="auto">
            <a:xfrm>
              <a:off x="3596" y="3456"/>
              <a:ext cx="38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Line 50"/>
            <p:cNvSpPr>
              <a:spLocks noChangeShapeType="1"/>
            </p:cNvSpPr>
            <p:nvPr/>
          </p:nvSpPr>
          <p:spPr bwMode="auto">
            <a:xfrm>
              <a:off x="1868" y="3408"/>
              <a:ext cx="192" cy="0"/>
            </a:xfrm>
            <a:prstGeom prst="line">
              <a:avLst/>
            </a:prstGeom>
            <a:noFill/>
            <a:ln w="38100">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0" name="Line 51"/>
            <p:cNvSpPr>
              <a:spLocks noChangeShapeType="1"/>
            </p:cNvSpPr>
            <p:nvPr/>
          </p:nvSpPr>
          <p:spPr bwMode="auto">
            <a:xfrm>
              <a:off x="2060" y="3168"/>
              <a:ext cx="0" cy="24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Line 52"/>
            <p:cNvSpPr>
              <a:spLocks noChangeShapeType="1"/>
            </p:cNvSpPr>
            <p:nvPr/>
          </p:nvSpPr>
          <p:spPr bwMode="auto">
            <a:xfrm>
              <a:off x="2060" y="3168"/>
              <a:ext cx="14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63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6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p:spPr>
        <p:txBody>
          <a:bodyPr/>
          <a:lstStyle/>
          <a:p>
            <a:pPr eaLnBrk="1" hangingPunct="1"/>
            <a:r>
              <a:rPr lang="zh-CN" altLang="en-US" smtClean="0">
                <a:ea typeface="黑体" panose="02010609060101010101" pitchFamily="49" charset="-122"/>
              </a:rPr>
              <a:t>距离矢量路由</a:t>
            </a:r>
            <a:r>
              <a:rPr lang="zh-CN" altLang="en-US" smtClean="0">
                <a:latin typeface="黑体" panose="02010609060101010101" pitchFamily="49" charset="-122"/>
                <a:ea typeface="黑体" panose="02010609060101010101" pitchFamily="49" charset="-122"/>
              </a:rPr>
              <a:t>网络发现过程剖析</a:t>
            </a:r>
          </a:p>
        </p:txBody>
      </p:sp>
      <p:sp>
        <p:nvSpPr>
          <p:cNvPr id="29699" name="Line 3"/>
          <p:cNvSpPr>
            <a:spLocks noChangeShapeType="1"/>
          </p:cNvSpPr>
          <p:nvPr/>
        </p:nvSpPr>
        <p:spPr bwMode="auto">
          <a:xfrm>
            <a:off x="838200" y="2362200"/>
            <a:ext cx="784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0" name="Text Box 4"/>
          <p:cNvSpPr txBox="1">
            <a:spLocks noChangeArrowheads="1"/>
          </p:cNvSpPr>
          <p:nvPr/>
        </p:nvSpPr>
        <p:spPr bwMode="auto">
          <a:xfrm>
            <a:off x="838200" y="1905000"/>
            <a:ext cx="800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zh-CN" altLang="en-US" b="1">
                <a:ea typeface="宋体" panose="02010600030101010101" pitchFamily="2" charset="-122"/>
              </a:rPr>
              <a:t>    		      </a:t>
            </a:r>
            <a:r>
              <a:rPr kumimoji="1" lang="en-US" altLang="zh-CN" b="1">
                <a:ea typeface="宋体" panose="02010600030101010101" pitchFamily="2" charset="-122"/>
              </a:rPr>
              <a:t>1			        1		</a:t>
            </a:r>
          </a:p>
        </p:txBody>
      </p:sp>
      <p:sp>
        <p:nvSpPr>
          <p:cNvPr id="29701" name="Oval 5"/>
          <p:cNvSpPr>
            <a:spLocks noChangeArrowheads="1"/>
          </p:cNvSpPr>
          <p:nvPr/>
        </p:nvSpPr>
        <p:spPr bwMode="auto">
          <a:xfrm>
            <a:off x="2209800" y="2133600"/>
            <a:ext cx="381000" cy="381000"/>
          </a:xfrm>
          <a:prstGeom prst="ellipse">
            <a:avLst/>
          </a:prstGeom>
          <a:solidFill>
            <a:srgbClr val="66CCFF"/>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A</a:t>
            </a:r>
          </a:p>
        </p:txBody>
      </p:sp>
      <p:sp>
        <p:nvSpPr>
          <p:cNvPr id="29702" name="Oval 6"/>
          <p:cNvSpPr>
            <a:spLocks noChangeArrowheads="1"/>
          </p:cNvSpPr>
          <p:nvPr/>
        </p:nvSpPr>
        <p:spPr bwMode="auto">
          <a:xfrm>
            <a:off x="7010400" y="2133600"/>
            <a:ext cx="381000" cy="381000"/>
          </a:xfrm>
          <a:prstGeom prst="ellipse">
            <a:avLst/>
          </a:prstGeom>
          <a:solidFill>
            <a:srgbClr val="66CCFF"/>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C</a:t>
            </a:r>
          </a:p>
        </p:txBody>
      </p:sp>
      <p:sp>
        <p:nvSpPr>
          <p:cNvPr id="29703" name="Oval 7"/>
          <p:cNvSpPr>
            <a:spLocks noChangeArrowheads="1"/>
          </p:cNvSpPr>
          <p:nvPr/>
        </p:nvSpPr>
        <p:spPr bwMode="auto">
          <a:xfrm>
            <a:off x="4419600" y="2133600"/>
            <a:ext cx="381000" cy="381000"/>
          </a:xfrm>
          <a:prstGeom prst="ellipse">
            <a:avLst/>
          </a:prstGeom>
          <a:solidFill>
            <a:srgbClr val="66CCFF"/>
          </a:solidFill>
          <a:ln w="38100">
            <a:solidFill>
              <a:schemeClr val="tx1"/>
            </a:solidFill>
            <a:round/>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b="1">
                <a:ea typeface="宋体" panose="02010600030101010101" pitchFamily="2" charset="-122"/>
              </a:rPr>
              <a:t>B</a:t>
            </a:r>
          </a:p>
        </p:txBody>
      </p:sp>
      <p:sp>
        <p:nvSpPr>
          <p:cNvPr id="29704" name="Text Box 8"/>
          <p:cNvSpPr txBox="1">
            <a:spLocks noChangeArrowheads="1"/>
          </p:cNvSpPr>
          <p:nvPr/>
        </p:nvSpPr>
        <p:spPr bwMode="auto">
          <a:xfrm>
            <a:off x="1143000" y="2743200"/>
            <a:ext cx="670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zh-CN" altLang="en-US" b="1">
                <a:ea typeface="宋体" panose="02010600030101010101" pitchFamily="2" charset="-122"/>
              </a:rPr>
              <a:t>到达信宿</a:t>
            </a:r>
            <a:r>
              <a:rPr kumimoji="1" lang="en-US" altLang="zh-CN" b="1">
                <a:ea typeface="宋体" panose="02010600030101010101" pitchFamily="2" charset="-122"/>
              </a:rPr>
              <a:t>40.0.0.0</a:t>
            </a:r>
            <a:r>
              <a:rPr kumimoji="1" lang="zh-CN" altLang="en-US" b="1">
                <a:ea typeface="宋体" panose="02010600030101010101" pitchFamily="2" charset="-122"/>
              </a:rPr>
              <a:t>的路由变化</a:t>
            </a:r>
          </a:p>
        </p:txBody>
      </p:sp>
      <p:sp>
        <p:nvSpPr>
          <p:cNvPr id="827401" name="Text Box 9"/>
          <p:cNvSpPr txBox="1">
            <a:spLocks noChangeArrowheads="1"/>
          </p:cNvSpPr>
          <p:nvPr/>
        </p:nvSpPr>
        <p:spPr bwMode="auto">
          <a:xfrm>
            <a:off x="762000" y="5181600"/>
            <a:ext cx="76962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kumimoji="1" lang="zh-CN" altLang="en-US" sz="2000" b="1">
                <a:ea typeface="宋体" panose="02010600030101010101" pitchFamily="2" charset="-122"/>
              </a:rPr>
              <a:t>如果网络中的最长路径为</a:t>
            </a:r>
            <a:r>
              <a:rPr kumimoji="1" lang="en-US" altLang="zh-CN" sz="2000" b="1">
                <a:ea typeface="宋体" panose="02010600030101010101" pitchFamily="2" charset="-122"/>
              </a:rPr>
              <a:t>N</a:t>
            </a:r>
            <a:r>
              <a:rPr kumimoji="1" lang="zh-CN" altLang="en-US" sz="2000" b="1">
                <a:ea typeface="宋体" panose="02010600030101010101" pitchFamily="2" charset="-122"/>
              </a:rPr>
              <a:t>，则算法经过</a:t>
            </a:r>
            <a:r>
              <a:rPr kumimoji="1" lang="en-US" altLang="zh-CN" sz="2000" b="1">
                <a:ea typeface="宋体" panose="02010600030101010101" pitchFamily="2" charset="-122"/>
              </a:rPr>
              <a:t>N</a:t>
            </a:r>
            <a:r>
              <a:rPr kumimoji="1" lang="zh-CN" altLang="en-US" sz="2000" b="1">
                <a:ea typeface="宋体" panose="02010600030101010101" pitchFamily="2" charset="-122"/>
              </a:rPr>
              <a:t>次迭代计算后收敛。即第</a:t>
            </a:r>
            <a:r>
              <a:rPr kumimoji="1" lang="en-US" altLang="zh-CN" sz="2000" b="1">
                <a:ea typeface="宋体" panose="02010600030101010101" pitchFamily="2" charset="-122"/>
              </a:rPr>
              <a:t>N</a:t>
            </a:r>
            <a:r>
              <a:rPr kumimoji="1" lang="zh-CN" altLang="en-US" sz="2000" b="1">
                <a:ea typeface="宋体" panose="02010600030101010101" pitchFamily="2" charset="-122"/>
              </a:rPr>
              <a:t>步之后，网上的所有路由器都获得到达信宿</a:t>
            </a:r>
            <a:r>
              <a:rPr kumimoji="1" lang="en-US" altLang="zh-CN" sz="2000" b="1">
                <a:ea typeface="宋体" panose="02010600030101010101" pitchFamily="2" charset="-122"/>
              </a:rPr>
              <a:t>40.0.0.0</a:t>
            </a:r>
            <a:r>
              <a:rPr kumimoji="1" lang="zh-CN" altLang="en-US" sz="2000" b="1">
                <a:ea typeface="宋体" panose="02010600030101010101" pitchFamily="2" charset="-122"/>
              </a:rPr>
              <a:t>的路由信息。</a:t>
            </a:r>
          </a:p>
        </p:txBody>
      </p:sp>
      <p:sp>
        <p:nvSpPr>
          <p:cNvPr id="827402" name="Line 10"/>
          <p:cNvSpPr>
            <a:spLocks noChangeShapeType="1"/>
          </p:cNvSpPr>
          <p:nvPr/>
        </p:nvSpPr>
        <p:spPr bwMode="auto">
          <a:xfrm>
            <a:off x="3048000" y="2514600"/>
            <a:ext cx="10668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403" name="Line 11"/>
          <p:cNvSpPr>
            <a:spLocks noChangeShapeType="1"/>
          </p:cNvSpPr>
          <p:nvPr/>
        </p:nvSpPr>
        <p:spPr bwMode="auto">
          <a:xfrm>
            <a:off x="5486400" y="2514600"/>
            <a:ext cx="10668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Text Box 13"/>
          <p:cNvSpPr txBox="1">
            <a:spLocks noChangeArrowheads="1"/>
          </p:cNvSpPr>
          <p:nvPr/>
        </p:nvSpPr>
        <p:spPr bwMode="auto">
          <a:xfrm>
            <a:off x="7543800" y="1447800"/>
            <a:ext cx="1371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ea typeface="宋体" panose="02010600030101010101" pitchFamily="2" charset="-122"/>
              </a:rPr>
              <a:t>40.0.0.0 down</a:t>
            </a:r>
          </a:p>
        </p:txBody>
      </p:sp>
      <p:sp>
        <p:nvSpPr>
          <p:cNvPr id="827406" name="Text Box 14"/>
          <p:cNvSpPr txBox="1">
            <a:spLocks noChangeArrowheads="1"/>
          </p:cNvSpPr>
          <p:nvPr/>
        </p:nvSpPr>
        <p:spPr bwMode="auto">
          <a:xfrm>
            <a:off x="7543800" y="1447800"/>
            <a:ext cx="1371600" cy="82232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kumimoji="1" lang="en-US" altLang="zh-CN" b="1">
                <a:solidFill>
                  <a:srgbClr val="FF0000"/>
                </a:solidFill>
                <a:ea typeface="宋体" panose="02010600030101010101" pitchFamily="2" charset="-122"/>
              </a:rPr>
              <a:t>40.0.0.0 up</a:t>
            </a:r>
          </a:p>
        </p:txBody>
      </p:sp>
      <p:graphicFrame>
        <p:nvGraphicFramePr>
          <p:cNvPr id="29710" name="Object 15"/>
          <p:cNvGraphicFramePr>
            <a:graphicFrameLocks noChangeAspect="1"/>
          </p:cNvGraphicFramePr>
          <p:nvPr/>
        </p:nvGraphicFramePr>
        <p:xfrm>
          <a:off x="796925" y="3200400"/>
          <a:ext cx="7778750" cy="2032000"/>
        </p:xfrm>
        <a:graphic>
          <a:graphicData uri="http://schemas.openxmlformats.org/presentationml/2006/ole">
            <mc:AlternateContent xmlns:mc="http://schemas.openxmlformats.org/markup-compatibility/2006">
              <mc:Choice xmlns:v="urn:schemas-microsoft-com:vml" Requires="v">
                <p:oleObj spid="_x0000_s29718" name="文档" r:id="rId3" imgW="11335512" imgH="3046476" progId="Word.Document.8">
                  <p:embed/>
                </p:oleObj>
              </mc:Choice>
              <mc:Fallback>
                <p:oleObj name="文档" r:id="rId3" imgW="11335512" imgH="3046476" progId="Word.Document.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25" y="3200400"/>
                        <a:ext cx="777875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7408" name="Object 16"/>
          <p:cNvGraphicFramePr>
            <a:graphicFrameLocks noChangeAspect="1"/>
          </p:cNvGraphicFramePr>
          <p:nvPr/>
        </p:nvGraphicFramePr>
        <p:xfrm>
          <a:off x="762000" y="3200400"/>
          <a:ext cx="7848600" cy="2049463"/>
        </p:xfrm>
        <a:graphic>
          <a:graphicData uri="http://schemas.openxmlformats.org/presentationml/2006/ole">
            <mc:AlternateContent xmlns:mc="http://schemas.openxmlformats.org/markup-compatibility/2006">
              <mc:Choice xmlns:v="urn:schemas-microsoft-com:vml" Requires="v">
                <p:oleObj spid="_x0000_s29719" name="文档" r:id="rId5" imgW="11335512" imgH="3046476" progId="Word.Document.8">
                  <p:embed/>
                </p:oleObj>
              </mc:Choice>
              <mc:Fallback>
                <p:oleObj name="文档" r:id="rId5" imgW="11335512" imgH="3046476" progId="Word.Document.8">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200400"/>
                        <a:ext cx="7848600" cy="204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7409" name="Object 17"/>
          <p:cNvGraphicFramePr>
            <a:graphicFrameLocks noChangeAspect="1"/>
          </p:cNvGraphicFramePr>
          <p:nvPr/>
        </p:nvGraphicFramePr>
        <p:xfrm>
          <a:off x="762000" y="3200400"/>
          <a:ext cx="7867650" cy="2051050"/>
        </p:xfrm>
        <a:graphic>
          <a:graphicData uri="http://schemas.openxmlformats.org/presentationml/2006/ole">
            <mc:AlternateContent xmlns:mc="http://schemas.openxmlformats.org/markup-compatibility/2006">
              <mc:Choice xmlns:v="urn:schemas-microsoft-com:vml" Requires="v">
                <p:oleObj spid="_x0000_s29720" name="Document" r:id="rId7" imgW="11362944" imgH="3046476" progId="Word.Document.8">
                  <p:embed/>
                </p:oleObj>
              </mc:Choice>
              <mc:Fallback>
                <p:oleObj name="Document" r:id="rId7" imgW="11362944" imgH="3046476" progId="Word.Document.8">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200400"/>
                        <a:ext cx="7867650" cy="205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7410" name="Object 18"/>
          <p:cNvGraphicFramePr>
            <a:graphicFrameLocks noChangeAspect="1"/>
          </p:cNvGraphicFramePr>
          <p:nvPr/>
        </p:nvGraphicFramePr>
        <p:xfrm>
          <a:off x="685800" y="3187700"/>
          <a:ext cx="8077200" cy="2105025"/>
        </p:xfrm>
        <a:graphic>
          <a:graphicData uri="http://schemas.openxmlformats.org/presentationml/2006/ole">
            <mc:AlternateContent xmlns:mc="http://schemas.openxmlformats.org/markup-compatibility/2006">
              <mc:Choice xmlns:v="urn:schemas-microsoft-com:vml" Requires="v">
                <p:oleObj spid="_x0000_s29721" name="Document" r:id="rId9" imgW="11362944" imgH="3046476" progId="Word.Document.8">
                  <p:embed/>
                </p:oleObj>
              </mc:Choice>
              <mc:Fallback>
                <p:oleObj name="Document" r:id="rId9" imgW="11362944" imgH="3046476" progId="Word.Document.8">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3187700"/>
                        <a:ext cx="8077200" cy="210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74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7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74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74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274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7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01" grpId="0" autoUpdateAnimBg="0"/>
      <p:bldP spid="827402" grpId="0" animBg="1"/>
      <p:bldP spid="827403" grpId="0" animBg="1"/>
      <p:bldP spid="82740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ea typeface="黑体" panose="02010609060101010101" pitchFamily="49" charset="-122"/>
              </a:rPr>
              <a:t>距离矢量路由的收敛性问题</a:t>
            </a:r>
            <a:endParaRPr lang="zh-CN" altLang="en-US" sz="5400" smtClean="0">
              <a:ea typeface="黑体" panose="02010609060101010101" pitchFamily="49" charset="-122"/>
            </a:endParaRPr>
          </a:p>
        </p:txBody>
      </p:sp>
      <p:sp>
        <p:nvSpPr>
          <p:cNvPr id="30723" name="Rectangle 3"/>
          <p:cNvSpPr>
            <a:spLocks noGrp="1" noChangeArrowheads="1"/>
          </p:cNvSpPr>
          <p:nvPr>
            <p:ph type="body" idx="1"/>
          </p:nvPr>
        </p:nvSpPr>
        <p:spPr>
          <a:xfrm>
            <a:off x="666750" y="1397000"/>
            <a:ext cx="7248525" cy="4403725"/>
          </a:xfrm>
        </p:spPr>
        <p:txBody>
          <a:bodyPr/>
          <a:lstStyle/>
          <a:p>
            <a:pPr eaLnBrk="1" hangingPunct="1">
              <a:buFontTx/>
              <a:buBlip>
                <a:blip r:embed="rId2"/>
              </a:buBlip>
            </a:pPr>
            <a:r>
              <a:rPr lang="zh-CN" altLang="en-US" sz="2000" b="1" smtClean="0">
                <a:ea typeface="宋体" panose="02010600030101010101" pitchFamily="2" charset="-122"/>
              </a:rPr>
              <a:t>问题</a:t>
            </a:r>
          </a:p>
          <a:p>
            <a:pPr lvl="1" eaLnBrk="1" hangingPunct="1"/>
            <a:r>
              <a:rPr lang="zh-CN" altLang="en-US" sz="2400" b="1" smtClean="0">
                <a:ea typeface="宋体" panose="02010600030101010101" pitchFamily="2" charset="-122"/>
              </a:rPr>
              <a:t>逐站传递更新信息，算法的收敛速度慢</a:t>
            </a:r>
          </a:p>
          <a:p>
            <a:pPr lvl="1" eaLnBrk="1" hangingPunct="1"/>
            <a:r>
              <a:rPr lang="zh-CN" altLang="en-US" sz="2400" b="1" smtClean="0">
                <a:ea typeface="宋体" panose="02010600030101010101" pitchFamily="2" charset="-122"/>
              </a:rPr>
              <a:t>有可能出现各站路由信息不一致</a:t>
            </a:r>
          </a:p>
          <a:p>
            <a:pPr lvl="1" eaLnBrk="1" hangingPunct="1"/>
            <a:r>
              <a:rPr lang="zh-CN" altLang="en-US" sz="2400" b="1" smtClean="0">
                <a:ea typeface="宋体" panose="02010600030101010101" pitchFamily="2" charset="-122"/>
              </a:rPr>
              <a:t>有可能传播错误的路由信息</a:t>
            </a:r>
          </a:p>
          <a:p>
            <a:pPr eaLnBrk="1" hangingPunct="1">
              <a:buFontTx/>
              <a:buBlip>
                <a:blip r:embed="rId2"/>
              </a:buBlip>
            </a:pPr>
            <a:r>
              <a:rPr lang="zh-CN" altLang="en-US" sz="2000" b="1" smtClean="0">
                <a:ea typeface="宋体" panose="02010600030101010101" pitchFamily="2" charset="-122"/>
              </a:rPr>
              <a:t>后果</a:t>
            </a:r>
          </a:p>
          <a:p>
            <a:pPr lvl="1" eaLnBrk="1" hangingPunct="1"/>
            <a:r>
              <a:rPr lang="zh-CN" altLang="en-US" sz="2400" b="1" smtClean="0">
                <a:ea typeface="宋体" panose="02010600030101010101" pitchFamily="2" charset="-122"/>
              </a:rPr>
              <a:t>在站点间构成更新路由的路径环（</a:t>
            </a:r>
            <a:r>
              <a:rPr lang="en-US" altLang="zh-CN" sz="2400" b="1" smtClean="0">
                <a:ea typeface="宋体" panose="02010600030101010101" pitchFamily="2" charset="-122"/>
              </a:rPr>
              <a:t>Routing Loops</a:t>
            </a:r>
            <a:r>
              <a:rPr lang="zh-CN" altLang="en-US" sz="2400" b="1" smtClean="0">
                <a:ea typeface="宋体" panose="02010600030101010101" pitchFamily="2" charset="-122"/>
              </a:rPr>
              <a:t>）</a:t>
            </a:r>
          </a:p>
          <a:p>
            <a:pPr lvl="1" eaLnBrk="1" hangingPunct="1"/>
            <a:r>
              <a:rPr lang="zh-CN" altLang="en-US" sz="2400" b="1" smtClean="0">
                <a:ea typeface="宋体" panose="02010600030101010101" pitchFamily="2" charset="-122"/>
              </a:rPr>
              <a:t>计数至无穷大（</a:t>
            </a:r>
            <a:r>
              <a:rPr lang="en-US" altLang="zh-CN" b="1" smtClean="0">
                <a:ea typeface="宋体" panose="02010600030101010101" pitchFamily="2" charset="-122"/>
              </a:rPr>
              <a:t>Count</a:t>
            </a:r>
            <a:r>
              <a:rPr lang="en-US" altLang="zh-CN" sz="2400" b="1" smtClean="0">
                <a:ea typeface="宋体" panose="02010600030101010101" pitchFamily="2" charset="-122"/>
              </a:rPr>
              <a:t> to Infinity</a:t>
            </a:r>
            <a:r>
              <a:rPr lang="zh-CN" altLang="en-US" sz="2400" b="1" smtClean="0">
                <a:ea typeface="宋体" panose="02010600030101010101" pitchFamily="2" charset="-122"/>
              </a:rPr>
              <a:t>）</a:t>
            </a:r>
          </a:p>
          <a:p>
            <a:pPr eaLnBrk="1" hangingPunct="1"/>
            <a:endParaRPr lang="zh-CN" altLang="en-US" sz="2000"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D829F7-CF82-4C56-B211-083984806813}" type="datetime1">
              <a:rPr lang="zh-CN" altLang="en-US" smtClean="0"/>
              <a:pPr/>
              <a:t>2019/12/6</a:t>
            </a:fld>
            <a:endParaRPr lang="en-US" altLang="zh-CN" smtClean="0"/>
          </a:p>
        </p:txBody>
      </p:sp>
      <p:sp>
        <p:nvSpPr>
          <p:cNvPr id="317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17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A59C61-6EAE-484E-9B68-56F6C61E5962}" type="slidenum">
              <a:rPr lang="zh-CN" altLang="en-US" smtClean="0"/>
              <a:pPr/>
              <a:t>29</a:t>
            </a:fld>
            <a:endParaRPr lang="en-US" altLang="zh-CN" smtClean="0"/>
          </a:p>
        </p:txBody>
      </p:sp>
      <p:sp>
        <p:nvSpPr>
          <p:cNvPr id="3174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Distance Vector Routing</a:t>
            </a:r>
          </a:p>
        </p:txBody>
      </p:sp>
      <p:sp>
        <p:nvSpPr>
          <p:cNvPr id="31750" name="Text Box 4"/>
          <p:cNvSpPr txBox="1">
            <a:spLocks noChangeArrowheads="1"/>
          </p:cNvSpPr>
          <p:nvPr/>
        </p:nvSpPr>
        <p:spPr bwMode="auto">
          <a:xfrm>
            <a:off x="968375" y="5878513"/>
            <a:ext cx="680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Times New Roman" panose="02020603050405020304" pitchFamily="18" charset="0"/>
                <a:ea typeface="宋体" panose="02010600030101010101" pitchFamily="2" charset="-122"/>
              </a:rPr>
              <a:t>The count-to-infinity problem</a:t>
            </a:r>
            <a:r>
              <a:rPr lang="zh-CN" altLang="en-US" sz="2400" b="1">
                <a:latin typeface="Times New Roman" panose="02020603050405020304" pitchFamily="18" charset="0"/>
                <a:ea typeface="宋体" panose="02010600030101010101" pitchFamily="2" charset="-122"/>
              </a:rPr>
              <a:t>（无穷计算问题）</a:t>
            </a:r>
            <a:r>
              <a:rPr lang="en-US" altLang="zh-CN" sz="2400" b="1">
                <a:latin typeface="Times New Roman" panose="02020603050405020304" pitchFamily="18" charset="0"/>
                <a:ea typeface="宋体" panose="02010600030101010101" pitchFamily="2" charset="-122"/>
              </a:rPr>
              <a:t>.</a:t>
            </a:r>
          </a:p>
        </p:txBody>
      </p:sp>
      <p:pic>
        <p:nvPicPr>
          <p:cNvPr id="31751" name="Picture 6" descr="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443038"/>
            <a:ext cx="87122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10"/>
          <p:cNvSpPr txBox="1">
            <a:spLocks noChangeArrowheads="1"/>
          </p:cNvSpPr>
          <p:nvPr/>
        </p:nvSpPr>
        <p:spPr bwMode="auto">
          <a:xfrm>
            <a:off x="4957763" y="1638300"/>
            <a:ext cx="338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FF2BD8"/>
                </a:solidFill>
                <a:ea typeface="宋体" panose="02010600030101010101" pitchFamily="2" charset="-122"/>
              </a:rPr>
              <a:t>X</a:t>
            </a:r>
          </a:p>
        </p:txBody>
      </p:sp>
      <p:sp>
        <p:nvSpPr>
          <p:cNvPr id="31753" name="TextBox 5"/>
          <p:cNvSpPr txBox="1">
            <a:spLocks noChangeArrowheads="1"/>
          </p:cNvSpPr>
          <p:nvPr/>
        </p:nvSpPr>
        <p:spPr bwMode="auto">
          <a:xfrm>
            <a:off x="835025" y="4471988"/>
            <a:ext cx="2409825"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FF2BD8"/>
                </a:solidFill>
                <a:ea typeface="宋体" panose="02010600030101010101" pitchFamily="2" charset="-122"/>
              </a:rPr>
              <a:t>Good news of a path to </a:t>
            </a:r>
            <a:r>
              <a:rPr lang="en-US" altLang="zh-CN" i="1">
                <a:solidFill>
                  <a:srgbClr val="FF2BD8"/>
                </a:solidFill>
                <a:ea typeface="宋体" panose="02010600030101010101" pitchFamily="2" charset="-122"/>
              </a:rPr>
              <a:t>A</a:t>
            </a:r>
            <a:r>
              <a:rPr lang="en-US" altLang="zh-CN">
                <a:solidFill>
                  <a:srgbClr val="FF2BD8"/>
                </a:solidFill>
                <a:ea typeface="宋体" panose="02010600030101010101" pitchFamily="2" charset="-122"/>
              </a:rPr>
              <a:t> spreads quickly</a:t>
            </a:r>
          </a:p>
        </p:txBody>
      </p:sp>
      <p:sp>
        <p:nvSpPr>
          <p:cNvPr id="31754" name="TextBox 11"/>
          <p:cNvSpPr txBox="1">
            <a:spLocks noChangeArrowheads="1"/>
          </p:cNvSpPr>
          <p:nvPr/>
        </p:nvSpPr>
        <p:spPr bwMode="auto">
          <a:xfrm>
            <a:off x="6137275" y="5146675"/>
            <a:ext cx="273685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FF2BD8"/>
                </a:solidFill>
                <a:ea typeface="宋体" panose="02010600030101010101" pitchFamily="2" charset="-122"/>
              </a:rPr>
              <a:t>Bad news of no path to </a:t>
            </a:r>
            <a:r>
              <a:rPr lang="en-US" altLang="zh-CN" i="1">
                <a:solidFill>
                  <a:srgbClr val="FF2BD8"/>
                </a:solidFill>
                <a:ea typeface="宋体" panose="02010600030101010101" pitchFamily="2" charset="-122"/>
              </a:rPr>
              <a:t>A</a:t>
            </a:r>
            <a:r>
              <a:rPr lang="en-US" altLang="zh-CN">
                <a:solidFill>
                  <a:srgbClr val="FF2BD8"/>
                </a:solidFill>
                <a:ea typeface="宋体" panose="02010600030101010101" pitchFamily="2" charset="-122"/>
              </a:rPr>
              <a:t> is learned slowly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233400-102C-473B-BE91-FB095BFD8CCD}" type="datetime1">
              <a:rPr lang="zh-CN" altLang="en-US" smtClean="0"/>
              <a:pPr/>
              <a:t>2019/12/6</a:t>
            </a:fld>
            <a:endParaRPr lang="en-US" altLang="zh-CN" smtClean="0"/>
          </a:p>
        </p:txBody>
      </p:sp>
      <p:sp>
        <p:nvSpPr>
          <p:cNvPr id="51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768748-CB7D-44A4-8D91-87FBC647652F}" type="slidenum">
              <a:rPr lang="zh-CN" altLang="en-US" smtClean="0"/>
              <a:pPr/>
              <a:t>3</a:t>
            </a:fld>
            <a:endParaRPr lang="en-US" altLang="zh-CN" smtClean="0"/>
          </a:p>
        </p:txBody>
      </p:sp>
      <p:sp>
        <p:nvSpPr>
          <p:cNvPr id="51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Store-and-Forward Packet Switching</a:t>
            </a:r>
          </a:p>
        </p:txBody>
      </p:sp>
      <p:sp>
        <p:nvSpPr>
          <p:cNvPr id="5126"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The environment of the network layer protocols.</a:t>
            </a:r>
          </a:p>
        </p:txBody>
      </p:sp>
      <p:sp>
        <p:nvSpPr>
          <p:cNvPr id="5127" name="Text Box 5"/>
          <p:cNvSpPr txBox="1">
            <a:spLocks noChangeArrowheads="1"/>
          </p:cNvSpPr>
          <p:nvPr/>
        </p:nvSpPr>
        <p:spPr bwMode="auto">
          <a:xfrm>
            <a:off x="2835275" y="27305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fig 5-1</a:t>
            </a:r>
          </a:p>
        </p:txBody>
      </p:sp>
      <p:pic>
        <p:nvPicPr>
          <p:cNvPr id="5128" name="Picture 6" descr="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2038350"/>
            <a:ext cx="78454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3"/>
          <p:cNvSpPr txBox="1">
            <a:spLocks noChangeArrowheads="1"/>
          </p:cNvSpPr>
          <p:nvPr/>
        </p:nvSpPr>
        <p:spPr bwMode="auto">
          <a:xfrm>
            <a:off x="779463" y="1114425"/>
            <a:ext cx="7789862"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u="sng">
                <a:ea typeface="宋体" panose="02010600030101010101" pitchFamily="2" charset="-122"/>
              </a:rPr>
              <a:t>Hosts</a:t>
            </a:r>
            <a:r>
              <a:rPr lang="en-US" altLang="zh-CN">
                <a:ea typeface="宋体" panose="02010600030101010101" pitchFamily="2" charset="-122"/>
              </a:rPr>
              <a:t> send </a:t>
            </a:r>
            <a:r>
              <a:rPr lang="en-US" altLang="zh-CN" u="sng">
                <a:ea typeface="宋体" panose="02010600030101010101" pitchFamily="2" charset="-122"/>
              </a:rPr>
              <a:t>packets</a:t>
            </a:r>
            <a:r>
              <a:rPr lang="en-US" altLang="zh-CN">
                <a:ea typeface="宋体" panose="02010600030101010101" pitchFamily="2" charset="-122"/>
              </a:rPr>
              <a:t> into the network; packets are </a:t>
            </a:r>
            <a:r>
              <a:rPr lang="en-US" altLang="zh-CN" u="sng">
                <a:ea typeface="宋体" panose="02010600030101010101" pitchFamily="2" charset="-122"/>
              </a:rPr>
              <a:t>forwarded</a:t>
            </a:r>
            <a:r>
              <a:rPr lang="en-US" altLang="zh-CN">
                <a:ea typeface="宋体" panose="02010600030101010101" pitchFamily="2" charset="-122"/>
              </a:rPr>
              <a:t> by </a:t>
            </a:r>
            <a:r>
              <a:rPr lang="en-US" altLang="zh-CN" u="sng">
                <a:ea typeface="宋体" panose="02010600030101010101" pitchFamily="2" charset="-122"/>
              </a:rPr>
              <a:t>routers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z="3600" smtClean="0">
                <a:ea typeface="黑体" panose="02010609060101010101" pitchFamily="49" charset="-122"/>
              </a:rPr>
              <a:t>距离矢量路由</a:t>
            </a:r>
            <a:r>
              <a:rPr lang="zh-CN" altLang="en-US" sz="3600" b="1" smtClean="0">
                <a:ea typeface="宋体" panose="02010600030101010101" pitchFamily="2" charset="-122"/>
              </a:rPr>
              <a:t>收敛性问题的解决办法</a:t>
            </a:r>
          </a:p>
        </p:txBody>
      </p:sp>
      <p:sp>
        <p:nvSpPr>
          <p:cNvPr id="32771" name="Rectangle 3"/>
          <p:cNvSpPr>
            <a:spLocks noGrp="1" noChangeArrowheads="1"/>
          </p:cNvSpPr>
          <p:nvPr>
            <p:ph type="body" idx="1"/>
          </p:nvPr>
        </p:nvSpPr>
        <p:spPr>
          <a:xfrm>
            <a:off x="760413" y="1531938"/>
            <a:ext cx="6702425" cy="838200"/>
          </a:xfrm>
        </p:spPr>
        <p:txBody>
          <a:bodyPr/>
          <a:lstStyle/>
          <a:p>
            <a:pPr eaLnBrk="1" hangingPunct="1">
              <a:buFontTx/>
              <a:buBlip>
                <a:blip r:embed="rId2"/>
              </a:buBlip>
            </a:pPr>
            <a:r>
              <a:rPr lang="zh-CN" altLang="en-US" sz="2800" b="1" smtClean="0">
                <a:ea typeface="宋体" panose="02010600030101010101" pitchFamily="2" charset="-122"/>
              </a:rPr>
              <a:t>定义路径代价的最大值（</a:t>
            </a:r>
            <a:r>
              <a:rPr lang="en-US" altLang="zh-CN" sz="2800" b="1" smtClean="0">
                <a:ea typeface="宋体" panose="02010600030101010101" pitchFamily="2" charset="-122"/>
              </a:rPr>
              <a:t>Maximum</a:t>
            </a:r>
            <a:r>
              <a:rPr lang="zh-CN" altLang="en-US" sz="2800" b="1" smtClean="0">
                <a:ea typeface="宋体" panose="02010600030101010101" pitchFamily="2" charset="-122"/>
              </a:rPr>
              <a:t>）</a:t>
            </a:r>
          </a:p>
          <a:p>
            <a:pPr eaLnBrk="1" hangingPunct="1">
              <a:buFontTx/>
              <a:buBlip>
                <a:blip r:embed="rId2"/>
              </a:buBlip>
            </a:pPr>
            <a:r>
              <a:rPr lang="zh-CN" altLang="en-US" sz="2800" b="1" smtClean="0">
                <a:ea typeface="宋体" panose="02010600030101010101" pitchFamily="2" charset="-122"/>
              </a:rPr>
              <a:t>提高收敛速度</a:t>
            </a:r>
            <a:endParaRPr lang="zh-CN" altLang="en-US" sz="2800" b="1" smtClean="0">
              <a:ea typeface="宋体" panose="02010600030101010101" pitchFamily="2" charset="-122"/>
              <a:hlinkClick r:id="rId3" action="ppaction://hlinksldjump"/>
            </a:endParaRPr>
          </a:p>
          <a:p>
            <a:pPr lvl="1" eaLnBrk="1" hangingPunct="1"/>
            <a:r>
              <a:rPr lang="zh-CN" altLang="en-US" sz="2400" b="1" smtClean="0">
                <a:ea typeface="宋体" panose="02010600030101010101" pitchFamily="2" charset="-122"/>
              </a:rPr>
              <a:t>水平分割（</a:t>
            </a:r>
            <a:r>
              <a:rPr lang="en-US" altLang="zh-CN" sz="2400" b="1" smtClean="0">
                <a:ea typeface="宋体" panose="02010600030101010101" pitchFamily="2" charset="-122"/>
              </a:rPr>
              <a:t>Split Horizon</a:t>
            </a:r>
            <a:r>
              <a:rPr lang="zh-CN" altLang="en-US" sz="2400" b="1" smtClean="0">
                <a:ea typeface="宋体" panose="02010600030101010101" pitchFamily="2" charset="-122"/>
              </a:rPr>
              <a:t>）</a:t>
            </a:r>
          </a:p>
          <a:p>
            <a:pPr lvl="1" eaLnBrk="1" hangingPunct="1"/>
            <a:r>
              <a:rPr lang="zh-CN" altLang="en-US" sz="2400" b="1" smtClean="0">
                <a:ea typeface="宋体" panose="02010600030101010101" pitchFamily="2" charset="-122"/>
              </a:rPr>
              <a:t>毒性逆转（</a:t>
            </a:r>
            <a:r>
              <a:rPr lang="en-US" altLang="zh-CN" sz="2400" b="1" smtClean="0">
                <a:ea typeface="宋体" panose="02010600030101010101" pitchFamily="2" charset="-122"/>
              </a:rPr>
              <a:t>Poison Reverse</a:t>
            </a:r>
            <a:r>
              <a:rPr lang="zh-CN" altLang="en-US" sz="2400" b="1" smtClean="0">
                <a:ea typeface="宋体" panose="02010600030101010101" pitchFamily="2" charset="-122"/>
              </a:rPr>
              <a:t>）</a:t>
            </a:r>
          </a:p>
          <a:p>
            <a:pPr lvl="1" eaLnBrk="1" hangingPunct="1"/>
            <a:r>
              <a:rPr lang="zh-CN" altLang="en-US" sz="2400" b="1" smtClean="0">
                <a:ea typeface="宋体" panose="02010600030101010101" pitchFamily="2" charset="-122"/>
              </a:rPr>
              <a:t>保持计时（</a:t>
            </a:r>
            <a:r>
              <a:rPr lang="en-US" altLang="zh-CN" sz="2400" b="1" smtClean="0">
                <a:ea typeface="宋体" panose="02010600030101010101" pitchFamily="2" charset="-122"/>
              </a:rPr>
              <a:t>Hold-Down Timers</a:t>
            </a:r>
            <a:r>
              <a:rPr lang="zh-CN" altLang="en-US" sz="2400" b="1" smtClean="0">
                <a:ea typeface="宋体" panose="02010600030101010101" pitchFamily="2" charset="-122"/>
              </a:rPr>
              <a:t>）</a:t>
            </a:r>
          </a:p>
          <a:p>
            <a:pPr lvl="1" eaLnBrk="1" hangingPunct="1"/>
            <a:r>
              <a:rPr lang="zh-CN" altLang="en-US" sz="2400" b="1" smtClean="0">
                <a:ea typeface="宋体" panose="02010600030101010101" pitchFamily="2" charset="-122"/>
              </a:rPr>
              <a:t>触发更新（</a:t>
            </a:r>
            <a:r>
              <a:rPr lang="en-US" altLang="zh-CN" sz="2400" b="1" smtClean="0">
                <a:ea typeface="宋体" panose="02010600030101010101" pitchFamily="2" charset="-122"/>
              </a:rPr>
              <a:t>Triggered Updates</a:t>
            </a:r>
            <a:r>
              <a:rPr lang="zh-CN" altLang="en-US" sz="2400" b="1" smtClean="0">
                <a:ea typeface="宋体" panose="02010600030101010101" pitchFamily="2" charset="-122"/>
              </a:rPr>
              <a:t>）</a:t>
            </a:r>
          </a:p>
          <a:p>
            <a:pPr eaLnBrk="1" hangingPunct="1">
              <a:buFontTx/>
              <a:buBlip>
                <a:blip r:embed="rId2"/>
              </a:buBlip>
            </a:pPr>
            <a:endParaRPr lang="zh-CN" altLang="en-US" sz="2800" b="1" smtClean="0">
              <a:ea typeface="宋体" panose="02010600030101010101" pitchFamily="2" charset="-122"/>
            </a:endParaRPr>
          </a:p>
          <a:p>
            <a:pPr eaLnBrk="1" hangingPunct="1">
              <a:buFontTx/>
              <a:buNone/>
            </a:pPr>
            <a:endParaRPr lang="zh-CN" altLang="en-US" sz="2800"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ea typeface="黑体" panose="02010609060101010101" pitchFamily="49" charset="-122"/>
              </a:rPr>
              <a:t>距离矢量路由小结</a:t>
            </a:r>
          </a:p>
        </p:txBody>
      </p:sp>
      <p:sp>
        <p:nvSpPr>
          <p:cNvPr id="33795" name="Rectangle 3"/>
          <p:cNvSpPr>
            <a:spLocks noGrp="1" noChangeArrowheads="1"/>
          </p:cNvSpPr>
          <p:nvPr>
            <p:ph type="body" idx="1"/>
          </p:nvPr>
        </p:nvSpPr>
        <p:spPr>
          <a:xfrm>
            <a:off x="660400" y="1760538"/>
            <a:ext cx="8382000" cy="4191000"/>
          </a:xfrm>
        </p:spPr>
        <p:txBody>
          <a:bodyPr/>
          <a:lstStyle/>
          <a:p>
            <a:pPr eaLnBrk="1" hangingPunct="1">
              <a:lnSpc>
                <a:spcPct val="90000"/>
              </a:lnSpc>
              <a:buFontTx/>
              <a:buBlip>
                <a:blip r:embed="rId2"/>
              </a:buBlip>
            </a:pPr>
            <a:r>
              <a:rPr lang="zh-CN" altLang="en-US" b="1" smtClean="0">
                <a:ea typeface="宋体" panose="02010600030101010101" pitchFamily="2" charset="-122"/>
              </a:rPr>
              <a:t>采用最短路径准则，计算</a:t>
            </a:r>
            <a:r>
              <a:rPr lang="en-US" altLang="zh-CN" b="1" smtClean="0">
                <a:ea typeface="宋体" panose="02010600030101010101" pitchFamily="2" charset="-122"/>
              </a:rPr>
              <a:t>D</a:t>
            </a:r>
            <a:r>
              <a:rPr lang="zh-CN" altLang="en-US" b="1" baseline="-25000" smtClean="0">
                <a:ea typeface="宋体" panose="02010600030101010101" pitchFamily="2" charset="-122"/>
              </a:rPr>
              <a:t>信宿</a:t>
            </a:r>
            <a:r>
              <a:rPr lang="en-US" altLang="en-US" b="1" smtClean="0"/>
              <a:t>(</a:t>
            </a:r>
            <a:r>
              <a:rPr lang="zh-CN" altLang="en-US" b="1" smtClean="0">
                <a:ea typeface="宋体" panose="02010600030101010101" pitchFamily="2" charset="-122"/>
              </a:rPr>
              <a:t>距离，下站</a:t>
            </a:r>
            <a:r>
              <a:rPr lang="en-US" altLang="en-US" b="1" smtClean="0"/>
              <a:t>)</a:t>
            </a:r>
            <a:r>
              <a:rPr lang="zh-CN" altLang="en-US" b="1" smtClean="0">
                <a:ea typeface="宋体" panose="02010600030101010101" pitchFamily="2" charset="-122"/>
              </a:rPr>
              <a:t>；</a:t>
            </a:r>
          </a:p>
          <a:p>
            <a:pPr eaLnBrk="1" hangingPunct="1">
              <a:lnSpc>
                <a:spcPct val="90000"/>
              </a:lnSpc>
              <a:buFontTx/>
              <a:buBlip>
                <a:blip r:embed="rId2"/>
              </a:buBlip>
            </a:pPr>
            <a:r>
              <a:rPr lang="zh-CN" altLang="en-US" b="1" smtClean="0">
                <a:ea typeface="宋体" panose="02010600030101010101" pitchFamily="2" charset="-122"/>
              </a:rPr>
              <a:t>每个站点只知道自己和邻居的局部信息，在自己的刷新周期到来时，根据邻居的路由变化重新启动算法；</a:t>
            </a:r>
          </a:p>
          <a:p>
            <a:pPr eaLnBrk="1" hangingPunct="1">
              <a:lnSpc>
                <a:spcPct val="90000"/>
              </a:lnSpc>
              <a:buFontTx/>
              <a:buBlip>
                <a:blip r:embed="rId2"/>
              </a:buBlip>
            </a:pPr>
            <a:r>
              <a:rPr lang="zh-CN" altLang="en-US" b="1" smtClean="0">
                <a:ea typeface="宋体" panose="02010600030101010101" pitchFamily="2" charset="-122"/>
              </a:rPr>
              <a:t>算法的收敛速度慢（特别是对网络崩溃）造成全网信息的不一致，导致产生路径环，使计数至无穷大；</a:t>
            </a:r>
          </a:p>
          <a:p>
            <a:pPr eaLnBrk="1" hangingPunct="1">
              <a:lnSpc>
                <a:spcPct val="90000"/>
              </a:lnSpc>
              <a:buFontTx/>
              <a:buBlip>
                <a:blip r:embed="rId2"/>
              </a:buBlip>
            </a:pPr>
            <a:r>
              <a:rPr lang="zh-CN" altLang="en-US" b="1" smtClean="0">
                <a:ea typeface="宋体" panose="02010600030101010101" pitchFamily="2" charset="-122"/>
              </a:rPr>
              <a:t>当路径环产生时，定义距离的最大值可防止算法进入死循环，解决计数至无穷大问题。</a:t>
            </a:r>
          </a:p>
          <a:p>
            <a:pPr lvl="1" eaLnBrk="1" hangingPunct="1">
              <a:lnSpc>
                <a:spcPct val="90000"/>
              </a:lnSpc>
              <a:buFontTx/>
              <a:buBlip>
                <a:blip r:embed="rId2"/>
              </a:buBlip>
            </a:pPr>
            <a:endParaRPr lang="zh-CN" altLang="en-US" sz="2400" b="1" smtClean="0">
              <a:ea typeface="宋体" panose="02010600030101010101" pitchFamily="2" charset="-122"/>
            </a:endParaRPr>
          </a:p>
          <a:p>
            <a:pPr eaLnBrk="1" hangingPunct="1">
              <a:lnSpc>
                <a:spcPct val="90000"/>
              </a:lnSpc>
              <a:buFontTx/>
              <a:buBlip>
                <a:blip r:embed="rId2"/>
              </a:buBlip>
            </a:pPr>
            <a:endParaRPr lang="zh-CN" altLang="en-US"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1283E0-1AB1-4E2C-B6C2-4EC3DCA5F5DB}" type="datetime1">
              <a:rPr lang="zh-CN" altLang="en-US" smtClean="0"/>
              <a:pPr/>
              <a:t>2019/12/6</a:t>
            </a:fld>
            <a:endParaRPr lang="en-US" altLang="zh-CN" smtClean="0"/>
          </a:p>
        </p:txBody>
      </p:sp>
      <p:sp>
        <p:nvSpPr>
          <p:cNvPr id="348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48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9A96DE-E33D-4A98-A82E-61418E3D4380}" type="slidenum">
              <a:rPr lang="zh-CN" altLang="en-US" smtClean="0"/>
              <a:pPr/>
              <a:t>32</a:t>
            </a:fld>
            <a:endParaRPr lang="en-US" altLang="zh-CN" smtClean="0"/>
          </a:p>
        </p:txBody>
      </p:sp>
      <p:sp>
        <p:nvSpPr>
          <p:cNvPr id="34821" name="Rectangle 2"/>
          <p:cNvSpPr>
            <a:spLocks noGrp="1" noChangeArrowheads="1"/>
          </p:cNvSpPr>
          <p:nvPr>
            <p:ph type="title"/>
          </p:nvPr>
        </p:nvSpPr>
        <p:spPr/>
        <p:txBody>
          <a:bodyPr/>
          <a:lstStyle/>
          <a:p>
            <a:r>
              <a:rPr lang="en-US" altLang="zh-CN" smtClean="0">
                <a:ea typeface="宋体" panose="02010600030101010101" pitchFamily="2" charset="-122"/>
              </a:rPr>
              <a:t>Link State Routing (1)</a:t>
            </a:r>
          </a:p>
        </p:txBody>
      </p:sp>
      <p:sp>
        <p:nvSpPr>
          <p:cNvPr id="34822" name="Rectangle 3"/>
          <p:cNvSpPr>
            <a:spLocks noGrp="1" noChangeArrowheads="1"/>
          </p:cNvSpPr>
          <p:nvPr>
            <p:ph idx="1"/>
          </p:nvPr>
        </p:nvSpPr>
        <p:spPr>
          <a:xfrm>
            <a:off x="914400" y="1611313"/>
            <a:ext cx="7789863" cy="4598987"/>
          </a:xfrm>
        </p:spPr>
        <p:txBody>
          <a:bodyPr/>
          <a:lstStyle/>
          <a:p>
            <a:pPr marL="0" indent="0">
              <a:buFontTx/>
              <a:buNone/>
            </a:pPr>
            <a:r>
              <a:rPr lang="en-US" altLang="zh-CN" sz="2800" u="sng" smtClean="0">
                <a:ea typeface="宋体" panose="02010600030101010101" pitchFamily="2" charset="-122"/>
              </a:rPr>
              <a:t>Link state</a:t>
            </a:r>
            <a:r>
              <a:rPr lang="en-US" altLang="zh-CN" sz="2800" smtClean="0">
                <a:ea typeface="宋体" panose="02010600030101010101" pitchFamily="2" charset="-122"/>
              </a:rPr>
              <a:t> is an alternative to distance vector</a:t>
            </a:r>
          </a:p>
          <a:p>
            <a:pPr lvl="1">
              <a:buFont typeface="Arial" panose="020B0604020202020204" pitchFamily="34" charset="0"/>
              <a:buChar char="•"/>
            </a:pPr>
            <a:r>
              <a:rPr lang="en-US" altLang="zh-CN" smtClean="0">
                <a:ea typeface="宋体" panose="02010600030101010101" pitchFamily="2" charset="-122"/>
              </a:rPr>
              <a:t>More computation but simpler dynamics</a:t>
            </a:r>
          </a:p>
          <a:p>
            <a:pPr lvl="1">
              <a:buFont typeface="Arial" panose="020B0604020202020204" pitchFamily="34" charset="0"/>
              <a:buChar char="•"/>
            </a:pPr>
            <a:r>
              <a:rPr lang="en-US" altLang="zh-CN" smtClean="0">
                <a:ea typeface="宋体" panose="02010600030101010101" pitchFamily="2" charset="-122"/>
              </a:rPr>
              <a:t>Widely used in the Internet (OSPF, IS-IS)</a:t>
            </a:r>
          </a:p>
          <a:p>
            <a:pPr marL="0" indent="0">
              <a:buFontTx/>
              <a:buNone/>
            </a:pPr>
            <a:r>
              <a:rPr lang="en-US" altLang="zh-CN" sz="2800" smtClean="0">
                <a:ea typeface="宋体" panose="02010600030101010101" pitchFamily="2" charset="-122"/>
              </a:rPr>
              <a:t>Algorithm:</a:t>
            </a:r>
          </a:p>
          <a:p>
            <a:pPr lvl="1">
              <a:buFont typeface="Arial" panose="020B0604020202020204" pitchFamily="34" charset="0"/>
              <a:buChar char="•"/>
            </a:pPr>
            <a:r>
              <a:rPr lang="en-US" altLang="zh-CN" smtClean="0">
                <a:ea typeface="宋体" panose="02010600030101010101" pitchFamily="2" charset="-122"/>
              </a:rPr>
              <a:t>Each node floods information about its neighbors in LSPs (Link State Packets); all nodes learn the full network graph.</a:t>
            </a:r>
          </a:p>
          <a:p>
            <a:pPr lvl="1">
              <a:buFont typeface="Arial" panose="020B0604020202020204" pitchFamily="34" charset="0"/>
              <a:buChar char="•"/>
            </a:pPr>
            <a:r>
              <a:rPr lang="en-US" altLang="zh-CN" smtClean="0">
                <a:ea typeface="宋体" panose="02010600030101010101" pitchFamily="2" charset="-122"/>
              </a:rPr>
              <a:t>Each node runs Dijkstra’s algorithm to compute the path to take for each destination.</a:t>
            </a:r>
          </a:p>
          <a:p>
            <a:pPr lvl="1">
              <a:buFontTx/>
              <a:buNone/>
            </a:pPr>
            <a:endParaRPr lang="en-US" altLang="zh-CN" smtClean="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5CDD38-B056-415F-98F9-9D293EBEB72F}" type="datetime1">
              <a:rPr lang="zh-CN" altLang="en-US" smtClean="0"/>
              <a:pPr/>
              <a:t>2019/12/6</a:t>
            </a:fld>
            <a:endParaRPr lang="en-US" altLang="zh-CN" smtClean="0"/>
          </a:p>
        </p:txBody>
      </p:sp>
      <p:sp>
        <p:nvSpPr>
          <p:cNvPr id="358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58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3D41F1-0EF1-49C5-AFE5-019D72B96884}" type="slidenum">
              <a:rPr lang="zh-CN" altLang="en-US" smtClean="0"/>
              <a:pPr/>
              <a:t>33</a:t>
            </a:fld>
            <a:endParaRPr lang="en-US" altLang="zh-CN" smtClean="0"/>
          </a:p>
        </p:txBody>
      </p:sp>
      <p:sp>
        <p:nvSpPr>
          <p:cNvPr id="3584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Link State Routing(2)</a:t>
            </a:r>
          </a:p>
        </p:txBody>
      </p:sp>
      <p:sp>
        <p:nvSpPr>
          <p:cNvPr id="35846" name="Rectangle 3"/>
          <p:cNvSpPr>
            <a:spLocks noGrp="1" noChangeArrowheads="1"/>
          </p:cNvSpPr>
          <p:nvPr>
            <p:ph type="body" idx="1"/>
          </p:nvPr>
        </p:nvSpPr>
        <p:spPr>
          <a:xfrm>
            <a:off x="465138" y="1317625"/>
            <a:ext cx="8678862" cy="5235575"/>
          </a:xfrm>
        </p:spPr>
        <p:txBody>
          <a:bodyPr/>
          <a:lstStyle/>
          <a:p>
            <a:pPr eaLnBrk="1" hangingPunct="1">
              <a:buFontTx/>
              <a:buNone/>
            </a:pPr>
            <a:r>
              <a:rPr lang="en-US" altLang="zh-CN" sz="2800" b="1" smtClean="0">
                <a:ea typeface="宋体" panose="02010600030101010101" pitchFamily="2" charset="-122"/>
              </a:rPr>
              <a:t>Each router must do the following:</a:t>
            </a:r>
          </a:p>
          <a:p>
            <a:pPr eaLnBrk="1" hangingPunct="1">
              <a:buFontTx/>
              <a:buAutoNum type="arabicPeriod"/>
            </a:pPr>
            <a:r>
              <a:rPr lang="en-US" altLang="zh-CN" sz="2800" b="1" smtClean="0">
                <a:ea typeface="宋体" panose="02010600030101010101" pitchFamily="2" charset="-122"/>
              </a:rPr>
              <a:t>Discover its neighbors, learn their network address.</a:t>
            </a:r>
          </a:p>
          <a:p>
            <a:pPr eaLnBrk="1" hangingPunct="1">
              <a:buFontTx/>
              <a:buAutoNum type="arabicPeriod"/>
            </a:pPr>
            <a:r>
              <a:rPr lang="en-US" altLang="zh-CN" sz="2800" b="1" smtClean="0">
                <a:ea typeface="宋体" panose="02010600030101010101" pitchFamily="2" charset="-122"/>
              </a:rPr>
              <a:t>Measure the delay or cost to each of its neighbors.</a:t>
            </a:r>
          </a:p>
          <a:p>
            <a:pPr eaLnBrk="1" hangingPunct="1">
              <a:buFontTx/>
              <a:buAutoNum type="arabicPeriod"/>
            </a:pPr>
            <a:r>
              <a:rPr lang="en-US" altLang="zh-CN" sz="2800" b="1" smtClean="0">
                <a:ea typeface="宋体" panose="02010600030101010101" pitchFamily="2" charset="-122"/>
              </a:rPr>
              <a:t>Construct a packet telling all it has just learned.</a:t>
            </a:r>
          </a:p>
          <a:p>
            <a:pPr eaLnBrk="1" hangingPunct="1">
              <a:buFontTx/>
              <a:buAutoNum type="arabicPeriod"/>
            </a:pPr>
            <a:r>
              <a:rPr lang="en-US" altLang="zh-CN" sz="2800" b="1" smtClean="0">
                <a:ea typeface="宋体" panose="02010600030101010101" pitchFamily="2" charset="-122"/>
              </a:rPr>
              <a:t>Send this packet to all other routers.</a:t>
            </a:r>
          </a:p>
          <a:p>
            <a:pPr eaLnBrk="1" hangingPunct="1">
              <a:buFontTx/>
              <a:buAutoNum type="arabicPeriod"/>
            </a:pPr>
            <a:r>
              <a:rPr lang="en-US" altLang="zh-CN" sz="2800" b="1" smtClean="0">
                <a:ea typeface="宋体" panose="02010600030101010101" pitchFamily="2" charset="-122"/>
              </a:rPr>
              <a:t>Compute the shortest path to every other router.</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64E5F4-7A58-481C-B998-A433A441C40D}" type="datetime1">
              <a:rPr lang="zh-CN" altLang="en-US" smtClean="0"/>
              <a:pPr/>
              <a:t>2019/12/6</a:t>
            </a:fld>
            <a:endParaRPr lang="en-US" altLang="zh-CN" smtClean="0"/>
          </a:p>
        </p:txBody>
      </p:sp>
      <p:sp>
        <p:nvSpPr>
          <p:cNvPr id="368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68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83B9D3-E4CE-426C-9152-79E40E3CC0A4}" type="slidenum">
              <a:rPr lang="zh-CN" altLang="en-US" smtClean="0"/>
              <a:pPr/>
              <a:t>34</a:t>
            </a:fld>
            <a:endParaRPr lang="en-US" altLang="zh-CN" smtClean="0"/>
          </a:p>
        </p:txBody>
      </p:sp>
      <p:sp>
        <p:nvSpPr>
          <p:cNvPr id="368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Learning about the Neighbors</a:t>
            </a:r>
          </a:p>
        </p:txBody>
      </p:sp>
      <p:sp>
        <p:nvSpPr>
          <p:cNvPr id="36870" name="Rectangle 3"/>
          <p:cNvSpPr>
            <a:spLocks noGrp="1" noChangeArrowheads="1"/>
          </p:cNvSpPr>
          <p:nvPr>
            <p:ph type="body" idx="1"/>
          </p:nvPr>
        </p:nvSpPr>
        <p:spPr>
          <a:xfrm>
            <a:off x="854075" y="5741988"/>
            <a:ext cx="7402513" cy="838200"/>
          </a:xfrm>
        </p:spPr>
        <p:txBody>
          <a:bodyPr/>
          <a:lstStyle/>
          <a:p>
            <a:pPr eaLnBrk="1" hangingPunct="1">
              <a:lnSpc>
                <a:spcPct val="90000"/>
              </a:lnSpc>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Nine routers and a LAN.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A graph model of </a:t>
            </a:r>
            <a:r>
              <a:rPr lang="en-US" altLang="zh-CN" b="1" smtClean="0">
                <a:solidFill>
                  <a:schemeClr val="accent2"/>
                </a:solidFill>
                <a:ea typeface="宋体" panose="02010600030101010101" pitchFamily="2" charset="-122"/>
              </a:rPr>
              <a:t>(a).</a:t>
            </a:r>
          </a:p>
        </p:txBody>
      </p:sp>
      <p:pic>
        <p:nvPicPr>
          <p:cNvPr id="36871" name="Picture 5"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13" y="1971675"/>
            <a:ext cx="7131050"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809AEF-F420-474B-8D97-A929783E35F3}" type="datetime1">
              <a:rPr lang="zh-CN" altLang="en-US" smtClean="0"/>
              <a:pPr/>
              <a:t>2019/12/6</a:t>
            </a:fld>
            <a:endParaRPr lang="en-US" altLang="zh-CN" smtClean="0"/>
          </a:p>
        </p:txBody>
      </p:sp>
      <p:sp>
        <p:nvSpPr>
          <p:cNvPr id="378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78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BD3E37-472F-4907-A52F-B4EEDC2B1185}" type="slidenum">
              <a:rPr lang="zh-CN" altLang="en-US" smtClean="0"/>
              <a:pPr/>
              <a:t>35</a:t>
            </a:fld>
            <a:endParaRPr lang="en-US" altLang="zh-CN" smtClean="0"/>
          </a:p>
        </p:txBody>
      </p:sp>
      <p:sp>
        <p:nvSpPr>
          <p:cNvPr id="378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Measuring Line Cost</a:t>
            </a:r>
          </a:p>
        </p:txBody>
      </p:sp>
      <p:sp>
        <p:nvSpPr>
          <p:cNvPr id="37894" name="Rectangle 3"/>
          <p:cNvSpPr>
            <a:spLocks noGrp="1" noChangeArrowheads="1"/>
          </p:cNvSpPr>
          <p:nvPr>
            <p:ph type="body" idx="1"/>
          </p:nvPr>
        </p:nvSpPr>
        <p:spPr>
          <a:xfrm>
            <a:off x="0" y="5524500"/>
            <a:ext cx="9144000" cy="838200"/>
          </a:xfrm>
        </p:spPr>
        <p:txBody>
          <a:bodyPr/>
          <a:lstStyle/>
          <a:p>
            <a:pPr algn="ctr" eaLnBrk="1" hangingPunct="1">
              <a:buFontTx/>
              <a:buNone/>
            </a:pPr>
            <a:r>
              <a:rPr lang="en-US" altLang="zh-CN" b="1" smtClean="0">
                <a:ea typeface="宋体" panose="02010600030101010101" pitchFamily="2" charset="-122"/>
              </a:rPr>
              <a:t>A subnet in which the East and West parts are connected by two lines.</a:t>
            </a:r>
          </a:p>
        </p:txBody>
      </p:sp>
      <p:pic>
        <p:nvPicPr>
          <p:cNvPr id="37895" name="Picture 5"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438" y="1598613"/>
            <a:ext cx="6405562"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4F9198-9C33-4F98-A83E-1206C67A521C}" type="datetime1">
              <a:rPr lang="zh-CN" altLang="en-US" smtClean="0"/>
              <a:pPr/>
              <a:t>2019/12/6</a:t>
            </a:fld>
            <a:endParaRPr lang="en-US" altLang="zh-CN" smtClean="0"/>
          </a:p>
        </p:txBody>
      </p:sp>
      <p:sp>
        <p:nvSpPr>
          <p:cNvPr id="389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89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ACA21A-12A8-46E4-B6F7-B0940ADA0428}" type="slidenum">
              <a:rPr lang="zh-CN" altLang="en-US" smtClean="0"/>
              <a:pPr/>
              <a:t>36</a:t>
            </a:fld>
            <a:endParaRPr lang="en-US" altLang="zh-CN" smtClean="0"/>
          </a:p>
        </p:txBody>
      </p:sp>
      <p:sp>
        <p:nvSpPr>
          <p:cNvPr id="389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Building Link State Packets</a:t>
            </a:r>
          </a:p>
        </p:txBody>
      </p:sp>
      <p:sp>
        <p:nvSpPr>
          <p:cNvPr id="38918" name="Rectangle 3"/>
          <p:cNvSpPr>
            <a:spLocks noGrp="1" noChangeArrowheads="1"/>
          </p:cNvSpPr>
          <p:nvPr>
            <p:ph type="body" idx="1"/>
          </p:nvPr>
        </p:nvSpPr>
        <p:spPr>
          <a:xfrm>
            <a:off x="1243013" y="5834063"/>
            <a:ext cx="7488237" cy="838200"/>
          </a:xfrm>
        </p:spPr>
        <p:txBody>
          <a:bodyPr/>
          <a:lstStyle/>
          <a:p>
            <a:pPr eaLnBrk="1" hangingPunct="1">
              <a:lnSpc>
                <a:spcPct val="90000"/>
              </a:lnSpc>
              <a:buFontTx/>
              <a:buNone/>
            </a:pPr>
            <a:r>
              <a:rPr lang="en-US" altLang="zh-CN" b="1" smtClean="0">
                <a:ea typeface="宋体" panose="02010600030101010101" pitchFamily="2" charset="-122"/>
              </a:rPr>
              <a:t>(a) A subnet.  (b) The link state packets for this subnet.</a:t>
            </a:r>
          </a:p>
        </p:txBody>
      </p:sp>
      <p:pic>
        <p:nvPicPr>
          <p:cNvPr id="38919" name="Picture 5" descr="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1844675"/>
            <a:ext cx="8231187"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EB74F8-6FA8-476B-836C-9441EF71D986}" type="datetime1">
              <a:rPr lang="zh-CN" altLang="en-US" smtClean="0"/>
              <a:pPr/>
              <a:t>2019/12/6</a:t>
            </a:fld>
            <a:endParaRPr lang="en-US" altLang="zh-CN" smtClean="0"/>
          </a:p>
        </p:txBody>
      </p:sp>
      <p:sp>
        <p:nvSpPr>
          <p:cNvPr id="399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399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34B121-C541-414C-9CCA-1119FE0F40C7}" type="slidenum">
              <a:rPr lang="zh-CN" altLang="en-US" smtClean="0"/>
              <a:pPr/>
              <a:t>37</a:t>
            </a:fld>
            <a:endParaRPr lang="en-US" altLang="zh-CN" smtClean="0"/>
          </a:p>
        </p:txBody>
      </p:sp>
      <p:sp>
        <p:nvSpPr>
          <p:cNvPr id="3994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Distributing the Link State Packets</a:t>
            </a:r>
          </a:p>
        </p:txBody>
      </p:sp>
      <p:sp>
        <p:nvSpPr>
          <p:cNvPr id="39942" name="Rectangle 3"/>
          <p:cNvSpPr>
            <a:spLocks noGrp="1" noChangeArrowheads="1"/>
          </p:cNvSpPr>
          <p:nvPr>
            <p:ph type="body" idx="1"/>
          </p:nvPr>
        </p:nvSpPr>
        <p:spPr>
          <a:xfrm>
            <a:off x="0" y="5334000"/>
            <a:ext cx="9144000" cy="838200"/>
          </a:xfrm>
        </p:spPr>
        <p:txBody>
          <a:bodyPr/>
          <a:lstStyle/>
          <a:p>
            <a:pPr algn="ctr" eaLnBrk="1" hangingPunct="1">
              <a:buFontTx/>
              <a:buNone/>
            </a:pPr>
            <a:r>
              <a:rPr lang="en-US" altLang="zh-CN" b="1" smtClean="0">
                <a:ea typeface="宋体" panose="02010600030101010101" pitchFamily="2" charset="-122"/>
              </a:rPr>
              <a:t>The packet buffer for router B in the previous slide.</a:t>
            </a:r>
          </a:p>
        </p:txBody>
      </p:sp>
      <p:pic>
        <p:nvPicPr>
          <p:cNvPr id="39943" name="Picture 5" descr="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1522413"/>
            <a:ext cx="7837487"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z="4000" b="1" smtClean="0">
                <a:ea typeface="宋体" panose="02010600030101010101" pitchFamily="2" charset="-122"/>
              </a:rPr>
              <a:t>距离矢量路由和链路状态路由的比较</a:t>
            </a:r>
          </a:p>
        </p:txBody>
      </p:sp>
      <p:sp>
        <p:nvSpPr>
          <p:cNvPr id="40963" name="Rectangle 3"/>
          <p:cNvSpPr>
            <a:spLocks noGrp="1" noChangeArrowheads="1"/>
          </p:cNvSpPr>
          <p:nvPr>
            <p:ph type="body" sz="half" idx="1"/>
          </p:nvPr>
        </p:nvSpPr>
        <p:spPr>
          <a:xfrm>
            <a:off x="457200" y="1600200"/>
            <a:ext cx="4033838" cy="3219450"/>
          </a:xfrm>
          <a:solidFill>
            <a:srgbClr val="EAEAEA"/>
          </a:solidFill>
          <a:ln>
            <a:solidFill>
              <a:schemeClr val="tx1"/>
            </a:solidFill>
            <a:miter lim="800000"/>
            <a:headEnd/>
            <a:tailEnd/>
          </a:ln>
        </p:spPr>
        <p:txBody>
          <a:bodyPr/>
          <a:lstStyle/>
          <a:p>
            <a:pPr algn="ctr" eaLnBrk="1" hangingPunct="1">
              <a:lnSpc>
                <a:spcPct val="90000"/>
              </a:lnSpc>
              <a:buFontTx/>
              <a:buNone/>
            </a:pPr>
            <a:r>
              <a:rPr lang="zh-CN" altLang="en-US" b="1" smtClean="0">
                <a:solidFill>
                  <a:srgbClr val="FF0000"/>
                </a:solidFill>
                <a:ea typeface="宋体" panose="02010600030101010101" pitchFamily="2" charset="-122"/>
              </a:rPr>
              <a:t>距离矢量路由</a:t>
            </a:r>
            <a:endParaRPr lang="en-US" altLang="zh-CN" b="1" smtClean="0">
              <a:solidFill>
                <a:srgbClr val="FF0000"/>
              </a:solidFill>
              <a:ea typeface="宋体" panose="02010600030101010101" pitchFamily="2" charset="-122"/>
            </a:endParaRPr>
          </a:p>
          <a:p>
            <a:pPr eaLnBrk="1" hangingPunct="1">
              <a:lnSpc>
                <a:spcPct val="90000"/>
              </a:lnSpc>
            </a:pPr>
            <a:r>
              <a:rPr lang="zh-CN" altLang="en-US" b="1" smtClean="0">
                <a:ea typeface="宋体" panose="02010600030101010101" pitchFamily="2" charset="-122"/>
              </a:rPr>
              <a:t>通过与邻居的信息交换获得网络拓扑知识</a:t>
            </a:r>
          </a:p>
          <a:p>
            <a:pPr eaLnBrk="1" hangingPunct="1">
              <a:lnSpc>
                <a:spcPct val="90000"/>
              </a:lnSpc>
            </a:pPr>
            <a:r>
              <a:rPr lang="zh-CN" altLang="en-US" b="1" smtClean="0">
                <a:ea typeface="宋体" panose="02010600030101010101" pitchFamily="2" charset="-122"/>
              </a:rPr>
              <a:t>路由计算是增加路由器之间的站点数（</a:t>
            </a:r>
            <a:r>
              <a:rPr lang="en-US" altLang="zh-CN" b="1" smtClean="0">
                <a:ea typeface="宋体" panose="02010600030101010101" pitchFamily="2" charset="-122"/>
              </a:rPr>
              <a:t>hops</a:t>
            </a:r>
            <a:r>
              <a:rPr lang="zh-CN" altLang="en-US" b="1" smtClean="0">
                <a:ea typeface="宋体" panose="02010600030101010101" pitchFamily="2" charset="-122"/>
              </a:rPr>
              <a:t>）</a:t>
            </a:r>
          </a:p>
          <a:p>
            <a:pPr eaLnBrk="1" hangingPunct="1">
              <a:lnSpc>
                <a:spcPct val="90000"/>
              </a:lnSpc>
            </a:pPr>
            <a:r>
              <a:rPr lang="zh-CN" altLang="en-US" b="1" smtClean="0">
                <a:ea typeface="宋体" panose="02010600030101010101" pitchFamily="2" charset="-122"/>
              </a:rPr>
              <a:t>定期刷新路由：收敛慢</a:t>
            </a:r>
          </a:p>
          <a:p>
            <a:pPr eaLnBrk="1" hangingPunct="1">
              <a:lnSpc>
                <a:spcPct val="90000"/>
              </a:lnSpc>
            </a:pPr>
            <a:r>
              <a:rPr lang="zh-CN" altLang="en-US" b="1" smtClean="0">
                <a:ea typeface="宋体" panose="02010600030101010101" pitchFamily="2" charset="-122"/>
              </a:rPr>
              <a:t>向相邻站点传送路由表的副本</a:t>
            </a:r>
          </a:p>
        </p:txBody>
      </p:sp>
      <p:sp>
        <p:nvSpPr>
          <p:cNvPr id="40964" name="Rectangle 4"/>
          <p:cNvSpPr>
            <a:spLocks noGrp="1" noChangeArrowheads="1"/>
          </p:cNvSpPr>
          <p:nvPr>
            <p:ph type="body" sz="half" idx="2"/>
          </p:nvPr>
        </p:nvSpPr>
        <p:spPr>
          <a:xfrm>
            <a:off x="4652963" y="1600200"/>
            <a:ext cx="4033837" cy="3219450"/>
          </a:xfrm>
          <a:solidFill>
            <a:srgbClr val="EAEAEA"/>
          </a:solidFill>
          <a:ln>
            <a:solidFill>
              <a:schemeClr val="tx1"/>
            </a:solidFill>
            <a:miter lim="800000"/>
            <a:headEnd/>
            <a:tailEnd/>
          </a:ln>
        </p:spPr>
        <p:txBody>
          <a:bodyPr/>
          <a:lstStyle/>
          <a:p>
            <a:pPr algn="ctr" eaLnBrk="1" hangingPunct="1">
              <a:lnSpc>
                <a:spcPct val="90000"/>
              </a:lnSpc>
              <a:buFontTx/>
              <a:buNone/>
            </a:pPr>
            <a:r>
              <a:rPr lang="zh-CN" altLang="en-US" b="1" smtClean="0">
                <a:solidFill>
                  <a:srgbClr val="FF0000"/>
                </a:solidFill>
                <a:ea typeface="宋体" panose="02010600030101010101" pitchFamily="2" charset="-122"/>
              </a:rPr>
              <a:t>链路状态路由</a:t>
            </a:r>
            <a:endParaRPr lang="en-US" altLang="zh-CN" b="1" smtClean="0">
              <a:solidFill>
                <a:srgbClr val="FF0000"/>
              </a:solidFill>
              <a:ea typeface="宋体" panose="02010600030101010101" pitchFamily="2" charset="-122"/>
            </a:endParaRPr>
          </a:p>
          <a:p>
            <a:pPr eaLnBrk="1" hangingPunct="1"/>
            <a:r>
              <a:rPr lang="zh-CN" altLang="en-US" b="1" smtClean="0">
                <a:ea typeface="宋体" panose="02010600030101010101" pitchFamily="2" charset="-122"/>
              </a:rPr>
              <a:t>全网获得共同的全局性网络拓扑知识（</a:t>
            </a:r>
            <a:r>
              <a:rPr lang="en-US" altLang="zh-CN" b="1" smtClean="0">
                <a:ea typeface="宋体" panose="02010600030101010101" pitchFamily="2" charset="-122"/>
              </a:rPr>
              <a:t>L-S</a:t>
            </a:r>
            <a:r>
              <a:rPr lang="zh-CN" altLang="en-US" b="1" smtClean="0">
                <a:ea typeface="宋体" panose="02010600030101010101" pitchFamily="2" charset="-122"/>
              </a:rPr>
              <a:t>图）</a:t>
            </a:r>
          </a:p>
          <a:p>
            <a:pPr eaLnBrk="1" hangingPunct="1"/>
            <a:r>
              <a:rPr lang="zh-CN" altLang="en-US" b="1" smtClean="0">
                <a:ea typeface="宋体" panose="02010600030101010101" pitchFamily="2" charset="-122"/>
              </a:rPr>
              <a:t>计算到达其他站点的最短路径</a:t>
            </a:r>
            <a:endParaRPr lang="zh-CN" altLang="zh-CN" b="1" smtClean="0">
              <a:ea typeface="宋体" panose="02010600030101010101" pitchFamily="2" charset="-122"/>
            </a:endParaRPr>
          </a:p>
          <a:p>
            <a:pPr eaLnBrk="1" hangingPunct="1"/>
            <a:r>
              <a:rPr lang="zh-CN" altLang="zh-CN" b="1" smtClean="0">
                <a:ea typeface="宋体" panose="02010600030101010101" pitchFamily="2" charset="-122"/>
              </a:rPr>
              <a:t>触发刷新：收敛快</a:t>
            </a:r>
          </a:p>
          <a:p>
            <a:pPr eaLnBrk="1" hangingPunct="1"/>
            <a:r>
              <a:rPr lang="zh-CN" altLang="zh-CN" b="1" smtClean="0">
                <a:ea typeface="宋体" panose="02010600030101010101" pitchFamily="2" charset="-122"/>
              </a:rPr>
              <a:t>向其他站点发送链路状态的动态变化</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61C15-FF51-4537-B9CE-D3CFA762F0CF}" type="datetime1">
              <a:rPr lang="zh-CN" altLang="en-US" smtClean="0"/>
              <a:pPr/>
              <a:t>2019/12/6</a:t>
            </a:fld>
            <a:endParaRPr lang="en-US" altLang="zh-CN" smtClean="0"/>
          </a:p>
        </p:txBody>
      </p:sp>
      <p:sp>
        <p:nvSpPr>
          <p:cNvPr id="419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19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1F50E5-C126-40F8-8CA6-786D72FF9542}" type="slidenum">
              <a:rPr lang="zh-CN" altLang="en-US" smtClean="0"/>
              <a:pPr/>
              <a:t>39</a:t>
            </a:fld>
            <a:endParaRPr lang="en-US" altLang="zh-CN" smtClean="0"/>
          </a:p>
        </p:txBody>
      </p:sp>
      <p:sp>
        <p:nvSpPr>
          <p:cNvPr id="4198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Hierarchical Routing</a:t>
            </a:r>
          </a:p>
        </p:txBody>
      </p:sp>
      <p:sp>
        <p:nvSpPr>
          <p:cNvPr id="41990" name="Rectangle 3"/>
          <p:cNvSpPr>
            <a:spLocks noGrp="1" noChangeArrowheads="1"/>
          </p:cNvSpPr>
          <p:nvPr>
            <p:ph type="body" idx="1"/>
          </p:nvPr>
        </p:nvSpPr>
        <p:spPr>
          <a:xfrm>
            <a:off x="-63500" y="5778500"/>
            <a:ext cx="9144000" cy="838200"/>
          </a:xfrm>
        </p:spPr>
        <p:txBody>
          <a:bodyPr/>
          <a:lstStyle/>
          <a:p>
            <a:pPr algn="ctr" eaLnBrk="1" hangingPunct="1">
              <a:buFontTx/>
              <a:buNone/>
            </a:pPr>
            <a:r>
              <a:rPr lang="en-US" altLang="zh-CN" b="1" smtClean="0">
                <a:ea typeface="宋体" panose="02010600030101010101" pitchFamily="2" charset="-122"/>
              </a:rPr>
              <a:t>Hierarchical routing.</a:t>
            </a:r>
          </a:p>
        </p:txBody>
      </p:sp>
      <p:pic>
        <p:nvPicPr>
          <p:cNvPr id="41991" name="Picture 5" descr="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066800"/>
            <a:ext cx="7323138"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1042988"/>
            <a:ext cx="732472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Rectangle 3"/>
          <p:cNvSpPr txBox="1">
            <a:spLocks noChangeArrowheads="1"/>
          </p:cNvSpPr>
          <p:nvPr/>
        </p:nvSpPr>
        <p:spPr bwMode="auto">
          <a:xfrm>
            <a:off x="6227763" y="3929063"/>
            <a:ext cx="2852737"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zh-CN" altLang="en-US" sz="1800" b="1">
                <a:ea typeface="宋体" panose="02010600030101010101" pitchFamily="2" charset="-122"/>
              </a:rPr>
              <a:t>优点：节省路由器空间</a:t>
            </a:r>
            <a:endParaRPr lang="en-US" altLang="zh-CN" sz="1800" b="1">
              <a:ea typeface="宋体" panose="02010600030101010101" pitchFamily="2" charset="-122"/>
            </a:endParaRPr>
          </a:p>
          <a:p>
            <a:pPr eaLnBrk="1" hangingPunct="1">
              <a:buFontTx/>
              <a:buNone/>
            </a:pPr>
            <a:r>
              <a:rPr lang="zh-CN" altLang="en-US" sz="1800" b="1">
                <a:ea typeface="宋体" panose="02010600030101010101" pitchFamily="2" charset="-122"/>
              </a:rPr>
              <a:t>缺点：可能增加路径长度</a:t>
            </a:r>
            <a:endParaRPr lang="en-US" altLang="zh-CN" sz="18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567F0C-417C-45F6-936B-593AECB19188}" type="datetime1">
              <a:rPr lang="zh-CN" altLang="en-US" smtClean="0"/>
              <a:pPr/>
              <a:t>2019/12/6</a:t>
            </a:fld>
            <a:endParaRPr lang="en-US" altLang="zh-CN" smtClean="0"/>
          </a:p>
        </p:txBody>
      </p:sp>
      <p:sp>
        <p:nvSpPr>
          <p:cNvPr id="61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1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96D80F-74AD-45C7-A731-8873A0C88867}" type="slidenum">
              <a:rPr lang="zh-CN" altLang="en-US" smtClean="0"/>
              <a:pPr/>
              <a:t>4</a:t>
            </a:fld>
            <a:endParaRPr lang="en-US" altLang="zh-CN" smtClean="0"/>
          </a:p>
        </p:txBody>
      </p:sp>
      <p:sp>
        <p:nvSpPr>
          <p:cNvPr id="6149"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Services Provided to the Transport Layer</a:t>
            </a:r>
            <a:endParaRPr lang="zh-CN" altLang="en-US" sz="4000" smtClean="0">
              <a:ea typeface="宋体" panose="02010600030101010101" pitchFamily="2" charset="-122"/>
            </a:endParaRPr>
          </a:p>
        </p:txBody>
      </p:sp>
      <p:sp>
        <p:nvSpPr>
          <p:cNvPr id="6150" name="Rectangle 4"/>
          <p:cNvSpPr>
            <a:spLocks noChangeArrowheads="1"/>
          </p:cNvSpPr>
          <p:nvPr/>
        </p:nvSpPr>
        <p:spPr bwMode="auto">
          <a:xfrm>
            <a:off x="322263" y="1019175"/>
            <a:ext cx="8523287" cy="542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b="1">
                <a:latin typeface="Arial" panose="020B0604020202020204" pitchFamily="34" charset="0"/>
                <a:ea typeface="宋体" panose="02010600030101010101" pitchFamily="2" charset="-122"/>
              </a:rPr>
              <a:t>The services should be independent of the router technology.</a:t>
            </a:r>
          </a:p>
          <a:p>
            <a:pPr eaLnBrk="1" hangingPunct="1">
              <a:lnSpc>
                <a:spcPct val="90000"/>
              </a:lnSpc>
              <a:buFontTx/>
              <a:buChar char="•"/>
            </a:pPr>
            <a:r>
              <a:rPr lang="en-US" altLang="zh-CN" b="1">
                <a:latin typeface="Arial" panose="020B0604020202020204" pitchFamily="34" charset="0"/>
                <a:ea typeface="宋体" panose="02010600030101010101" pitchFamily="2" charset="-122"/>
              </a:rPr>
              <a:t>The transport layer should be shielded from the number, type, and topology of the routers present.</a:t>
            </a:r>
          </a:p>
          <a:p>
            <a:pPr eaLnBrk="1" hangingPunct="1">
              <a:lnSpc>
                <a:spcPct val="90000"/>
              </a:lnSpc>
              <a:buFontTx/>
              <a:buChar char="•"/>
            </a:pPr>
            <a:r>
              <a:rPr lang="en-US" altLang="zh-CN" b="1">
                <a:latin typeface="Arial" panose="020B0604020202020204" pitchFamily="34" charset="0"/>
                <a:ea typeface="宋体" panose="02010600030101010101" pitchFamily="2" charset="-122"/>
              </a:rPr>
              <a:t>The network addresses made available to the transport layer should use a uniform numbering plan, even across LANs and WANs.</a:t>
            </a:r>
          </a:p>
          <a:p>
            <a:pPr eaLnBrk="1" hangingPunct="1">
              <a:lnSpc>
                <a:spcPct val="90000"/>
              </a:lnSpc>
              <a:buFontTx/>
              <a:buChar char="•"/>
            </a:pPr>
            <a:endParaRPr lang="en-US" altLang="zh-CN" b="1">
              <a:latin typeface="Arial" panose="020B0604020202020204" pitchFamily="34" charset="0"/>
              <a:ea typeface="宋体" panose="02010600030101010101" pitchFamily="2" charset="-122"/>
            </a:endParaRPr>
          </a:p>
          <a:p>
            <a:pPr eaLnBrk="1" hangingPunct="1">
              <a:lnSpc>
                <a:spcPct val="90000"/>
              </a:lnSpc>
              <a:buFontTx/>
              <a:buChar char="•"/>
            </a:pPr>
            <a:r>
              <a:rPr lang="zh-CN" altLang="en-US" b="1">
                <a:ea typeface="宋体" panose="02010600030101010101" pitchFamily="2" charset="-122"/>
              </a:rPr>
              <a:t>网络层提供给传输层的服务有面向连接和面向无连接之分。网络层服务方式的不同主要取决于通信子网的内部结构。面向无连接的服务在通信子网内通常以</a:t>
            </a:r>
            <a:r>
              <a:rPr lang="zh-CN" altLang="en-US" b="1">
                <a:solidFill>
                  <a:srgbClr val="FF3300"/>
                </a:solidFill>
                <a:ea typeface="宋体" panose="02010600030101010101" pitchFamily="2" charset="-122"/>
              </a:rPr>
              <a:t>数据报</a:t>
            </a:r>
            <a:r>
              <a:rPr lang="zh-CN" altLang="en-US" b="1">
                <a:ea typeface="宋体" panose="02010600030101010101" pitchFamily="2" charset="-122"/>
              </a:rPr>
              <a:t>（</a:t>
            </a:r>
            <a:r>
              <a:rPr lang="en-US" altLang="zh-CN" b="1">
                <a:ea typeface="宋体" panose="02010600030101010101" pitchFamily="2" charset="-122"/>
              </a:rPr>
              <a:t>Datagram</a:t>
            </a:r>
            <a:r>
              <a:rPr lang="zh-CN" altLang="en-US" b="1">
                <a:ea typeface="宋体" panose="02010600030101010101" pitchFamily="2" charset="-122"/>
              </a:rPr>
              <a:t>）方式实现。面向连接的服务则通常采用</a:t>
            </a:r>
            <a:r>
              <a:rPr lang="zh-CN" altLang="en-US" b="1">
                <a:solidFill>
                  <a:srgbClr val="FF3300"/>
                </a:solidFill>
                <a:ea typeface="宋体" panose="02010600030101010101" pitchFamily="2" charset="-122"/>
              </a:rPr>
              <a:t>虚电路</a:t>
            </a:r>
            <a:r>
              <a:rPr lang="zh-CN" altLang="en-US" b="1">
                <a:ea typeface="宋体" panose="02010600030101010101" pitchFamily="2" charset="-122"/>
              </a:rPr>
              <a:t>（</a:t>
            </a:r>
            <a:r>
              <a:rPr lang="en-US" altLang="zh-CN" b="1">
                <a:ea typeface="宋体" panose="02010600030101010101" pitchFamily="2" charset="-122"/>
              </a:rPr>
              <a:t>Virtual Circuit</a:t>
            </a:r>
            <a:r>
              <a:rPr lang="zh-CN" altLang="en-US" b="1">
                <a:ea typeface="宋体" panose="02010600030101010101" pitchFamily="2" charset="-122"/>
              </a:rPr>
              <a:t>，简称</a:t>
            </a:r>
            <a:r>
              <a:rPr lang="en-US" altLang="zh-CN" b="1">
                <a:ea typeface="宋体" panose="02010600030101010101" pitchFamily="2" charset="-122"/>
              </a:rPr>
              <a:t>VC</a:t>
            </a:r>
            <a:r>
              <a:rPr lang="zh-CN" altLang="en-US" b="1">
                <a:ea typeface="宋体" panose="02010600030101010101" pitchFamily="2" charset="-122"/>
              </a:rPr>
              <a:t>）方式实现。</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7B4953-E13F-497D-9885-F6E6C96F2CF9}" type="datetime1">
              <a:rPr lang="zh-CN" altLang="en-US" smtClean="0"/>
              <a:pPr/>
              <a:t>2019/12/6</a:t>
            </a:fld>
            <a:endParaRPr lang="en-US" altLang="zh-CN" smtClean="0"/>
          </a:p>
        </p:txBody>
      </p:sp>
      <p:sp>
        <p:nvSpPr>
          <p:cNvPr id="430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30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94088D-AAA3-40CD-89DC-79D65D1A8C36}" type="slidenum">
              <a:rPr lang="zh-CN" altLang="en-US" smtClean="0"/>
              <a:pPr/>
              <a:t>40</a:t>
            </a:fld>
            <a:endParaRPr lang="en-US" altLang="zh-CN" smtClean="0"/>
          </a:p>
        </p:txBody>
      </p:sp>
      <p:sp>
        <p:nvSpPr>
          <p:cNvPr id="430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Broadcast  Routing</a:t>
            </a:r>
          </a:p>
        </p:txBody>
      </p:sp>
      <p:sp>
        <p:nvSpPr>
          <p:cNvPr id="43014" name="Rectangle 3"/>
          <p:cNvSpPr txBox="1">
            <a:spLocks noChangeArrowheads="1"/>
          </p:cNvSpPr>
          <p:nvPr/>
        </p:nvSpPr>
        <p:spPr bwMode="auto">
          <a:xfrm>
            <a:off x="465138" y="1143000"/>
            <a:ext cx="8678862"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en-US" altLang="zh-CN" sz="2800" b="1" u="sng">
                <a:ea typeface="宋体" panose="02010600030101010101" pitchFamily="2" charset="-122"/>
              </a:rPr>
              <a:t>Broadcast</a:t>
            </a:r>
            <a:r>
              <a:rPr lang="en-US" altLang="zh-CN" sz="2800" b="1">
                <a:ea typeface="宋体" panose="02010600030101010101" pitchFamily="2" charset="-122"/>
              </a:rPr>
              <a:t> sends a packet to all nodes.</a:t>
            </a:r>
          </a:p>
          <a:p>
            <a:pPr eaLnBrk="1" hangingPunct="1">
              <a:buFont typeface="Wingdings" panose="05000000000000000000" pitchFamily="2" charset="2"/>
              <a:buChar char="Ø"/>
            </a:pPr>
            <a:r>
              <a:rPr lang="en-US" altLang="zh-CN" sz="2800" b="1">
                <a:ea typeface="宋体" panose="02010600030101010101" pitchFamily="2" charset="-122"/>
              </a:rPr>
              <a:t>Simply send a distinct packet to each destination.</a:t>
            </a:r>
            <a:r>
              <a:rPr lang="zh-CN" altLang="en-US" sz="2000" b="1">
                <a:ea typeface="宋体" panose="02010600030101010101" pitchFamily="2" charset="-122"/>
              </a:rPr>
              <a:t>（非常浪费带宽，并要具有所有路由器的完整列表）</a:t>
            </a:r>
            <a:endParaRPr lang="en-US" altLang="zh-CN" sz="2000" b="1">
              <a:ea typeface="宋体" panose="02010600030101010101" pitchFamily="2" charset="-122"/>
            </a:endParaRPr>
          </a:p>
          <a:p>
            <a:pPr eaLnBrk="1" hangingPunct="1">
              <a:buFont typeface="Wingdings" panose="05000000000000000000" pitchFamily="2" charset="2"/>
              <a:buChar char="Ø"/>
            </a:pPr>
            <a:r>
              <a:rPr lang="en-US" altLang="zh-CN" sz="2800" b="1">
                <a:ea typeface="宋体" panose="02010600030101010101" pitchFamily="2" charset="-122"/>
              </a:rPr>
              <a:t>Flooding.</a:t>
            </a:r>
            <a:r>
              <a:rPr lang="zh-CN" altLang="en-US" sz="2000" b="1">
                <a:ea typeface="宋体" panose="02010600030101010101" pitchFamily="2" charset="-122"/>
              </a:rPr>
              <a:t>（比较浪费带宽）</a:t>
            </a:r>
            <a:endParaRPr lang="en-US" altLang="zh-CN" sz="2000" b="1">
              <a:ea typeface="宋体" panose="02010600030101010101" pitchFamily="2" charset="-122"/>
            </a:endParaRPr>
          </a:p>
          <a:p>
            <a:pPr eaLnBrk="1" hangingPunct="1">
              <a:buFont typeface="Wingdings" panose="05000000000000000000" pitchFamily="2" charset="2"/>
              <a:buChar char="Ø"/>
            </a:pPr>
            <a:r>
              <a:rPr lang="en-US" altLang="zh-CN" sz="2800" b="1">
                <a:ea typeface="宋体" panose="02010600030101010101" pitchFamily="2" charset="-122"/>
              </a:rPr>
              <a:t>Multidestination routing.</a:t>
            </a:r>
            <a:r>
              <a:rPr lang="zh-CN" altLang="en-US" sz="2000" b="1">
                <a:ea typeface="宋体" panose="02010600030101010101" pitchFamily="2" charset="-122"/>
              </a:rPr>
              <a:t>（必须知道所有目标路由器地址）</a:t>
            </a:r>
            <a:endParaRPr lang="en-US" altLang="zh-CN" sz="2800" b="1">
              <a:ea typeface="宋体" panose="02010600030101010101" pitchFamily="2" charset="-122"/>
            </a:endParaRPr>
          </a:p>
          <a:p>
            <a:pPr eaLnBrk="1" hangingPunct="1">
              <a:buFont typeface="Wingdings" panose="05000000000000000000" pitchFamily="2" charset="2"/>
              <a:buChar char="Ø"/>
            </a:pPr>
            <a:r>
              <a:rPr lang="en-US" altLang="zh-CN" sz="2800" b="1">
                <a:ea typeface="宋体" panose="02010600030101010101" pitchFamily="2" charset="-122"/>
              </a:rPr>
              <a:t>Spanning tree/sink tree.</a:t>
            </a:r>
            <a:r>
              <a:rPr lang="zh-CN" altLang="en-US" sz="2000" b="1">
                <a:ea typeface="宋体" panose="02010600030101010101" pitchFamily="2" charset="-122"/>
              </a:rPr>
              <a:t>（路由器必须知道生成树才能正常工作）</a:t>
            </a:r>
            <a:endParaRPr lang="en-US" altLang="zh-CN" sz="2800" b="1">
              <a:ea typeface="宋体" panose="02010600030101010101" pitchFamily="2" charset="-122"/>
            </a:endParaRPr>
          </a:p>
          <a:p>
            <a:pPr eaLnBrk="1" hangingPunct="1">
              <a:buFont typeface="Wingdings" panose="05000000000000000000" pitchFamily="2" charset="2"/>
              <a:buChar char="Ø"/>
            </a:pPr>
            <a:r>
              <a:rPr lang="en-US" altLang="zh-CN" sz="2800" b="1">
                <a:ea typeface="宋体" panose="02010600030101010101" pitchFamily="2" charset="-122"/>
              </a:rPr>
              <a:t>RPF(reverse path forwarding).</a:t>
            </a:r>
            <a:r>
              <a:rPr lang="zh-CN" altLang="en-US" sz="2000" b="1">
                <a:ea typeface="宋体" panose="02010600030101010101" pitchFamily="2" charset="-122"/>
              </a:rPr>
              <a:t>（有冗余，浪费部分带宽）</a:t>
            </a:r>
            <a:endParaRPr lang="en-US" altLang="zh-CN" sz="2800" b="1">
              <a:ea typeface="宋体" panose="02010600030101010101" pitchFamily="2" charset="-122"/>
            </a:endParaRPr>
          </a:p>
          <a:p>
            <a:pPr lvl="1"/>
            <a:r>
              <a:rPr lang="en-US" altLang="zh-CN">
                <a:ea typeface="宋体" panose="02010600030101010101" pitchFamily="2" charset="-122"/>
              </a:rPr>
              <a:t>send broadcast received on the link to the source out all remaining links.</a:t>
            </a:r>
            <a:r>
              <a:rPr lang="en-US" altLang="zh-CN" sz="3600" b="1">
                <a:ea typeface="宋体" panose="02010600030101010101" pitchFamily="2" charset="-122"/>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2B9C56-2A96-496B-B23B-52DB2545AD10}" type="datetime1">
              <a:rPr lang="zh-CN" altLang="en-US" smtClean="0"/>
              <a:pPr/>
              <a:t>2019/12/6</a:t>
            </a:fld>
            <a:endParaRPr lang="en-US" altLang="zh-CN" smtClean="0"/>
          </a:p>
        </p:txBody>
      </p:sp>
      <p:sp>
        <p:nvSpPr>
          <p:cNvPr id="440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40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1F918D-8A80-4E34-94D3-78A76F0EE32E}" type="slidenum">
              <a:rPr lang="zh-CN" altLang="en-US" smtClean="0"/>
              <a:pPr/>
              <a:t>41</a:t>
            </a:fld>
            <a:endParaRPr lang="en-US" altLang="zh-CN" smtClean="0"/>
          </a:p>
        </p:txBody>
      </p:sp>
      <p:sp>
        <p:nvSpPr>
          <p:cNvPr id="44037" name="Rectangle 2"/>
          <p:cNvSpPr>
            <a:spLocks noGrp="1" noChangeArrowheads="1"/>
          </p:cNvSpPr>
          <p:nvPr>
            <p:ph type="title"/>
          </p:nvPr>
        </p:nvSpPr>
        <p:spPr/>
        <p:txBody>
          <a:bodyPr/>
          <a:lstStyle/>
          <a:p>
            <a:pPr eaLnBrk="1" hangingPunct="1"/>
            <a:r>
              <a:rPr lang="en-US" altLang="zh-CN" b="1" smtClean="0">
                <a:ea typeface="宋体" panose="02010600030101010101" pitchFamily="2" charset="-122"/>
              </a:rPr>
              <a:t>RPF(reverse path forwarding)</a:t>
            </a:r>
            <a:endParaRPr lang="en-US" altLang="zh-CN" smtClean="0">
              <a:ea typeface="宋体" panose="02010600030101010101" pitchFamily="2" charset="-122"/>
            </a:endParaRPr>
          </a:p>
        </p:txBody>
      </p:sp>
      <p:sp>
        <p:nvSpPr>
          <p:cNvPr id="44038" name="Rectangle 3"/>
          <p:cNvSpPr txBox="1">
            <a:spLocks noChangeArrowheads="1"/>
          </p:cNvSpPr>
          <p:nvPr/>
        </p:nvSpPr>
        <p:spPr bwMode="auto">
          <a:xfrm>
            <a:off x="527050" y="1143000"/>
            <a:ext cx="8518525"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a:r>
              <a:rPr lang="zh-CN" altLang="en-US">
                <a:ea typeface="宋体" panose="02010600030101010101" pitchFamily="2" charset="-122"/>
              </a:rPr>
              <a:t>当一个广播分组到达一个路由器的时候，该路由器对它进行检查，看它到来的那条线路是否是通常用来给广播源发送分组的那条线路：</a:t>
            </a:r>
            <a:endParaRPr lang="en-US" altLang="zh-CN">
              <a:ea typeface="宋体" panose="02010600030101010101" pitchFamily="2" charset="-122"/>
            </a:endParaRPr>
          </a:p>
          <a:p>
            <a:pPr lvl="1"/>
            <a:r>
              <a:rPr lang="zh-CN" altLang="en-US">
                <a:ea typeface="宋体" panose="02010600030101010101" pitchFamily="2" charset="-122"/>
              </a:rPr>
              <a:t>如果是，则很可能该分组是沿着最佳路径被转发过来的，因而是到达当前路由器的第一个副本，那么路由器将该分组转发到除了到来线路之外的所有其他线路上。</a:t>
            </a:r>
            <a:endParaRPr lang="en-US" altLang="zh-CN">
              <a:ea typeface="宋体" panose="02010600030101010101" pitchFamily="2" charset="-122"/>
            </a:endParaRPr>
          </a:p>
          <a:p>
            <a:pPr lvl="1"/>
            <a:r>
              <a:rPr lang="zh-CN" altLang="en-US">
                <a:ea typeface="宋体" panose="02010600030101010101" pitchFamily="2" charset="-122"/>
              </a:rPr>
              <a:t>否则，该分组被当作一个可能的重复分组而丢弃。</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1AE91D-EA18-451C-B4B1-307BFC1A5059}" type="datetime1">
              <a:rPr lang="zh-CN" altLang="en-US" smtClean="0"/>
              <a:pPr/>
              <a:t>2019/12/6</a:t>
            </a:fld>
            <a:endParaRPr lang="en-US" altLang="zh-CN" smtClean="0"/>
          </a:p>
        </p:txBody>
      </p:sp>
      <p:sp>
        <p:nvSpPr>
          <p:cNvPr id="450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50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C36445-A07C-46CF-A80F-6B2E6A4DF75C}" type="slidenum">
              <a:rPr lang="zh-CN" altLang="en-US" smtClean="0"/>
              <a:pPr/>
              <a:t>42</a:t>
            </a:fld>
            <a:endParaRPr lang="en-US" altLang="zh-CN" smtClean="0"/>
          </a:p>
        </p:txBody>
      </p:sp>
      <p:sp>
        <p:nvSpPr>
          <p:cNvPr id="45061" name="Rectangle 2"/>
          <p:cNvSpPr>
            <a:spLocks noGrp="1" noChangeArrowheads="1"/>
          </p:cNvSpPr>
          <p:nvPr>
            <p:ph type="title"/>
          </p:nvPr>
        </p:nvSpPr>
        <p:spPr/>
        <p:txBody>
          <a:bodyPr/>
          <a:lstStyle/>
          <a:p>
            <a:pPr eaLnBrk="1" hangingPunct="1"/>
            <a:r>
              <a:rPr lang="en-US" altLang="zh-CN" b="1" smtClean="0">
                <a:ea typeface="宋体" panose="02010600030101010101" pitchFamily="2" charset="-122"/>
              </a:rPr>
              <a:t>RPF(reverse path forwarding)</a:t>
            </a:r>
            <a:endParaRPr lang="en-US" altLang="zh-CN" smtClean="0">
              <a:ea typeface="宋体" panose="02010600030101010101" pitchFamily="2" charset="-122"/>
            </a:endParaRPr>
          </a:p>
        </p:txBody>
      </p:sp>
      <p:pic>
        <p:nvPicPr>
          <p:cNvPr id="4506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408113"/>
            <a:ext cx="8288337" cy="268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3"/>
          <p:cNvSpPr txBox="1">
            <a:spLocks noChangeArrowheads="1"/>
          </p:cNvSpPr>
          <p:nvPr/>
        </p:nvSpPr>
        <p:spPr bwMode="auto">
          <a:xfrm>
            <a:off x="685800" y="4749800"/>
            <a:ext cx="83042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marL="457200" indent="-457200" eaLnBrk="1" hangingPunct="1">
              <a:lnSpc>
                <a:spcPct val="90000"/>
              </a:lnSpc>
              <a:buFontTx/>
              <a:buAutoNum type="alphaLcParenBoth"/>
              <a:defRPr/>
            </a:pPr>
            <a:r>
              <a:rPr lang="en-US" altLang="zh-CN" b="1" dirty="0" smtClean="0">
                <a:ea typeface="宋体" panose="02010600030101010101" pitchFamily="2" charset="-122"/>
              </a:rPr>
              <a:t>A subnet.     (b) A </a:t>
            </a:r>
            <a:r>
              <a:rPr lang="en-US" altLang="zh-CN" b="1" dirty="0">
                <a:ea typeface="宋体" panose="02010600030101010101" pitchFamily="2" charset="-122"/>
              </a:rPr>
              <a:t>Sink</a:t>
            </a:r>
            <a:r>
              <a:rPr lang="en-US" altLang="zh-CN" b="1" dirty="0" smtClean="0">
                <a:ea typeface="宋体" panose="02010600030101010101" pitchFamily="2" charset="-122"/>
              </a:rPr>
              <a:t> tree for I.        (c) the tree built by</a:t>
            </a:r>
          </a:p>
          <a:p>
            <a:pPr eaLnBrk="1" hangingPunct="1">
              <a:lnSpc>
                <a:spcPct val="90000"/>
              </a:lnSpc>
              <a:buFontTx/>
              <a:buNone/>
              <a:defRPr/>
            </a:pPr>
            <a:r>
              <a:rPr lang="en-US" altLang="zh-CN" b="1" dirty="0" smtClean="0">
                <a:ea typeface="宋体" panose="02010600030101010101" pitchFamily="2" charset="-122"/>
              </a:rPr>
              <a:t>                                                                           RPF</a:t>
            </a:r>
          </a:p>
        </p:txBody>
      </p:sp>
      <p:sp>
        <p:nvSpPr>
          <p:cNvPr id="45064" name="页脚占位符 4"/>
          <p:cNvSpPr txBox="1">
            <a:spLocks/>
          </p:cNvSpPr>
          <p:nvPr/>
        </p:nvSpPr>
        <p:spPr bwMode="auto">
          <a:xfrm>
            <a:off x="6019800" y="41608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400" b="1">
                <a:latin typeface="Arial" panose="020B0604020202020204" pitchFamily="34" charset="0"/>
                <a:ea typeface="宋体" panose="02010600030101010101" pitchFamily="2" charset="-122"/>
              </a:rPr>
              <a:t>5 hops, 24 packets</a:t>
            </a:r>
          </a:p>
        </p:txBody>
      </p:sp>
      <p:sp>
        <p:nvSpPr>
          <p:cNvPr id="45065" name="页脚占位符 4"/>
          <p:cNvSpPr txBox="1">
            <a:spLocks/>
          </p:cNvSpPr>
          <p:nvPr/>
        </p:nvSpPr>
        <p:spPr bwMode="auto">
          <a:xfrm>
            <a:off x="2984500" y="41846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400" b="1">
                <a:latin typeface="Arial" panose="020B0604020202020204" pitchFamily="34" charset="0"/>
                <a:ea typeface="宋体" panose="02010600030101010101" pitchFamily="2" charset="-122"/>
              </a:rPr>
              <a:t>4 hops, 14 packets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E668B8-A309-4A81-9513-46E67F9CBE17}" type="datetime1">
              <a:rPr lang="zh-CN" altLang="en-US" smtClean="0"/>
              <a:pPr/>
              <a:t>2019/12/6</a:t>
            </a:fld>
            <a:endParaRPr lang="en-US" altLang="zh-CN" smtClean="0"/>
          </a:p>
        </p:txBody>
      </p:sp>
      <p:sp>
        <p:nvSpPr>
          <p:cNvPr id="460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60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7B65F5-14E6-471D-88E9-A75373348D53}" type="slidenum">
              <a:rPr lang="zh-CN" altLang="en-US" smtClean="0"/>
              <a:pPr/>
              <a:t>43</a:t>
            </a:fld>
            <a:endParaRPr lang="en-US" altLang="zh-CN" smtClean="0"/>
          </a:p>
        </p:txBody>
      </p:sp>
      <p:sp>
        <p:nvSpPr>
          <p:cNvPr id="46085"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Congestion Control Algorithms</a:t>
            </a:r>
            <a:r>
              <a:rPr lang="zh-CN" altLang="en-US" sz="4000" smtClean="0">
                <a:ea typeface="宋体" panose="02010600030101010101" pitchFamily="2" charset="-122"/>
              </a:rPr>
              <a:t>（拥塞控制算法）</a:t>
            </a:r>
          </a:p>
        </p:txBody>
      </p:sp>
      <p:sp>
        <p:nvSpPr>
          <p:cNvPr id="46086" name="Rectangle 3"/>
          <p:cNvSpPr>
            <a:spLocks noGrp="1" noChangeArrowheads="1"/>
          </p:cNvSpPr>
          <p:nvPr>
            <p:ph type="body" idx="1"/>
          </p:nvPr>
        </p:nvSpPr>
        <p:spPr>
          <a:xfrm>
            <a:off x="379413" y="1447800"/>
            <a:ext cx="8764587" cy="5105400"/>
          </a:xfrm>
        </p:spPr>
        <p:txBody>
          <a:bodyPr/>
          <a:lstStyle/>
          <a:p>
            <a:pPr eaLnBrk="1" hangingPunct="1">
              <a:buFontTx/>
              <a:buChar char="•"/>
            </a:pPr>
            <a:r>
              <a:rPr lang="en-US" altLang="zh-CN" sz="3200" smtClean="0">
                <a:ea typeface="宋体" panose="02010600030101010101" pitchFamily="2" charset="-122"/>
              </a:rPr>
              <a:t>General Principles of Congestion Control</a:t>
            </a:r>
          </a:p>
          <a:p>
            <a:pPr eaLnBrk="1" hangingPunct="1">
              <a:buFontTx/>
              <a:buChar char="•"/>
            </a:pPr>
            <a:r>
              <a:rPr lang="en-US" altLang="zh-CN" sz="3200" smtClean="0">
                <a:ea typeface="宋体" panose="02010600030101010101" pitchFamily="2" charset="-122"/>
              </a:rPr>
              <a:t>Congestion Prevention Policies</a:t>
            </a:r>
          </a:p>
          <a:p>
            <a:pPr eaLnBrk="1" hangingPunct="1">
              <a:buFontTx/>
              <a:buChar char="•"/>
            </a:pPr>
            <a:r>
              <a:rPr lang="en-US" altLang="zh-CN" sz="3200" smtClean="0">
                <a:ea typeface="宋体" panose="02010600030101010101" pitchFamily="2" charset="-122"/>
              </a:rPr>
              <a:t>Congestion Control in Virtual-Circuit Subnets</a:t>
            </a:r>
          </a:p>
          <a:p>
            <a:pPr eaLnBrk="1" hangingPunct="1">
              <a:buFontTx/>
              <a:buChar char="•"/>
            </a:pPr>
            <a:r>
              <a:rPr lang="en-US" altLang="zh-CN" sz="3200" smtClean="0">
                <a:ea typeface="宋体" panose="02010600030101010101" pitchFamily="2" charset="-122"/>
              </a:rPr>
              <a:t>Congestion Control in Datagram Subnets</a:t>
            </a:r>
          </a:p>
          <a:p>
            <a:pPr eaLnBrk="1" hangingPunct="1">
              <a:buFontTx/>
              <a:buChar char="•"/>
            </a:pPr>
            <a:r>
              <a:rPr lang="en-US" altLang="zh-CN" sz="3200" smtClean="0">
                <a:ea typeface="宋体" panose="02010600030101010101" pitchFamily="2" charset="-122"/>
              </a:rPr>
              <a:t>Load Shedding</a:t>
            </a:r>
          </a:p>
          <a:p>
            <a:pPr eaLnBrk="1" hangingPunct="1">
              <a:buFontTx/>
              <a:buChar char="•"/>
            </a:pPr>
            <a:r>
              <a:rPr lang="en-US" altLang="zh-CN" sz="3200" smtClean="0">
                <a:ea typeface="宋体" panose="02010600030101010101" pitchFamily="2" charset="-122"/>
              </a:rPr>
              <a:t>Jitter Control</a:t>
            </a:r>
            <a:r>
              <a:rPr lang="zh-CN" altLang="en-US" sz="3200" smtClean="0">
                <a:ea typeface="宋体" panose="02010600030101010101" pitchFamily="2" charset="-122"/>
              </a:rPr>
              <a:t>*</a:t>
            </a:r>
            <a:endParaRPr lang="en-US" altLang="zh-CN" sz="3200" smtClean="0">
              <a:ea typeface="宋体" panose="02010600030101010101" pitchFamily="2" charset="-122"/>
            </a:endParaRPr>
          </a:p>
          <a:p>
            <a:pPr eaLnBrk="1" hangingPunct="1">
              <a:buFontTx/>
              <a:buChar char="•"/>
            </a:pPr>
            <a:endParaRPr lang="zh-CN" altLang="en-US" sz="32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90A8D8-1884-4868-A072-B813E16FFA6B}" type="datetime1">
              <a:rPr lang="zh-CN" altLang="en-US" smtClean="0"/>
              <a:pPr/>
              <a:t>2019/12/6</a:t>
            </a:fld>
            <a:endParaRPr lang="en-US" altLang="zh-CN" smtClean="0"/>
          </a:p>
        </p:txBody>
      </p:sp>
      <p:sp>
        <p:nvSpPr>
          <p:cNvPr id="471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71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8488C9-07A7-47B5-94CB-77DAF65FC23E}" type="slidenum">
              <a:rPr lang="zh-CN" altLang="en-US" smtClean="0"/>
              <a:pPr/>
              <a:t>44</a:t>
            </a:fld>
            <a:endParaRPr lang="en-US" altLang="zh-CN" smtClean="0"/>
          </a:p>
        </p:txBody>
      </p:sp>
      <p:sp>
        <p:nvSpPr>
          <p:cNvPr id="471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Congestion </a:t>
            </a:r>
          </a:p>
        </p:txBody>
      </p:sp>
      <p:sp>
        <p:nvSpPr>
          <p:cNvPr id="47110" name="Rectangle 3"/>
          <p:cNvSpPr>
            <a:spLocks noGrp="1" noChangeArrowheads="1"/>
          </p:cNvSpPr>
          <p:nvPr>
            <p:ph type="body" idx="1"/>
          </p:nvPr>
        </p:nvSpPr>
        <p:spPr>
          <a:xfrm>
            <a:off x="387350" y="5638800"/>
            <a:ext cx="8367713" cy="838200"/>
          </a:xfrm>
        </p:spPr>
        <p:txBody>
          <a:bodyPr/>
          <a:lstStyle/>
          <a:p>
            <a:pPr algn="ctr" eaLnBrk="1" hangingPunct="1">
              <a:buFontTx/>
              <a:buNone/>
            </a:pPr>
            <a:r>
              <a:rPr lang="en-US" altLang="zh-CN" sz="2000" b="1" smtClean="0">
                <a:ea typeface="宋体" panose="02010600030101010101" pitchFamily="2" charset="-122"/>
              </a:rPr>
              <a:t>When too much traffic is offered, congestion sets in and performance degrades sharply.</a:t>
            </a:r>
          </a:p>
        </p:txBody>
      </p:sp>
      <p:pic>
        <p:nvPicPr>
          <p:cNvPr id="47111" name="Picture 5" descr="5-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2266950"/>
            <a:ext cx="5438775"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6"/>
          <p:cNvSpPr>
            <a:spLocks noChangeArrowheads="1"/>
          </p:cNvSpPr>
          <p:nvPr/>
        </p:nvSpPr>
        <p:spPr bwMode="auto">
          <a:xfrm>
            <a:off x="701675" y="963613"/>
            <a:ext cx="7654925"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80000"/>
              </a:lnSpc>
            </a:pPr>
            <a:r>
              <a:rPr lang="en-US" altLang="zh-CN" sz="2000" b="1">
                <a:ea typeface="宋体" panose="02010600030101010101" pitchFamily="2" charset="-122"/>
              </a:rPr>
              <a:t>Flow control and Congestion control</a:t>
            </a:r>
          </a:p>
          <a:p>
            <a:pPr lvl="1" eaLnBrk="1" hangingPunct="1">
              <a:lnSpc>
                <a:spcPct val="80000"/>
              </a:lnSpc>
            </a:pPr>
            <a:r>
              <a:rPr lang="en-US" altLang="zh-CN" sz="2000" b="1">
                <a:ea typeface="宋体" panose="02010600030101010101" pitchFamily="2" charset="-122"/>
              </a:rPr>
              <a:t>Congestion control: making sure the subnet can handle the offered traffic.</a:t>
            </a:r>
          </a:p>
          <a:p>
            <a:pPr lvl="1" eaLnBrk="1" hangingPunct="1">
              <a:lnSpc>
                <a:spcPct val="80000"/>
              </a:lnSpc>
            </a:pPr>
            <a:r>
              <a:rPr lang="en-US" altLang="zh-CN" sz="2000" b="1">
                <a:ea typeface="宋体" panose="02010600030101010101" pitchFamily="2" charset="-122"/>
              </a:rPr>
              <a:t>Flow control : preventing one sender from overflowing one receiver.</a:t>
            </a:r>
          </a:p>
        </p:txBody>
      </p:sp>
      <p:sp>
        <p:nvSpPr>
          <p:cNvPr id="47113" name="Oval 5"/>
          <p:cNvSpPr>
            <a:spLocks noChangeArrowheads="1"/>
          </p:cNvSpPr>
          <p:nvPr/>
        </p:nvSpPr>
        <p:spPr bwMode="auto">
          <a:xfrm>
            <a:off x="2881313" y="2743200"/>
            <a:ext cx="704850" cy="933450"/>
          </a:xfrm>
          <a:prstGeom prst="ellipse">
            <a:avLst/>
          </a:prstGeom>
          <a:solidFill>
            <a:srgbClr val="FF2BD8">
              <a:alpha val="50195"/>
            </a:srgbClr>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zh-CN">
              <a:ea typeface="宋体" panose="02010600030101010101" pitchFamily="2" charset="-122"/>
            </a:endParaRPr>
          </a:p>
        </p:txBody>
      </p:sp>
      <p:cxnSp>
        <p:nvCxnSpPr>
          <p:cNvPr id="3" name="直接箭头连接符 2"/>
          <p:cNvCxnSpPr/>
          <p:nvPr/>
        </p:nvCxnSpPr>
        <p:spPr bwMode="auto">
          <a:xfrm flipV="1">
            <a:off x="3190875" y="3676650"/>
            <a:ext cx="0" cy="428625"/>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sp>
        <p:nvSpPr>
          <p:cNvPr id="47115" name="文本框 3"/>
          <p:cNvSpPr txBox="1">
            <a:spLocks noChangeArrowheads="1"/>
          </p:cNvSpPr>
          <p:nvPr/>
        </p:nvSpPr>
        <p:spPr bwMode="auto">
          <a:xfrm>
            <a:off x="2682875" y="3995738"/>
            <a:ext cx="1352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ea typeface="宋体" panose="02010600030101010101" pitchFamily="2" charset="-122"/>
              </a:rPr>
              <a:t>Onset of</a:t>
            </a:r>
          </a:p>
          <a:p>
            <a:r>
              <a:rPr lang="en-US" altLang="zh-CN">
                <a:ea typeface="宋体" panose="02010600030101010101" pitchFamily="2" charset="-122"/>
              </a:rPr>
              <a:t>Congestion</a:t>
            </a: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A50AD0-9B10-4DD6-8B8C-41403D70E9D2}" type="datetime1">
              <a:rPr lang="zh-CN" altLang="en-US" smtClean="0"/>
              <a:pPr/>
              <a:t>2019/12/6</a:t>
            </a:fld>
            <a:endParaRPr lang="en-US" altLang="zh-CN" smtClean="0"/>
          </a:p>
        </p:txBody>
      </p:sp>
      <p:sp>
        <p:nvSpPr>
          <p:cNvPr id="481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81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72DB0C-F8AD-481E-BD65-BA552A4120F1}" type="slidenum">
              <a:rPr lang="zh-CN" altLang="en-US" smtClean="0"/>
              <a:pPr/>
              <a:t>45</a:t>
            </a:fld>
            <a:endParaRPr lang="en-US" altLang="zh-CN" smtClean="0"/>
          </a:p>
        </p:txBody>
      </p:sp>
      <p:sp>
        <p:nvSpPr>
          <p:cNvPr id="48133" name="Rectangle 4"/>
          <p:cNvSpPr>
            <a:spLocks noChangeArrowheads="1"/>
          </p:cNvSpPr>
          <p:nvPr/>
        </p:nvSpPr>
        <p:spPr bwMode="auto">
          <a:xfrm>
            <a:off x="203200" y="0"/>
            <a:ext cx="9415463"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nchor="b"/>
          <a:lstStyle>
            <a:lvl1pPr defTabSz="1066800">
              <a:defRPr>
                <a:solidFill>
                  <a:schemeClr val="tx1"/>
                </a:solidFill>
                <a:latin typeface="Arial" panose="020B0604020202020204" pitchFamily="34" charset="0"/>
              </a:defRPr>
            </a:lvl1pPr>
            <a:lvl2pPr marL="742950" indent="-285750" defTabSz="1066800">
              <a:defRPr>
                <a:solidFill>
                  <a:schemeClr val="tx1"/>
                </a:solidFill>
                <a:latin typeface="Arial" panose="020B0604020202020204" pitchFamily="34" charset="0"/>
              </a:defRPr>
            </a:lvl2pPr>
            <a:lvl3pPr marL="1143000" indent="-228600" defTabSz="1066800">
              <a:defRPr>
                <a:solidFill>
                  <a:schemeClr val="tx1"/>
                </a:solidFill>
                <a:latin typeface="Arial" panose="020B0604020202020204" pitchFamily="34" charset="0"/>
              </a:defRPr>
            </a:lvl3pPr>
            <a:lvl4pPr marL="1600200" indent="-228600" defTabSz="1066800">
              <a:defRPr>
                <a:solidFill>
                  <a:schemeClr val="tx1"/>
                </a:solidFill>
                <a:latin typeface="Arial" panose="020B0604020202020204" pitchFamily="34" charset="0"/>
              </a:defRPr>
            </a:lvl4pPr>
            <a:lvl5pPr marL="2057400" indent="-228600" defTabSz="1066800">
              <a:defRPr>
                <a:solidFill>
                  <a:schemeClr val="tx1"/>
                </a:solidFill>
                <a:latin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General Principles of Congestion Control</a:t>
            </a:r>
          </a:p>
        </p:txBody>
      </p:sp>
      <p:sp>
        <p:nvSpPr>
          <p:cNvPr id="48134" name="Rectangle 5"/>
          <p:cNvSpPr>
            <a:spLocks noChangeArrowheads="1"/>
          </p:cNvSpPr>
          <p:nvPr/>
        </p:nvSpPr>
        <p:spPr bwMode="auto">
          <a:xfrm>
            <a:off x="250825" y="1541463"/>
            <a:ext cx="8648700" cy="462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r>
              <a:rPr lang="en-US" altLang="zh-CN" sz="2000" b="1">
                <a:ea typeface="宋体" panose="02010600030101010101" pitchFamily="2" charset="-122"/>
              </a:rPr>
              <a:t>Open loop and closed loop</a:t>
            </a:r>
          </a:p>
          <a:p>
            <a:pPr lvl="1" eaLnBrk="1" hangingPunct="1"/>
            <a:r>
              <a:rPr lang="en-US" altLang="zh-CN" sz="2400" b="1">
                <a:ea typeface="宋体" panose="02010600030101010101" pitchFamily="2" charset="-122"/>
              </a:rPr>
              <a:t>Open loop to solve the problem by good design, make decisions without regard to the current state of the network.</a:t>
            </a:r>
          </a:p>
          <a:p>
            <a:pPr lvl="1" eaLnBrk="1" hangingPunct="1"/>
            <a:r>
              <a:rPr lang="en-US" altLang="zh-CN" sz="2400" b="1">
                <a:ea typeface="宋体" panose="02010600030101010101" pitchFamily="2" charset="-122"/>
              </a:rPr>
              <a:t>Closed loop are based on a feedback loop. </a:t>
            </a:r>
          </a:p>
          <a:p>
            <a:pPr lvl="2" eaLnBrk="1" hangingPunct="1"/>
            <a:r>
              <a:rPr lang="en-US" altLang="zh-CN" sz="2000" b="1">
                <a:ea typeface="宋体" panose="02010600030101010101" pitchFamily="2" charset="-122"/>
              </a:rPr>
              <a:t>Monitor the system</a:t>
            </a:r>
            <a:r>
              <a:rPr lang="en-US" altLang="zh-CN" sz="1900" b="1">
                <a:ea typeface="宋体" panose="02010600030101010101" pitchFamily="2" charset="-122"/>
              </a:rPr>
              <a:t> .</a:t>
            </a:r>
          </a:p>
          <a:p>
            <a:pPr lvl="3" eaLnBrk="1" hangingPunct="1"/>
            <a:r>
              <a:rPr lang="en-US" altLang="zh-CN" sz="2300" b="1">
                <a:ea typeface="宋体" panose="02010600030101010101" pitchFamily="2" charset="-122"/>
              </a:rPr>
              <a:t>detect when and where congestion occurs.</a:t>
            </a:r>
          </a:p>
          <a:p>
            <a:pPr lvl="2" eaLnBrk="1" hangingPunct="1"/>
            <a:r>
              <a:rPr lang="en-US" altLang="zh-CN" sz="2000" b="1">
                <a:ea typeface="宋体" panose="02010600030101010101" pitchFamily="2" charset="-122"/>
              </a:rPr>
              <a:t>Pass information to where action can be taken.</a:t>
            </a:r>
          </a:p>
          <a:p>
            <a:pPr lvl="2" eaLnBrk="1" hangingPunct="1"/>
            <a:r>
              <a:rPr lang="en-US" altLang="zh-CN" sz="2000" b="1">
                <a:ea typeface="宋体" panose="02010600030101010101" pitchFamily="2" charset="-122"/>
              </a:rPr>
              <a:t>Adjust system operation to correct the problem.</a:t>
            </a:r>
          </a:p>
          <a:p>
            <a:pPr eaLnBrk="1" hangingPunct="1"/>
            <a:r>
              <a:rPr lang="en-US" altLang="zh-CN" sz="2000" b="1">
                <a:ea typeface="宋体" panose="02010600030101010101" pitchFamily="2" charset="-122"/>
              </a:rPr>
              <a:t>Solutions</a:t>
            </a:r>
          </a:p>
          <a:p>
            <a:pPr lvl="1" eaLnBrk="1" hangingPunct="1"/>
            <a:r>
              <a:rPr lang="en-US" altLang="zh-CN" sz="2400" b="1">
                <a:ea typeface="宋体" panose="02010600030101010101" pitchFamily="2" charset="-122"/>
              </a:rPr>
              <a:t>increase the resources or decrease the load.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BD2007-42D3-4DC2-BB27-9A7207B7385A}" type="datetime1">
              <a:rPr lang="zh-CN" altLang="en-US" smtClean="0"/>
              <a:pPr/>
              <a:t>2019/12/6</a:t>
            </a:fld>
            <a:endParaRPr lang="en-US" altLang="zh-CN" smtClean="0"/>
          </a:p>
        </p:txBody>
      </p:sp>
      <p:sp>
        <p:nvSpPr>
          <p:cNvPr id="491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491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A35075-B432-4057-B3D3-A48E1D6988CF}" type="slidenum">
              <a:rPr lang="zh-CN" altLang="en-US" smtClean="0"/>
              <a:pPr/>
              <a:t>46</a:t>
            </a:fld>
            <a:endParaRPr lang="en-US" altLang="zh-CN" smtClean="0"/>
          </a:p>
        </p:txBody>
      </p:sp>
      <p:sp>
        <p:nvSpPr>
          <p:cNvPr id="491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Congestion Prevention Policies</a:t>
            </a:r>
          </a:p>
        </p:txBody>
      </p:sp>
      <p:sp>
        <p:nvSpPr>
          <p:cNvPr id="49158" name="Rectangle 3"/>
          <p:cNvSpPr>
            <a:spLocks noGrp="1" noChangeArrowheads="1"/>
          </p:cNvSpPr>
          <p:nvPr>
            <p:ph type="body" idx="1"/>
          </p:nvPr>
        </p:nvSpPr>
        <p:spPr>
          <a:xfrm>
            <a:off x="0" y="2979738"/>
            <a:ext cx="1949450" cy="1824037"/>
          </a:xfrm>
        </p:spPr>
        <p:txBody>
          <a:bodyPr/>
          <a:lstStyle/>
          <a:p>
            <a:pPr algn="ctr" eaLnBrk="1" hangingPunct="1">
              <a:buFontTx/>
              <a:buNone/>
            </a:pPr>
            <a:r>
              <a:rPr lang="en-US" altLang="zh-CN" b="1" smtClean="0">
                <a:ea typeface="宋体" panose="02010600030101010101" pitchFamily="2" charset="-122"/>
              </a:rPr>
              <a:t>Policies that </a:t>
            </a:r>
          </a:p>
          <a:p>
            <a:pPr algn="ctr" eaLnBrk="1" hangingPunct="1">
              <a:buFontTx/>
              <a:buNone/>
            </a:pPr>
            <a:r>
              <a:rPr lang="en-US" altLang="zh-CN" b="1" smtClean="0">
                <a:ea typeface="宋体" panose="02010600030101010101" pitchFamily="2" charset="-122"/>
              </a:rPr>
              <a:t>affect </a:t>
            </a:r>
          </a:p>
          <a:p>
            <a:pPr algn="ctr" eaLnBrk="1" hangingPunct="1">
              <a:buFontTx/>
              <a:buNone/>
            </a:pPr>
            <a:r>
              <a:rPr lang="en-US" altLang="zh-CN" b="1" smtClean="0">
                <a:ea typeface="宋体" panose="02010600030101010101" pitchFamily="2" charset="-122"/>
              </a:rPr>
              <a:t>congestion.</a:t>
            </a:r>
          </a:p>
        </p:txBody>
      </p:sp>
      <p:sp>
        <p:nvSpPr>
          <p:cNvPr id="49159" name="Text Box 4"/>
          <p:cNvSpPr txBox="1">
            <a:spLocks noChangeArrowheads="1"/>
          </p:cNvSpPr>
          <p:nvPr/>
        </p:nvSpPr>
        <p:spPr bwMode="auto">
          <a:xfrm>
            <a:off x="3683000" y="2455863"/>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5-26</a:t>
            </a:r>
          </a:p>
        </p:txBody>
      </p:sp>
      <p:pic>
        <p:nvPicPr>
          <p:cNvPr id="49160" name="Picture 5" descr="5-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338" y="858838"/>
            <a:ext cx="6726237" cy="54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CE5F61-A650-4394-A0A1-CAB5786C76F3}" type="datetime1">
              <a:rPr lang="zh-CN" altLang="en-US" smtClean="0"/>
              <a:pPr/>
              <a:t>2019/12/6</a:t>
            </a:fld>
            <a:endParaRPr lang="en-US" altLang="zh-CN" smtClean="0"/>
          </a:p>
        </p:txBody>
      </p:sp>
      <p:sp>
        <p:nvSpPr>
          <p:cNvPr id="501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01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04FCE5-CD5A-42B1-B093-08E0378C8236}" type="slidenum">
              <a:rPr lang="zh-CN" altLang="en-US" smtClean="0"/>
              <a:pPr/>
              <a:t>47</a:t>
            </a:fld>
            <a:endParaRPr lang="en-US" altLang="zh-CN" smtClean="0"/>
          </a:p>
        </p:txBody>
      </p:sp>
      <p:sp>
        <p:nvSpPr>
          <p:cNvPr id="50181" name="Rectangle 2"/>
          <p:cNvSpPr>
            <a:spLocks noGrp="1" noChangeArrowheads="1"/>
          </p:cNvSpPr>
          <p:nvPr>
            <p:ph type="title"/>
          </p:nvPr>
        </p:nvSpPr>
        <p:spPr>
          <a:xfrm>
            <a:off x="0" y="238125"/>
            <a:ext cx="9144000" cy="1143000"/>
          </a:xfrm>
        </p:spPr>
        <p:txBody>
          <a:bodyPr/>
          <a:lstStyle/>
          <a:p>
            <a:pPr eaLnBrk="1" hangingPunct="1"/>
            <a:r>
              <a:rPr lang="en-US" altLang="zh-CN" sz="4000" smtClean="0">
                <a:ea typeface="宋体" panose="02010600030101010101" pitchFamily="2" charset="-122"/>
              </a:rPr>
              <a:t>Congestion Control in Virtual-Circuit Subnets</a:t>
            </a:r>
          </a:p>
        </p:txBody>
      </p:sp>
      <p:sp>
        <p:nvSpPr>
          <p:cNvPr id="50182" name="Rectangle 3"/>
          <p:cNvSpPr>
            <a:spLocks noGrp="1" noChangeArrowheads="1"/>
          </p:cNvSpPr>
          <p:nvPr>
            <p:ph type="body" idx="1"/>
          </p:nvPr>
        </p:nvSpPr>
        <p:spPr>
          <a:xfrm>
            <a:off x="925513" y="5457825"/>
            <a:ext cx="7410450" cy="1163638"/>
          </a:xfrm>
        </p:spPr>
        <p:txBody>
          <a:bodyPr/>
          <a:lstStyle/>
          <a:p>
            <a:pPr eaLnBrk="1" hangingPunct="1">
              <a:lnSpc>
                <a:spcPct val="90000"/>
              </a:lnSpc>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 congested subnet. </a:t>
            </a: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A redrawn subnet, eliminates congestion and a virtual circuit from A to B.</a:t>
            </a:r>
          </a:p>
        </p:txBody>
      </p:sp>
      <p:pic>
        <p:nvPicPr>
          <p:cNvPr id="50183" name="Picture 5" descr="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2841625"/>
            <a:ext cx="753745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6"/>
          <p:cNvSpPr>
            <a:spLocks noChangeArrowheads="1"/>
          </p:cNvSpPr>
          <p:nvPr/>
        </p:nvSpPr>
        <p:spPr bwMode="auto">
          <a:xfrm>
            <a:off x="487363" y="1238250"/>
            <a:ext cx="8656637"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r>
              <a:rPr lang="en-US" altLang="zh-CN" sz="2000" b="1">
                <a:ea typeface="宋体" panose="02010600030101010101" pitchFamily="2" charset="-122"/>
              </a:rPr>
              <a:t>Admission control</a:t>
            </a:r>
            <a:r>
              <a:rPr lang="zh-CN" altLang="en-US" sz="2000" b="1">
                <a:ea typeface="宋体" panose="02010600030101010101" pitchFamily="2" charset="-122"/>
              </a:rPr>
              <a:t>（许可控制）</a:t>
            </a:r>
          </a:p>
          <a:p>
            <a:pPr lvl="1" eaLnBrk="1" hangingPunct="1"/>
            <a:r>
              <a:rPr lang="en-US" altLang="zh-CN" sz="2000" b="1">
                <a:ea typeface="宋体" panose="02010600030101010101" pitchFamily="2" charset="-122"/>
              </a:rPr>
              <a:t>Pre-allocation schemes</a:t>
            </a:r>
          </a:p>
          <a:p>
            <a:pPr eaLnBrk="1" hangingPunct="1"/>
            <a:r>
              <a:rPr lang="en-US" altLang="zh-CN" sz="2000" b="1">
                <a:ea typeface="宋体" panose="02010600030101010101" pitchFamily="2" charset="-122"/>
              </a:rPr>
              <a:t>Set up new VC but avoiding problem areas. </a:t>
            </a:r>
          </a:p>
          <a:p>
            <a:pPr eaLnBrk="1" hangingPunct="1"/>
            <a:r>
              <a:rPr lang="en-US" altLang="zh-CN" sz="2000" b="1">
                <a:ea typeface="宋体" panose="02010600030101010101" pitchFamily="2" charset="-122"/>
              </a:rPr>
              <a:t>Negotiate an agreement between the host and subnet</a:t>
            </a:r>
            <a:r>
              <a:rPr lang="en-US" altLang="zh-CN" sz="1700" b="1">
                <a:ea typeface="宋体" panose="02010600030101010101" pitchFamily="2" charset="-122"/>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DCCEEE-4CAF-4FD0-92DB-3C5D0404CE5A}" type="datetime1">
              <a:rPr lang="zh-CN" altLang="en-US" smtClean="0"/>
              <a:pPr/>
              <a:t>2019/12/6</a:t>
            </a:fld>
            <a:endParaRPr lang="en-US" altLang="zh-CN" smtClean="0"/>
          </a:p>
        </p:txBody>
      </p:sp>
      <p:sp>
        <p:nvSpPr>
          <p:cNvPr id="512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12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9ECDCE-75EA-4C0F-87DF-9138FB02C09E}" type="slidenum">
              <a:rPr lang="zh-CN" altLang="en-US" smtClean="0"/>
              <a:pPr/>
              <a:t>48</a:t>
            </a:fld>
            <a:endParaRPr lang="en-US" altLang="zh-CN" smtClean="0"/>
          </a:p>
        </p:txBody>
      </p:sp>
      <p:sp>
        <p:nvSpPr>
          <p:cNvPr id="51205" name="Rectangle 4"/>
          <p:cNvSpPr>
            <a:spLocks noGrp="1" noChangeArrowheads="1"/>
          </p:cNvSpPr>
          <p:nvPr>
            <p:ph type="title"/>
          </p:nvPr>
        </p:nvSpPr>
        <p:spPr>
          <a:xfrm>
            <a:off x="0" y="-738188"/>
            <a:ext cx="9415463" cy="1476376"/>
          </a:xfrm>
          <a:noFill/>
        </p:spPr>
        <p:txBody>
          <a:bodyPr lIns="106663" tIns="53332" rIns="106663" bIns="53332" anchor="b"/>
          <a:lstStyle/>
          <a:p>
            <a:pPr defTabSz="1066800" eaLnBrk="1" hangingPunct="1"/>
            <a:r>
              <a:rPr lang="en-US" altLang="zh-CN" sz="3600" smtClean="0">
                <a:ea typeface="宋体" panose="02010600030101010101" pitchFamily="2" charset="-122"/>
              </a:rPr>
              <a:t>Congestion Control in Datagram Subnets (1)</a:t>
            </a:r>
            <a:endParaRPr lang="zh-CN" altLang="en-US" sz="3600" smtClean="0">
              <a:ea typeface="宋体" panose="02010600030101010101" pitchFamily="2" charset="-122"/>
            </a:endParaRPr>
          </a:p>
        </p:txBody>
      </p:sp>
      <p:sp>
        <p:nvSpPr>
          <p:cNvPr id="51206" name="Rectangle 5"/>
          <p:cNvSpPr>
            <a:spLocks noGrp="1" noChangeArrowheads="1"/>
          </p:cNvSpPr>
          <p:nvPr>
            <p:ph type="body" idx="1"/>
          </p:nvPr>
        </p:nvSpPr>
        <p:spPr>
          <a:xfrm>
            <a:off x="0" y="703263"/>
            <a:ext cx="9437688" cy="5405437"/>
          </a:xfrm>
          <a:noFill/>
        </p:spPr>
        <p:txBody>
          <a:bodyPr lIns="106663" tIns="53332" rIns="106663" bIns="53332"/>
          <a:lstStyle/>
          <a:p>
            <a:pPr marL="400050" indent="-400050" defTabSz="1066800" eaLnBrk="1" hangingPunct="1">
              <a:buFontTx/>
              <a:buChar char="•"/>
            </a:pPr>
            <a:r>
              <a:rPr lang="en-US" altLang="zh-CN" b="1" smtClean="0">
                <a:ea typeface="宋体" panose="02010600030101010101" pitchFamily="2" charset="-122"/>
              </a:rPr>
              <a:t>Monitor the utilization of its output lines</a:t>
            </a:r>
          </a:p>
          <a:p>
            <a:pPr marL="866775" lvl="1" indent="-333375" defTabSz="1066800" eaLnBrk="1" hangingPunct="1"/>
            <a:r>
              <a:rPr lang="en-US" altLang="zh-CN" sz="2400" b="1" smtClean="0">
                <a:ea typeface="宋体" panose="02010600030101010101" pitchFamily="2" charset="-122"/>
              </a:rPr>
              <a:t>U, the recent utilization of that line.</a:t>
            </a:r>
          </a:p>
          <a:p>
            <a:pPr marL="866775" lvl="1" indent="-333375" defTabSz="1066800" eaLnBrk="1" hangingPunct="1"/>
            <a:r>
              <a:rPr lang="en-US" altLang="zh-CN" sz="2400" b="1" smtClean="0">
                <a:ea typeface="宋体" panose="02010600030101010101" pitchFamily="2" charset="-122"/>
              </a:rPr>
              <a:t>f, instantaneous line utilization, (either 0 or 1), </a:t>
            </a:r>
          </a:p>
          <a:p>
            <a:pPr marL="866775" lvl="1" indent="-333375" defTabSz="1066800" eaLnBrk="1" hangingPunct="1"/>
            <a:r>
              <a:rPr lang="en-US" altLang="zh-CN" sz="2400" b="1" smtClean="0">
                <a:ea typeface="宋体" panose="02010600030101010101" pitchFamily="2" charset="-122"/>
              </a:rPr>
              <a:t>a, (constant) determines how fast the router forgets recent history</a:t>
            </a:r>
          </a:p>
          <a:p>
            <a:pPr marL="866775" lvl="1" indent="-333375" defTabSz="1066800" eaLnBrk="1" hangingPunct="1"/>
            <a:r>
              <a:rPr lang="en-US" altLang="zh-CN" b="1" smtClean="0">
                <a:ea typeface="宋体" panose="02010600030101010101" pitchFamily="2" charset="-122"/>
              </a:rPr>
              <a:t>U</a:t>
            </a:r>
            <a:r>
              <a:rPr lang="en-US" altLang="zh-CN" sz="2000" b="1" smtClean="0">
                <a:ea typeface="宋体" panose="02010600030101010101" pitchFamily="2" charset="-122"/>
              </a:rPr>
              <a:t>new</a:t>
            </a:r>
            <a:r>
              <a:rPr lang="en-US" altLang="zh-CN" b="1" smtClean="0">
                <a:ea typeface="宋体" panose="02010600030101010101" pitchFamily="2" charset="-122"/>
              </a:rPr>
              <a:t> = a*U</a:t>
            </a:r>
            <a:r>
              <a:rPr lang="en-US" altLang="zh-CN" sz="2000" b="1" smtClean="0">
                <a:ea typeface="宋体" panose="02010600030101010101" pitchFamily="2" charset="-122"/>
              </a:rPr>
              <a:t>old</a:t>
            </a:r>
            <a:r>
              <a:rPr lang="en-US" altLang="zh-CN" b="1" smtClean="0">
                <a:ea typeface="宋体" panose="02010600030101010101" pitchFamily="2" charset="-122"/>
              </a:rPr>
              <a:t> + (1-a) f</a:t>
            </a:r>
          </a:p>
          <a:p>
            <a:pPr marL="400050" indent="-400050" defTabSz="1066800" eaLnBrk="1" hangingPunct="1">
              <a:buFontTx/>
              <a:buChar char="•"/>
            </a:pPr>
            <a:r>
              <a:rPr lang="en-US" altLang="zh-CN" b="1" smtClean="0">
                <a:ea typeface="宋体" panose="02010600030101010101" pitchFamily="2" charset="-122"/>
              </a:rPr>
              <a:t>Warning state, when U moves above the threshold </a:t>
            </a:r>
          </a:p>
          <a:p>
            <a:pPr marL="400050" indent="-400050" defTabSz="1066800" eaLnBrk="1" hangingPunct="1">
              <a:buFontTx/>
              <a:buChar char="•"/>
            </a:pPr>
            <a:r>
              <a:rPr lang="en-US" altLang="zh-CN" b="1" smtClean="0">
                <a:ea typeface="宋体" panose="02010600030101010101" pitchFamily="2" charset="-122"/>
              </a:rPr>
              <a:t>Warning Bit</a:t>
            </a:r>
          </a:p>
          <a:p>
            <a:pPr marL="866775" lvl="1" indent="-333375" defTabSz="1066800" eaLnBrk="1" hangingPunct="1"/>
            <a:r>
              <a:rPr lang="en-US" altLang="zh-CN" sz="2400" b="1" smtClean="0">
                <a:ea typeface="宋体" panose="02010600030101010101" pitchFamily="2" charset="-122"/>
              </a:rPr>
              <a:t>Set in the packet’s head when into warning state.</a:t>
            </a:r>
          </a:p>
          <a:p>
            <a:pPr marL="866775" lvl="1" indent="-333375" defTabSz="1066800" eaLnBrk="1" hangingPunct="1"/>
            <a:r>
              <a:rPr lang="en-US" altLang="zh-CN" sz="2400" b="1" smtClean="0">
                <a:ea typeface="宋体" panose="02010600030101010101" pitchFamily="2" charset="-122"/>
              </a:rPr>
              <a:t>Destination copied the bit into the next acknowledgement.</a:t>
            </a:r>
          </a:p>
          <a:p>
            <a:pPr marL="866775" lvl="1" indent="-333375" defTabSz="1066800" eaLnBrk="1" hangingPunct="1"/>
            <a:r>
              <a:rPr lang="en-US" altLang="zh-CN" sz="2400" b="1" smtClean="0">
                <a:ea typeface="宋体" panose="02010600030101010101" pitchFamily="2" charset="-122"/>
              </a:rPr>
              <a:t>The source then cut back on traffic.</a:t>
            </a:r>
          </a:p>
          <a:p>
            <a:pPr marL="866775" lvl="1" indent="-333375" defTabSz="1066800" eaLnBrk="1" hangingPunct="1"/>
            <a:r>
              <a:rPr lang="en-US" altLang="zh-CN" sz="2400" b="1" smtClean="0">
                <a:ea typeface="宋体" panose="02010600030101010101" pitchFamily="2" charset="-122"/>
              </a:rPr>
              <a:t>As long as the warning bits continued to flow in, the source continued to decrease its transmission rate.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271124-8F55-4279-9003-6AF09BDE2A67}" type="datetime1">
              <a:rPr lang="zh-CN" altLang="en-US" smtClean="0"/>
              <a:pPr/>
              <a:t>2019/12/6</a:t>
            </a:fld>
            <a:endParaRPr lang="en-US" altLang="zh-CN" smtClean="0"/>
          </a:p>
        </p:txBody>
      </p:sp>
      <p:sp>
        <p:nvSpPr>
          <p:cNvPr id="522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22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C37344-E24D-4622-8249-9EF4A4F4D271}" type="slidenum">
              <a:rPr lang="zh-CN" altLang="en-US" smtClean="0"/>
              <a:pPr/>
              <a:t>49</a:t>
            </a:fld>
            <a:endParaRPr lang="en-US" altLang="zh-CN" smtClean="0"/>
          </a:p>
        </p:txBody>
      </p:sp>
      <p:sp>
        <p:nvSpPr>
          <p:cNvPr id="52229" name="Rectangle 2"/>
          <p:cNvSpPr>
            <a:spLocks noGrp="1" noChangeArrowheads="1"/>
          </p:cNvSpPr>
          <p:nvPr>
            <p:ph type="title"/>
          </p:nvPr>
        </p:nvSpPr>
        <p:spPr>
          <a:xfrm>
            <a:off x="4927600" y="4883150"/>
            <a:ext cx="3790950" cy="1695450"/>
          </a:xfrm>
        </p:spPr>
        <p:txBody>
          <a:bodyPr/>
          <a:lstStyle/>
          <a:p>
            <a:pPr eaLnBrk="1" hangingPunct="1"/>
            <a:r>
              <a:rPr lang="en-US" altLang="zh-CN" smtClean="0">
                <a:ea typeface="宋体" panose="02010600030101010101" pitchFamily="2" charset="-122"/>
              </a:rPr>
              <a:t>Hop-by-Hop Choke Packets</a:t>
            </a:r>
          </a:p>
        </p:txBody>
      </p:sp>
      <p:sp>
        <p:nvSpPr>
          <p:cNvPr id="52230" name="Rectangle 3"/>
          <p:cNvSpPr>
            <a:spLocks noGrp="1" noChangeArrowheads="1"/>
          </p:cNvSpPr>
          <p:nvPr>
            <p:ph type="body" idx="1"/>
          </p:nvPr>
        </p:nvSpPr>
        <p:spPr>
          <a:xfrm>
            <a:off x="225425" y="3259138"/>
            <a:ext cx="4514850" cy="2324100"/>
          </a:xfrm>
        </p:spPr>
        <p:txBody>
          <a:bodyPr/>
          <a:lstStyle/>
          <a:p>
            <a:pPr eaLnBrk="1" hangingPunct="1">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A choke packet that affects only the source.</a:t>
            </a:r>
          </a:p>
          <a:p>
            <a:pPr eaLnBrk="1" hangingPunct="1">
              <a:buFontTx/>
              <a:buNone/>
            </a:pPr>
            <a:endParaRPr lang="en-US" altLang="zh-CN" b="1" smtClean="0">
              <a:ea typeface="宋体" panose="02010600030101010101" pitchFamily="2" charset="-122"/>
            </a:endParaRPr>
          </a:p>
          <a:p>
            <a:pPr eaLnBrk="1" hangingPunct="1">
              <a:buFontTx/>
              <a:buNone/>
            </a:pP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A choke packet that affects each hop it passes through.</a:t>
            </a:r>
          </a:p>
        </p:txBody>
      </p:sp>
      <p:pic>
        <p:nvPicPr>
          <p:cNvPr id="52231" name="Picture 5" descr="5-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300" y="0"/>
            <a:ext cx="4554538" cy="633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6"/>
          <p:cNvSpPr>
            <a:spLocks noChangeArrowheads="1"/>
          </p:cNvSpPr>
          <p:nvPr/>
        </p:nvSpPr>
        <p:spPr bwMode="auto">
          <a:xfrm>
            <a:off x="188913" y="1793875"/>
            <a:ext cx="4865687"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en-US" altLang="zh-CN" sz="1900" b="1">
                <a:ea typeface="宋体" panose="02010600030101010101" pitchFamily="2" charset="-122"/>
              </a:rPr>
              <a:t>Hop-by-Hop Choke Packets</a:t>
            </a:r>
          </a:p>
        </p:txBody>
      </p:sp>
      <p:sp>
        <p:nvSpPr>
          <p:cNvPr id="52233" name="Rectangle 7"/>
          <p:cNvSpPr>
            <a:spLocks noChangeArrowheads="1"/>
          </p:cNvSpPr>
          <p:nvPr/>
        </p:nvSpPr>
        <p:spPr bwMode="auto">
          <a:xfrm>
            <a:off x="0" y="-355600"/>
            <a:ext cx="5299075"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nchor="b"/>
          <a:lstStyle>
            <a:lvl1pPr defTabSz="1066800">
              <a:defRPr>
                <a:solidFill>
                  <a:schemeClr val="tx1"/>
                </a:solidFill>
                <a:latin typeface="Arial" panose="020B0604020202020204" pitchFamily="34" charset="0"/>
              </a:defRPr>
            </a:lvl1pPr>
            <a:lvl2pPr marL="742950" indent="-285750" defTabSz="1066800">
              <a:defRPr>
                <a:solidFill>
                  <a:schemeClr val="tx1"/>
                </a:solidFill>
                <a:latin typeface="Arial" panose="020B0604020202020204" pitchFamily="34" charset="0"/>
              </a:defRPr>
            </a:lvl2pPr>
            <a:lvl3pPr marL="1143000" indent="-228600" defTabSz="1066800">
              <a:defRPr>
                <a:solidFill>
                  <a:schemeClr val="tx1"/>
                </a:solidFill>
                <a:latin typeface="Arial" panose="020B0604020202020204" pitchFamily="34" charset="0"/>
              </a:defRPr>
            </a:lvl3pPr>
            <a:lvl4pPr marL="1600200" indent="-228600" defTabSz="1066800">
              <a:defRPr>
                <a:solidFill>
                  <a:schemeClr val="tx1"/>
                </a:solidFill>
                <a:latin typeface="Arial" panose="020B0604020202020204" pitchFamily="34" charset="0"/>
              </a:defRPr>
            </a:lvl4pPr>
            <a:lvl5pPr marL="2057400" indent="-228600" defTabSz="1066800">
              <a:defRPr>
                <a:solidFill>
                  <a:schemeClr val="tx1"/>
                </a:solidFill>
                <a:latin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3900">
                <a:solidFill>
                  <a:srgbClr val="FF0000"/>
                </a:solidFill>
                <a:latin typeface="Times New Roman" panose="02020603050405020304" pitchFamily="18" charset="0"/>
                <a:ea typeface="宋体" panose="02010600030101010101" pitchFamily="2" charset="-122"/>
              </a:rPr>
              <a:t> Congestion Control in Datagram Subnets (2)</a:t>
            </a:r>
            <a:endParaRPr lang="zh-CN" altLang="en-US" sz="390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24146A-43AB-4269-BBA8-748F8C0B0D3C}" type="datetime1">
              <a:rPr lang="zh-CN" altLang="en-US" smtClean="0"/>
              <a:pPr/>
              <a:t>2019/12/6</a:t>
            </a:fld>
            <a:endParaRPr lang="en-US" altLang="zh-CN" smtClean="0"/>
          </a:p>
        </p:txBody>
      </p:sp>
      <p:sp>
        <p:nvSpPr>
          <p:cNvPr id="71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BEBE22-2B76-400C-BEB4-B3767002CD6A}" type="slidenum">
              <a:rPr lang="zh-CN" altLang="en-US" smtClean="0"/>
              <a:pPr/>
              <a:t>5</a:t>
            </a:fld>
            <a:endParaRPr lang="en-US" altLang="zh-CN" smtClean="0"/>
          </a:p>
        </p:txBody>
      </p:sp>
      <p:sp>
        <p:nvSpPr>
          <p:cNvPr id="7173"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Implementation of Connectionless Service</a:t>
            </a:r>
          </a:p>
        </p:txBody>
      </p:sp>
      <p:sp>
        <p:nvSpPr>
          <p:cNvPr id="7174"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Routing within a Datagram subnet.</a:t>
            </a:r>
          </a:p>
        </p:txBody>
      </p:sp>
      <p:pic>
        <p:nvPicPr>
          <p:cNvPr id="7175" name="Picture 6" descr="5-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63" y="2028825"/>
            <a:ext cx="6034087"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
          <p:cNvSpPr txBox="1">
            <a:spLocks noChangeArrowheads="1"/>
          </p:cNvSpPr>
          <p:nvPr/>
        </p:nvSpPr>
        <p:spPr bwMode="auto">
          <a:xfrm>
            <a:off x="685800" y="925513"/>
            <a:ext cx="82296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a:ea typeface="宋体" panose="02010600030101010101" pitchFamily="2" charset="-122"/>
              </a:rPr>
              <a:t>Packet is forwarded using destination address inside it</a:t>
            </a:r>
          </a:p>
          <a:p>
            <a:pPr lvl="1"/>
            <a:r>
              <a:rPr lang="en-US" altLang="zh-CN">
                <a:ea typeface="宋体" panose="02010600030101010101" pitchFamily="2" charset="-122"/>
              </a:rPr>
              <a:t>Different packets may take different paths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595A74-453A-40BA-B1FC-4ABC1280964B}" type="datetime1">
              <a:rPr lang="zh-CN" altLang="en-US" smtClean="0"/>
              <a:pPr/>
              <a:t>2019/12/6</a:t>
            </a:fld>
            <a:endParaRPr lang="en-US" altLang="zh-CN" smtClean="0"/>
          </a:p>
        </p:txBody>
      </p:sp>
      <p:sp>
        <p:nvSpPr>
          <p:cNvPr id="532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32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44B4B5-3FE7-4AD3-BA6D-F1CEEC5DBA32}" type="slidenum">
              <a:rPr lang="zh-CN" altLang="en-US" smtClean="0"/>
              <a:pPr/>
              <a:t>50</a:t>
            </a:fld>
            <a:endParaRPr lang="en-US" altLang="zh-CN" smtClean="0"/>
          </a:p>
        </p:txBody>
      </p:sp>
      <p:sp>
        <p:nvSpPr>
          <p:cNvPr id="53253" name="Rectangle 4"/>
          <p:cNvSpPr>
            <a:spLocks noGrp="1" noChangeArrowheads="1"/>
          </p:cNvSpPr>
          <p:nvPr>
            <p:ph type="title"/>
          </p:nvPr>
        </p:nvSpPr>
        <p:spPr>
          <a:xfrm>
            <a:off x="1390650" y="371475"/>
            <a:ext cx="5757863" cy="1104900"/>
          </a:xfrm>
          <a:noFill/>
        </p:spPr>
        <p:txBody>
          <a:bodyPr lIns="106663" tIns="53332" rIns="106663" bIns="53332" anchor="b"/>
          <a:lstStyle/>
          <a:p>
            <a:pPr eaLnBrk="1" hangingPunct="1"/>
            <a:r>
              <a:rPr lang="en-US" altLang="zh-CN" smtClean="0">
                <a:ea typeface="宋体" panose="02010600030101010101" pitchFamily="2" charset="-122"/>
              </a:rPr>
              <a:t>  Load Shedding </a:t>
            </a:r>
          </a:p>
        </p:txBody>
      </p:sp>
      <p:sp>
        <p:nvSpPr>
          <p:cNvPr id="53254" name="Rectangle 5"/>
          <p:cNvSpPr>
            <a:spLocks noGrp="1" noChangeArrowheads="1"/>
          </p:cNvSpPr>
          <p:nvPr>
            <p:ph type="body" idx="1"/>
          </p:nvPr>
        </p:nvSpPr>
        <p:spPr>
          <a:xfrm>
            <a:off x="247650" y="1450975"/>
            <a:ext cx="8624888" cy="5137150"/>
          </a:xfrm>
          <a:noFill/>
        </p:spPr>
        <p:txBody>
          <a:bodyPr lIns="106663" tIns="53332" rIns="106663" bIns="53332"/>
          <a:lstStyle/>
          <a:p>
            <a:pPr marL="342900" indent="-342900" eaLnBrk="1" hangingPunct="1">
              <a:buFontTx/>
              <a:buChar char="•"/>
            </a:pPr>
            <a:r>
              <a:rPr lang="en-US" altLang="zh-CN" b="1" smtClean="0">
                <a:ea typeface="宋体" panose="02010600030101010101" pitchFamily="2" charset="-122"/>
              </a:rPr>
              <a:t>Just throw them away </a:t>
            </a:r>
          </a:p>
          <a:p>
            <a:pPr marL="742950" lvl="1" indent="-285750" eaLnBrk="1" hangingPunct="1"/>
            <a:r>
              <a:rPr lang="en-US" altLang="zh-CN" b="1" smtClean="0">
                <a:ea typeface="宋体" panose="02010600030101010101" pitchFamily="2" charset="-122"/>
              </a:rPr>
              <a:t>Random</a:t>
            </a:r>
          </a:p>
          <a:p>
            <a:pPr marL="742950" lvl="1" indent="-285750" eaLnBrk="1" hangingPunct="1"/>
            <a:r>
              <a:rPr lang="en-US" altLang="zh-CN" b="1" smtClean="0">
                <a:ea typeface="宋体" panose="02010600030101010101" pitchFamily="2" charset="-122"/>
              </a:rPr>
              <a:t>Depend on the applications </a:t>
            </a:r>
          </a:p>
          <a:p>
            <a:pPr marL="742950" lvl="1" indent="-285750" eaLnBrk="1" hangingPunct="1"/>
            <a:r>
              <a:rPr lang="en-US" altLang="zh-CN" b="1" smtClean="0">
                <a:ea typeface="宋体" panose="02010600030101010101" pitchFamily="2" charset="-122"/>
              </a:rPr>
              <a:t>Priority, some packets are more important than others </a:t>
            </a:r>
          </a:p>
          <a:p>
            <a:pPr marL="742950" lvl="1" indent="-285750" eaLnBrk="1" hangingPunct="1"/>
            <a:r>
              <a:rPr lang="en-US" altLang="zh-CN" b="1" smtClean="0">
                <a:ea typeface="宋体" panose="02010600030101010101" pitchFamily="2" charset="-122"/>
              </a:rPr>
              <a:t>Allow hosts to exceed the limits, but all excess traffic be marked as low priority</a:t>
            </a:r>
            <a:r>
              <a:rPr lang="en-US" altLang="zh-CN" sz="2400" b="1" smtClean="0">
                <a:ea typeface="宋体" panose="02010600030101010101" pitchFamily="2" charset="-122"/>
              </a:rPr>
              <a:t>  </a:t>
            </a:r>
            <a:endParaRPr lang="zh-CN" altLang="en-US" sz="2400" b="1" smtClean="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5DC1E7-F969-41E1-B588-A5DD8CB2DBA4}" type="datetime1">
              <a:rPr lang="zh-CN" altLang="en-US" smtClean="0"/>
              <a:pPr/>
              <a:t>2019/12/6</a:t>
            </a:fld>
            <a:endParaRPr lang="en-US" altLang="zh-CN" smtClean="0"/>
          </a:p>
        </p:txBody>
      </p:sp>
      <p:sp>
        <p:nvSpPr>
          <p:cNvPr id="542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42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B2A7E7-3C61-4065-A200-8BD28661440A}" type="slidenum">
              <a:rPr lang="zh-CN" altLang="en-US" smtClean="0"/>
              <a:pPr/>
              <a:t>51</a:t>
            </a:fld>
            <a:endParaRPr lang="en-US" altLang="zh-CN" smtClean="0"/>
          </a:p>
        </p:txBody>
      </p:sp>
      <p:sp>
        <p:nvSpPr>
          <p:cNvPr id="5427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Quality of Service</a:t>
            </a:r>
          </a:p>
        </p:txBody>
      </p:sp>
      <p:sp>
        <p:nvSpPr>
          <p:cNvPr id="54278" name="Rectangle 3"/>
          <p:cNvSpPr>
            <a:spLocks noGrp="1" noChangeArrowheads="1"/>
          </p:cNvSpPr>
          <p:nvPr>
            <p:ph type="body" idx="1"/>
          </p:nvPr>
        </p:nvSpPr>
        <p:spPr>
          <a:xfrm>
            <a:off x="473075" y="1657350"/>
            <a:ext cx="8670925" cy="4895850"/>
          </a:xfrm>
        </p:spPr>
        <p:txBody>
          <a:bodyPr/>
          <a:lstStyle/>
          <a:p>
            <a:pPr eaLnBrk="1" hangingPunct="1">
              <a:buFontTx/>
              <a:buChar char="•"/>
            </a:pPr>
            <a:r>
              <a:rPr lang="en-US" altLang="zh-CN" sz="2800" b="1" smtClean="0">
                <a:ea typeface="宋体" panose="02010600030101010101" pitchFamily="2" charset="-122"/>
              </a:rPr>
              <a:t>Requirements</a:t>
            </a:r>
          </a:p>
          <a:p>
            <a:pPr eaLnBrk="1" hangingPunct="1">
              <a:buFontTx/>
              <a:buChar char="•"/>
            </a:pPr>
            <a:r>
              <a:rPr lang="en-US" altLang="zh-CN" sz="2800" b="1" smtClean="0">
                <a:ea typeface="宋体" panose="02010600030101010101" pitchFamily="2" charset="-122"/>
              </a:rPr>
              <a:t>Techniques for Achieving Good Quality of Service*</a:t>
            </a:r>
          </a:p>
          <a:p>
            <a:pPr eaLnBrk="1" hangingPunct="1">
              <a:buFontTx/>
              <a:buChar char="•"/>
            </a:pPr>
            <a:r>
              <a:rPr lang="en-US" altLang="zh-CN" sz="2800" b="1" smtClean="0">
                <a:ea typeface="宋体" panose="02010600030101010101" pitchFamily="2" charset="-122"/>
              </a:rPr>
              <a:t>Integrated Services*</a:t>
            </a:r>
          </a:p>
          <a:p>
            <a:pPr eaLnBrk="1" hangingPunct="1">
              <a:buFontTx/>
              <a:buChar char="•"/>
            </a:pPr>
            <a:r>
              <a:rPr lang="en-US" altLang="zh-CN" sz="2800" b="1" smtClean="0">
                <a:ea typeface="宋体" panose="02010600030101010101" pitchFamily="2" charset="-122"/>
              </a:rPr>
              <a:t>Differentiated Services*</a:t>
            </a:r>
          </a:p>
          <a:p>
            <a:pPr eaLnBrk="1" hangingPunct="1">
              <a:buFontTx/>
              <a:buChar char="•"/>
            </a:pPr>
            <a:r>
              <a:rPr lang="en-US" altLang="zh-CN" sz="2800" b="1" smtClean="0">
                <a:ea typeface="宋体" panose="02010600030101010101" pitchFamily="2" charset="-122"/>
              </a:rPr>
              <a:t>Label Switching and MPLS*</a:t>
            </a:r>
          </a:p>
          <a:p>
            <a:pPr eaLnBrk="1" hangingPunct="1">
              <a:buFontTx/>
              <a:buChar char="•"/>
            </a:pPr>
            <a:endParaRPr lang="zh-CN" altLang="en-US" sz="2800" b="1" smtClean="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0D94DC-46EE-4DBE-886F-5D41B7D6EB8B}" type="datetime1">
              <a:rPr lang="zh-CN" altLang="en-US" smtClean="0"/>
              <a:pPr/>
              <a:t>2019/12/6</a:t>
            </a:fld>
            <a:endParaRPr lang="en-US" altLang="zh-CN" smtClean="0"/>
          </a:p>
        </p:txBody>
      </p:sp>
      <p:sp>
        <p:nvSpPr>
          <p:cNvPr id="552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53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077CB9-DC24-40F5-92AC-7F6B00B3CF2B}" type="slidenum">
              <a:rPr lang="zh-CN" altLang="en-US" smtClean="0"/>
              <a:pPr/>
              <a:t>52</a:t>
            </a:fld>
            <a:endParaRPr lang="en-US" altLang="zh-CN" smtClean="0"/>
          </a:p>
        </p:txBody>
      </p:sp>
      <p:sp>
        <p:nvSpPr>
          <p:cNvPr id="5530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Requirements</a:t>
            </a:r>
          </a:p>
        </p:txBody>
      </p:sp>
      <p:sp>
        <p:nvSpPr>
          <p:cNvPr id="55302" name="Rectangle 3"/>
          <p:cNvSpPr>
            <a:spLocks noGrp="1" noChangeArrowheads="1"/>
          </p:cNvSpPr>
          <p:nvPr>
            <p:ph type="body" idx="1"/>
          </p:nvPr>
        </p:nvSpPr>
        <p:spPr>
          <a:xfrm>
            <a:off x="53975" y="5154613"/>
            <a:ext cx="9144000" cy="838200"/>
          </a:xfrm>
        </p:spPr>
        <p:txBody>
          <a:bodyPr/>
          <a:lstStyle/>
          <a:p>
            <a:pPr algn="ctr" eaLnBrk="1" hangingPunct="1">
              <a:buFontTx/>
              <a:buNone/>
            </a:pPr>
            <a:r>
              <a:rPr lang="en-US" altLang="zh-CN" b="1" smtClean="0">
                <a:ea typeface="宋体" panose="02010600030101010101" pitchFamily="2" charset="-122"/>
              </a:rPr>
              <a:t>How stringent the quality-of-service requirements are.</a:t>
            </a:r>
          </a:p>
        </p:txBody>
      </p:sp>
      <p:pic>
        <p:nvPicPr>
          <p:cNvPr id="553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1624013"/>
            <a:ext cx="714057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CAE215-DF24-4832-903B-60D0AE8AC792}" type="datetime1">
              <a:rPr lang="zh-CN" altLang="en-US" smtClean="0"/>
              <a:pPr/>
              <a:t>2019/12/6</a:t>
            </a:fld>
            <a:endParaRPr lang="en-US" altLang="zh-CN" smtClean="0"/>
          </a:p>
        </p:txBody>
      </p:sp>
      <p:sp>
        <p:nvSpPr>
          <p:cNvPr id="563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63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FE4601-F11D-4FDF-8DB7-461FAE6A9597}" type="slidenum">
              <a:rPr lang="zh-CN" altLang="en-US" smtClean="0"/>
              <a:pPr/>
              <a:t>53</a:t>
            </a:fld>
            <a:endParaRPr lang="en-US" altLang="zh-CN" smtClean="0"/>
          </a:p>
        </p:txBody>
      </p:sp>
      <p:sp>
        <p:nvSpPr>
          <p:cNvPr id="5632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Internetworking</a:t>
            </a:r>
          </a:p>
        </p:txBody>
      </p:sp>
      <p:sp>
        <p:nvSpPr>
          <p:cNvPr id="56326" name="Rectangle 3"/>
          <p:cNvSpPr>
            <a:spLocks noGrp="1" noChangeArrowheads="1"/>
          </p:cNvSpPr>
          <p:nvPr>
            <p:ph type="body" idx="1"/>
          </p:nvPr>
        </p:nvSpPr>
        <p:spPr>
          <a:xfrm>
            <a:off x="852488" y="1293813"/>
            <a:ext cx="8291512" cy="5259387"/>
          </a:xfrm>
        </p:spPr>
        <p:txBody>
          <a:bodyPr/>
          <a:lstStyle/>
          <a:p>
            <a:pPr eaLnBrk="1" hangingPunct="1">
              <a:buFontTx/>
              <a:buChar char="•"/>
            </a:pPr>
            <a:r>
              <a:rPr lang="en-US" altLang="zh-CN" sz="3200" b="1" smtClean="0">
                <a:ea typeface="宋体" panose="02010600030101010101" pitchFamily="2" charset="-122"/>
              </a:rPr>
              <a:t>How Networks Differ</a:t>
            </a:r>
          </a:p>
          <a:p>
            <a:pPr eaLnBrk="1" hangingPunct="1">
              <a:buFontTx/>
              <a:buChar char="•"/>
            </a:pPr>
            <a:r>
              <a:rPr lang="en-US" altLang="zh-CN" sz="3200" b="1" smtClean="0">
                <a:ea typeface="宋体" panose="02010600030101010101" pitchFamily="2" charset="-122"/>
              </a:rPr>
              <a:t>How Networks Can Be Connected</a:t>
            </a:r>
          </a:p>
          <a:p>
            <a:pPr eaLnBrk="1" hangingPunct="1">
              <a:buFontTx/>
              <a:buChar char="•"/>
            </a:pPr>
            <a:r>
              <a:rPr lang="en-US" altLang="zh-CN" sz="3200" b="1" smtClean="0">
                <a:ea typeface="宋体" panose="02010600030101010101" pitchFamily="2" charset="-122"/>
              </a:rPr>
              <a:t>Concatenated Virtual Circuits</a:t>
            </a:r>
          </a:p>
          <a:p>
            <a:pPr eaLnBrk="1" hangingPunct="1">
              <a:buFontTx/>
              <a:buChar char="•"/>
            </a:pPr>
            <a:r>
              <a:rPr lang="en-US" altLang="zh-CN" sz="3200" b="1" smtClean="0">
                <a:ea typeface="宋体" panose="02010600030101010101" pitchFamily="2" charset="-122"/>
              </a:rPr>
              <a:t>Connectionless Internetworking</a:t>
            </a:r>
          </a:p>
          <a:p>
            <a:pPr eaLnBrk="1" hangingPunct="1">
              <a:buFontTx/>
              <a:buChar char="•"/>
            </a:pPr>
            <a:r>
              <a:rPr lang="en-US" altLang="zh-CN" sz="3200" b="1" smtClean="0">
                <a:ea typeface="宋体" panose="02010600030101010101" pitchFamily="2" charset="-122"/>
              </a:rPr>
              <a:t>Tunneling</a:t>
            </a:r>
          </a:p>
          <a:p>
            <a:pPr eaLnBrk="1" hangingPunct="1">
              <a:buFontTx/>
              <a:buChar char="•"/>
            </a:pPr>
            <a:r>
              <a:rPr lang="en-US" altLang="zh-CN" sz="3200" b="1" smtClean="0">
                <a:ea typeface="宋体" panose="02010600030101010101" pitchFamily="2" charset="-122"/>
              </a:rPr>
              <a:t>Internetwork Routing</a:t>
            </a:r>
          </a:p>
          <a:p>
            <a:pPr eaLnBrk="1" hangingPunct="1">
              <a:buFontTx/>
              <a:buChar char="•"/>
            </a:pPr>
            <a:r>
              <a:rPr lang="en-US" altLang="zh-CN" sz="3200" b="1" smtClean="0">
                <a:ea typeface="宋体" panose="02010600030101010101" pitchFamily="2" charset="-122"/>
              </a:rPr>
              <a:t>Fragmentation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9088C3-B81E-464E-9521-EB8999F23C12}" type="datetime1">
              <a:rPr lang="zh-CN" altLang="en-US" smtClean="0"/>
              <a:pPr/>
              <a:t>2019/12/6</a:t>
            </a:fld>
            <a:endParaRPr lang="en-US" altLang="zh-CN" smtClean="0"/>
          </a:p>
        </p:txBody>
      </p:sp>
      <p:sp>
        <p:nvSpPr>
          <p:cNvPr id="573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73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B25A80-DA0A-464E-9F14-21584A35B68C}" type="slidenum">
              <a:rPr lang="zh-CN" altLang="en-US" smtClean="0"/>
              <a:pPr/>
              <a:t>54</a:t>
            </a:fld>
            <a:endParaRPr lang="en-US" altLang="zh-CN" smtClean="0"/>
          </a:p>
        </p:txBody>
      </p:sp>
      <p:sp>
        <p:nvSpPr>
          <p:cNvPr id="57349" name="Rectangle 4"/>
          <p:cNvSpPr>
            <a:spLocks noGrp="1" noChangeArrowheads="1"/>
          </p:cNvSpPr>
          <p:nvPr>
            <p:ph type="title"/>
          </p:nvPr>
        </p:nvSpPr>
        <p:spPr>
          <a:xfrm>
            <a:off x="195263" y="228600"/>
            <a:ext cx="8015287" cy="914400"/>
          </a:xfrm>
          <a:noFill/>
        </p:spPr>
        <p:txBody>
          <a:bodyPr/>
          <a:lstStyle/>
          <a:p>
            <a:pPr eaLnBrk="1" hangingPunct="1"/>
            <a:r>
              <a:rPr lang="zh-CN" altLang="en-US" smtClean="0">
                <a:ea typeface="宋体" panose="02010600030101010101" pitchFamily="2" charset="-122"/>
              </a:rPr>
              <a:t>互连网络的基本概念 </a:t>
            </a:r>
          </a:p>
        </p:txBody>
      </p:sp>
      <p:sp>
        <p:nvSpPr>
          <p:cNvPr id="57350" name="Rectangle 5"/>
          <p:cNvSpPr>
            <a:spLocks noGrp="1" noChangeArrowheads="1"/>
          </p:cNvSpPr>
          <p:nvPr>
            <p:ph type="body" idx="1"/>
          </p:nvPr>
        </p:nvSpPr>
        <p:spPr>
          <a:xfrm>
            <a:off x="539750" y="1557338"/>
            <a:ext cx="8208963" cy="4462462"/>
          </a:xfrm>
          <a:noFill/>
        </p:spPr>
        <p:txBody>
          <a:bodyPr/>
          <a:lstStyle/>
          <a:p>
            <a:pPr marL="533400" indent="-533400" eaLnBrk="1" hangingPunct="1">
              <a:buFontTx/>
              <a:buChar char="•"/>
            </a:pPr>
            <a:r>
              <a:rPr lang="zh-CN" altLang="en-US" sz="2800" smtClean="0">
                <a:ea typeface="宋体" panose="02010600030101010101" pitchFamily="2" charset="-122"/>
              </a:rPr>
              <a:t>互连网络是指将分布在不同地理位置的网络、设备连接起来，以构成更大规模的网络，最大程度地实现网络资源的共享。</a:t>
            </a:r>
          </a:p>
          <a:p>
            <a:pPr marL="914400" lvl="1" indent="-457200" eaLnBrk="1" hangingPunct="1"/>
            <a:r>
              <a:rPr lang="zh-CN" altLang="en-US" smtClean="0">
                <a:ea typeface="宋体" panose="02010600030101010101" pitchFamily="2" charset="-122"/>
              </a:rPr>
              <a:t>网络连接</a:t>
            </a:r>
          </a:p>
          <a:p>
            <a:pPr marL="914400" lvl="1" indent="-457200" eaLnBrk="1" hangingPunct="1"/>
            <a:r>
              <a:rPr lang="zh-CN" altLang="en-US" smtClean="0">
                <a:ea typeface="宋体" panose="02010600030101010101" pitchFamily="2" charset="-122"/>
              </a:rPr>
              <a:t>网络互连</a:t>
            </a:r>
          </a:p>
          <a:p>
            <a:pPr marL="914400" lvl="1" indent="-457200" eaLnBrk="1" hangingPunct="1"/>
            <a:r>
              <a:rPr lang="zh-CN" altLang="en-US" smtClean="0">
                <a:ea typeface="宋体" panose="02010600030101010101" pitchFamily="2" charset="-122"/>
              </a:rPr>
              <a:t>网络互通</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9853CB-C0F7-4CCE-B8E7-E7436C92283D}" type="datetime1">
              <a:rPr lang="zh-CN" altLang="en-US" smtClean="0"/>
              <a:pPr/>
              <a:t>2019/12/6</a:t>
            </a:fld>
            <a:endParaRPr lang="en-US" altLang="zh-CN" smtClean="0"/>
          </a:p>
        </p:txBody>
      </p:sp>
      <p:sp>
        <p:nvSpPr>
          <p:cNvPr id="5837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837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7E32CB-1696-4CD7-B73D-EC50DF2E3C35}" type="slidenum">
              <a:rPr lang="zh-CN" altLang="en-US" smtClean="0"/>
              <a:pPr/>
              <a:t>55</a:t>
            </a:fld>
            <a:endParaRPr lang="en-US" altLang="zh-CN" smtClean="0"/>
          </a:p>
        </p:txBody>
      </p:sp>
      <p:sp>
        <p:nvSpPr>
          <p:cNvPr id="58373" name="Rectangle 4"/>
          <p:cNvSpPr>
            <a:spLocks noGrp="1" noChangeArrowheads="1"/>
          </p:cNvSpPr>
          <p:nvPr>
            <p:ph type="title"/>
          </p:nvPr>
        </p:nvSpPr>
        <p:spPr>
          <a:xfrm>
            <a:off x="195263" y="228600"/>
            <a:ext cx="8015287" cy="914400"/>
          </a:xfrm>
          <a:noFill/>
        </p:spPr>
        <p:txBody>
          <a:bodyPr/>
          <a:lstStyle/>
          <a:p>
            <a:pPr eaLnBrk="1" hangingPunct="1"/>
            <a:r>
              <a:rPr lang="zh-CN" altLang="en-US" smtClean="0">
                <a:ea typeface="宋体" panose="02010600030101010101" pitchFamily="2" charset="-122"/>
              </a:rPr>
              <a:t>网络互连的类型</a:t>
            </a:r>
          </a:p>
        </p:txBody>
      </p:sp>
      <p:sp>
        <p:nvSpPr>
          <p:cNvPr id="58374" name="Rectangle 5"/>
          <p:cNvSpPr>
            <a:spLocks noGrp="1" noChangeArrowheads="1"/>
          </p:cNvSpPr>
          <p:nvPr>
            <p:ph type="body" idx="1"/>
          </p:nvPr>
        </p:nvSpPr>
        <p:spPr>
          <a:xfrm>
            <a:off x="579438" y="1222375"/>
            <a:ext cx="8208962" cy="4462463"/>
          </a:xfrm>
          <a:noFill/>
        </p:spPr>
        <p:txBody>
          <a:bodyPr/>
          <a:lstStyle/>
          <a:p>
            <a:pPr eaLnBrk="1" hangingPunct="1">
              <a:buFontTx/>
              <a:buChar char="•"/>
            </a:pPr>
            <a:r>
              <a:rPr lang="zh-CN" altLang="en-US" sz="2800" smtClean="0">
                <a:ea typeface="宋体" panose="02010600030101010101" pitchFamily="2" charset="-122"/>
              </a:rPr>
              <a:t>网络互连的类型分以下几种：</a:t>
            </a:r>
          </a:p>
          <a:p>
            <a:pPr lvl="1" eaLnBrk="1" hangingPunct="1"/>
            <a:r>
              <a:rPr lang="zh-CN" altLang="en-US" b="1" smtClean="0">
                <a:ea typeface="宋体" panose="02010600030101010101" pitchFamily="2" charset="-122"/>
              </a:rPr>
              <a:t>局域网</a:t>
            </a:r>
            <a:r>
              <a:rPr lang="en-US" altLang="zh-CN" b="1" smtClean="0">
                <a:ea typeface="宋体" panose="02010600030101010101" pitchFamily="2" charset="-122"/>
              </a:rPr>
              <a:t>—</a:t>
            </a:r>
            <a:r>
              <a:rPr lang="zh-CN" altLang="en-US" b="1" smtClean="0">
                <a:ea typeface="宋体" panose="02010600030101010101" pitchFamily="2" charset="-122"/>
              </a:rPr>
              <a:t>局域网互连</a:t>
            </a:r>
          </a:p>
          <a:p>
            <a:pPr lvl="2" eaLnBrk="1" hangingPunct="1"/>
            <a:r>
              <a:rPr lang="zh-CN" altLang="en-US" sz="2800" b="1" smtClean="0">
                <a:ea typeface="宋体" panose="02010600030101010101" pitchFamily="2" charset="-122"/>
              </a:rPr>
              <a:t>同构网互连：具有相同协议的局域网互连；</a:t>
            </a:r>
          </a:p>
          <a:p>
            <a:pPr lvl="2" eaLnBrk="1" hangingPunct="1"/>
            <a:r>
              <a:rPr lang="zh-CN" altLang="en-US" sz="2800" b="1" smtClean="0">
                <a:ea typeface="宋体" panose="02010600030101010101" pitchFamily="2" charset="-122"/>
              </a:rPr>
              <a:t>异构网互连：不同协议的局域网互连；</a:t>
            </a:r>
          </a:p>
          <a:p>
            <a:pPr lvl="1" eaLnBrk="1" hangingPunct="1"/>
            <a:r>
              <a:rPr lang="zh-CN" altLang="en-US" b="1" smtClean="0">
                <a:ea typeface="宋体" panose="02010600030101010101" pitchFamily="2" charset="-122"/>
              </a:rPr>
              <a:t>局域网</a:t>
            </a:r>
            <a:r>
              <a:rPr lang="en-US" altLang="zh-CN" b="1" smtClean="0">
                <a:ea typeface="宋体" panose="02010600030101010101" pitchFamily="2" charset="-122"/>
              </a:rPr>
              <a:t>—</a:t>
            </a:r>
            <a:r>
              <a:rPr lang="zh-CN" altLang="en-US" b="1" smtClean="0">
                <a:ea typeface="宋体" panose="02010600030101010101" pitchFamily="2" charset="-122"/>
              </a:rPr>
              <a:t>广域网互连；</a:t>
            </a:r>
          </a:p>
          <a:p>
            <a:pPr lvl="1" eaLnBrk="1" hangingPunct="1"/>
            <a:r>
              <a:rPr lang="zh-CN" altLang="en-US" b="1" smtClean="0">
                <a:ea typeface="宋体" panose="02010600030101010101" pitchFamily="2" charset="-122"/>
              </a:rPr>
              <a:t>广域网</a:t>
            </a:r>
            <a:r>
              <a:rPr lang="en-US" altLang="zh-CN" b="1" smtClean="0">
                <a:ea typeface="宋体" panose="02010600030101010101" pitchFamily="2" charset="-122"/>
              </a:rPr>
              <a:t>—</a:t>
            </a:r>
            <a:r>
              <a:rPr lang="zh-CN" altLang="en-US" b="1" smtClean="0">
                <a:ea typeface="宋体" panose="02010600030101010101" pitchFamily="2" charset="-122"/>
              </a:rPr>
              <a:t>广域网互连；</a:t>
            </a:r>
          </a:p>
          <a:p>
            <a:pPr eaLnBrk="1" hangingPunct="1">
              <a:buFontTx/>
              <a:buChar char="•"/>
            </a:pPr>
            <a:r>
              <a:rPr lang="zh-CN" altLang="en-US" sz="2800" smtClean="0">
                <a:ea typeface="宋体" panose="02010600030101010101" pitchFamily="2" charset="-122"/>
              </a:rPr>
              <a:t>网络互连需解决的问题</a:t>
            </a:r>
          </a:p>
          <a:p>
            <a:pPr lvl="1" eaLnBrk="1" hangingPunct="1"/>
            <a:r>
              <a:rPr lang="zh-CN" altLang="en-US" b="1" smtClean="0">
                <a:ea typeface="宋体" panose="02010600030101010101" pitchFamily="2" charset="-122"/>
              </a:rPr>
              <a:t>处理互连网络的帧、分组、报文和协议的差异问题；</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94600F-EDD2-4F5C-A2FE-9534FCCD1565}" type="datetime1">
              <a:rPr lang="zh-CN" altLang="en-US" smtClean="0"/>
              <a:pPr/>
              <a:t>2019/12/6</a:t>
            </a:fld>
            <a:endParaRPr lang="en-US" altLang="zh-CN" smtClean="0"/>
          </a:p>
        </p:txBody>
      </p:sp>
      <p:sp>
        <p:nvSpPr>
          <p:cNvPr id="593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593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E4EA10-EC18-4FF7-9D45-8E96AC5629E8}" type="slidenum">
              <a:rPr lang="zh-CN" altLang="en-US" smtClean="0"/>
              <a:pPr/>
              <a:t>56</a:t>
            </a:fld>
            <a:endParaRPr lang="en-US" altLang="zh-CN" smtClean="0"/>
          </a:p>
        </p:txBody>
      </p:sp>
      <p:sp>
        <p:nvSpPr>
          <p:cNvPr id="59397" name="Rectangle 4"/>
          <p:cNvSpPr>
            <a:spLocks noGrp="1" noChangeArrowheads="1"/>
          </p:cNvSpPr>
          <p:nvPr>
            <p:ph type="title"/>
          </p:nvPr>
        </p:nvSpPr>
        <p:spPr>
          <a:xfrm>
            <a:off x="195263" y="228600"/>
            <a:ext cx="8015287" cy="914400"/>
          </a:xfrm>
          <a:noFill/>
        </p:spPr>
        <p:txBody>
          <a:bodyPr/>
          <a:lstStyle/>
          <a:p>
            <a:pPr eaLnBrk="1" hangingPunct="1"/>
            <a:r>
              <a:rPr lang="zh-CN" altLang="en-US" smtClean="0">
                <a:ea typeface="宋体" panose="02010600030101010101" pitchFamily="2" charset="-122"/>
              </a:rPr>
              <a:t>网络互连的类型</a:t>
            </a:r>
          </a:p>
        </p:txBody>
      </p:sp>
      <p:sp>
        <p:nvSpPr>
          <p:cNvPr id="59398" name="Rectangle 5"/>
          <p:cNvSpPr>
            <a:spLocks noGrp="1" noChangeArrowheads="1"/>
          </p:cNvSpPr>
          <p:nvPr>
            <p:ph type="body" sz="half" idx="1"/>
          </p:nvPr>
        </p:nvSpPr>
        <p:spPr>
          <a:xfrm>
            <a:off x="460375" y="1500188"/>
            <a:ext cx="8208963" cy="549275"/>
          </a:xfrm>
          <a:noFill/>
        </p:spPr>
        <p:txBody>
          <a:bodyPr/>
          <a:lstStyle/>
          <a:p>
            <a:pPr marL="0" indent="0" eaLnBrk="1" hangingPunct="1">
              <a:buFontTx/>
              <a:buChar char="•"/>
            </a:pPr>
            <a:r>
              <a:rPr lang="zh-CN" altLang="en-US" sz="2800" smtClean="0">
                <a:ea typeface="宋体" panose="02010600030101010101" pitchFamily="2" charset="-122"/>
              </a:rPr>
              <a:t>网络互连从通信协议的角度来看可以分成四个层次：</a:t>
            </a:r>
          </a:p>
        </p:txBody>
      </p:sp>
      <p:pic>
        <p:nvPicPr>
          <p:cNvPr id="593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2581275"/>
            <a:ext cx="78708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0FE308-8C85-42AF-AA15-5B915519C04E}" type="datetime1">
              <a:rPr lang="zh-CN" altLang="en-US" smtClean="0"/>
              <a:pPr/>
              <a:t>2019/12/6</a:t>
            </a:fld>
            <a:endParaRPr lang="en-US" altLang="zh-CN" smtClean="0"/>
          </a:p>
        </p:txBody>
      </p:sp>
      <p:sp>
        <p:nvSpPr>
          <p:cNvPr id="604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04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35EB4E-B53D-44D6-80C5-ABC9BA5E94A1}" type="slidenum">
              <a:rPr lang="zh-CN" altLang="en-US" smtClean="0"/>
              <a:pPr/>
              <a:t>57</a:t>
            </a:fld>
            <a:endParaRPr lang="en-US" altLang="zh-CN" smtClean="0"/>
          </a:p>
        </p:txBody>
      </p:sp>
      <p:sp>
        <p:nvSpPr>
          <p:cNvPr id="60421" name="Rectangle 4"/>
          <p:cNvSpPr>
            <a:spLocks noGrp="1" noChangeArrowheads="1"/>
          </p:cNvSpPr>
          <p:nvPr>
            <p:ph type="title"/>
          </p:nvPr>
        </p:nvSpPr>
        <p:spPr>
          <a:xfrm>
            <a:off x="195263" y="228600"/>
            <a:ext cx="8015287" cy="914400"/>
          </a:xfrm>
          <a:noFill/>
        </p:spPr>
        <p:txBody>
          <a:bodyPr/>
          <a:lstStyle/>
          <a:p>
            <a:pPr eaLnBrk="1" hangingPunct="1"/>
            <a:r>
              <a:rPr lang="zh-CN" altLang="en-US" smtClean="0">
                <a:ea typeface="宋体" panose="02010600030101010101" pitchFamily="2" charset="-122"/>
              </a:rPr>
              <a:t>物理层的互连 </a:t>
            </a:r>
          </a:p>
        </p:txBody>
      </p:sp>
      <p:sp>
        <p:nvSpPr>
          <p:cNvPr id="60422" name="Rectangle 5"/>
          <p:cNvSpPr>
            <a:spLocks noGrp="1" noChangeArrowheads="1"/>
          </p:cNvSpPr>
          <p:nvPr>
            <p:ph type="body" sz="half" idx="1"/>
          </p:nvPr>
        </p:nvSpPr>
        <p:spPr>
          <a:xfrm>
            <a:off x="539750" y="1557338"/>
            <a:ext cx="8375650" cy="370363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533400" indent="-533400" eaLnBrk="1" hangingPunct="1">
              <a:buFontTx/>
              <a:buChar char="•"/>
            </a:pPr>
            <a:r>
              <a:rPr lang="zh-CN" altLang="en-US" sz="2800" smtClean="0">
                <a:ea typeface="宋体" panose="02010600030101010101" pitchFamily="2" charset="-122"/>
              </a:rPr>
              <a:t>在不同的电缆段之间复制位信号是物理层互连的基本要求。</a:t>
            </a:r>
          </a:p>
          <a:p>
            <a:pPr marL="533400" indent="-533400" eaLnBrk="1" hangingPunct="1">
              <a:buFontTx/>
              <a:buChar char="•"/>
            </a:pPr>
            <a:r>
              <a:rPr lang="zh-CN" altLang="en-US" sz="2800" smtClean="0">
                <a:ea typeface="宋体" panose="02010600030101010101" pitchFamily="2" charset="-122"/>
              </a:rPr>
              <a:t>物理层的连接设备主要是中继器。中继器是最低层的物理设备，用于在局域网中连接几个网段，只起简单的信号放大作用，用于延伸局域网的长度。</a:t>
            </a:r>
          </a:p>
          <a:p>
            <a:pPr marL="533400" indent="-533400" eaLnBrk="1" hangingPunct="1">
              <a:buFontTx/>
              <a:buChar char="•"/>
            </a:pPr>
            <a:r>
              <a:rPr lang="zh-CN" altLang="en-US" sz="2800" smtClean="0">
                <a:ea typeface="宋体" panose="02010600030101010101" pitchFamily="2" charset="-122"/>
              </a:rPr>
              <a:t>严格地说，中继器是网段连接设备而不是网络互连设备。</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275D5E-5DD8-4F8C-977A-18CEE716526B}" type="datetime1">
              <a:rPr lang="zh-CN" altLang="en-US" smtClean="0"/>
              <a:pPr/>
              <a:t>2019/12/6</a:t>
            </a:fld>
            <a:endParaRPr lang="en-US" altLang="zh-CN" smtClean="0"/>
          </a:p>
        </p:txBody>
      </p:sp>
      <p:sp>
        <p:nvSpPr>
          <p:cNvPr id="614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14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B3FFEA-C3BA-45C5-AC0E-2F04A72637D6}" type="slidenum">
              <a:rPr lang="zh-CN" altLang="en-US" smtClean="0"/>
              <a:pPr/>
              <a:t>58</a:t>
            </a:fld>
            <a:endParaRPr lang="en-US" altLang="zh-CN" smtClean="0"/>
          </a:p>
        </p:txBody>
      </p:sp>
      <p:pic>
        <p:nvPicPr>
          <p:cNvPr id="614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1300163"/>
            <a:ext cx="6911975" cy="496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Rectangle 5"/>
          <p:cNvSpPr>
            <a:spLocks noChangeArrowheads="1"/>
          </p:cNvSpPr>
          <p:nvPr/>
        </p:nvSpPr>
        <p:spPr bwMode="auto">
          <a:xfrm>
            <a:off x="195263"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zh-CN" altLang="en-US" sz="4400">
                <a:solidFill>
                  <a:srgbClr val="FF0000"/>
                </a:solidFill>
                <a:ea typeface="宋体" panose="02010600030101010101" pitchFamily="2" charset="-122"/>
              </a:rPr>
              <a:t>物理层的互连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626D20-29BD-4B5F-8288-0E0AD049A065}" type="datetime1">
              <a:rPr lang="zh-CN" altLang="en-US" smtClean="0"/>
              <a:pPr/>
              <a:t>2019/12/6</a:t>
            </a:fld>
            <a:endParaRPr lang="en-US" altLang="zh-CN" smtClean="0"/>
          </a:p>
        </p:txBody>
      </p:sp>
      <p:sp>
        <p:nvSpPr>
          <p:cNvPr id="624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24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2CB6A3-E7AE-4BBF-8111-49B4B7D16E61}" type="slidenum">
              <a:rPr lang="zh-CN" altLang="en-US" smtClean="0"/>
              <a:pPr/>
              <a:t>59</a:t>
            </a:fld>
            <a:endParaRPr lang="en-US" altLang="zh-CN" smtClean="0"/>
          </a:p>
        </p:txBody>
      </p:sp>
      <p:sp>
        <p:nvSpPr>
          <p:cNvPr id="62469" name="Rectangle 4"/>
          <p:cNvSpPr>
            <a:spLocks noChangeArrowheads="1"/>
          </p:cNvSpPr>
          <p:nvPr/>
        </p:nvSpPr>
        <p:spPr bwMode="auto">
          <a:xfrm>
            <a:off x="195263"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数据链路层互连 </a:t>
            </a:r>
          </a:p>
        </p:txBody>
      </p:sp>
      <p:sp>
        <p:nvSpPr>
          <p:cNvPr id="62470" name="Rectangle 5"/>
          <p:cNvSpPr>
            <a:spLocks noChangeArrowheads="1"/>
          </p:cNvSpPr>
          <p:nvPr/>
        </p:nvSpPr>
        <p:spPr bwMode="auto">
          <a:xfrm>
            <a:off x="576263" y="1541463"/>
            <a:ext cx="8208962"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accent2"/>
              </a:buClr>
              <a:buAutoNum type="alphaLcParenR"/>
              <a:defRPr sz="2400">
                <a:solidFill>
                  <a:schemeClr val="tx1"/>
                </a:solidFill>
                <a:latin typeface="Times New Roman" panose="02020603050405020304" pitchFamily="18" charset="0"/>
              </a:defRPr>
            </a:lvl1pPr>
            <a:lvl2pPr marL="914400" indent="-457200">
              <a:spcBef>
                <a:spcPct val="20000"/>
              </a:spcBef>
              <a:buClr>
                <a:schemeClr val="accent2"/>
              </a:buClr>
              <a:buChar char="–"/>
              <a:defRPr sz="2800">
                <a:solidFill>
                  <a:schemeClr val="tx1"/>
                </a:solidFill>
                <a:latin typeface="Times New Roman" panose="02020603050405020304" pitchFamily="18" charset="0"/>
              </a:defRPr>
            </a:lvl2pPr>
            <a:lvl3pPr marL="1295400" indent="-381000">
              <a:spcBef>
                <a:spcPct val="20000"/>
              </a:spcBef>
              <a:buClr>
                <a:schemeClr val="accent2"/>
              </a:buClr>
              <a:buChar char="•"/>
              <a:defRPr sz="2400">
                <a:solidFill>
                  <a:schemeClr val="tx1"/>
                </a:solidFill>
                <a:latin typeface="Times New Roman" panose="02020603050405020304" pitchFamily="18" charset="0"/>
              </a:defRPr>
            </a:lvl3pPr>
            <a:lvl4pPr marL="1714500" indent="-342900">
              <a:spcBef>
                <a:spcPct val="20000"/>
              </a:spcBef>
              <a:buClr>
                <a:schemeClr val="accent2"/>
              </a:buClr>
              <a:buChar char="–"/>
              <a:defRPr sz="2000">
                <a:solidFill>
                  <a:schemeClr val="tx1"/>
                </a:solidFill>
                <a:latin typeface="Times New Roman" panose="02020603050405020304" pitchFamily="18" charset="0"/>
              </a:defRPr>
            </a:lvl4pPr>
            <a:lvl5pPr marL="2171700" indent="-342900">
              <a:spcBef>
                <a:spcPct val="20000"/>
              </a:spcBef>
              <a:buClr>
                <a:schemeClr val="accent2"/>
              </a:buClr>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Char char="•"/>
            </a:pPr>
            <a:r>
              <a:rPr lang="zh-CN" altLang="en-US" sz="2800">
                <a:ea typeface="宋体" panose="02010600030101010101" pitchFamily="2" charset="-122"/>
              </a:rPr>
              <a:t>数据链路层互连要解决的问题是在网络之间存储转发数据帧。</a:t>
            </a:r>
          </a:p>
          <a:p>
            <a:pPr eaLnBrk="1" hangingPunct="1">
              <a:buFontTx/>
              <a:buChar char="•"/>
            </a:pPr>
            <a:r>
              <a:rPr lang="zh-CN" altLang="en-US" sz="2800">
                <a:ea typeface="宋体" panose="02010600030101010101" pitchFamily="2" charset="-122"/>
              </a:rPr>
              <a:t>互连的主要设备是交换机。</a:t>
            </a:r>
          </a:p>
          <a:p>
            <a:pPr lvl="1" eaLnBrk="1" hangingPunct="1">
              <a:buFont typeface="Wingdings" panose="05000000000000000000" pitchFamily="2" charset="2"/>
              <a:buChar char="Ø"/>
            </a:pPr>
            <a:r>
              <a:rPr lang="zh-CN" altLang="en-US" sz="3200">
                <a:ea typeface="宋体" panose="02010600030101010101" pitchFamily="2" charset="-122"/>
              </a:rPr>
              <a:t>交换机</a:t>
            </a:r>
            <a:r>
              <a:rPr lang="zh-CN" altLang="en-US">
                <a:ea typeface="宋体" panose="02010600030101010101" pitchFamily="2" charset="-122"/>
              </a:rPr>
              <a:t>在网络互连中起到数据接收、地址过滤与数据转发的作用，它用来实现多个网络系统之间的数据交换。</a:t>
            </a:r>
          </a:p>
          <a:p>
            <a:pPr lvl="1" eaLnBrk="1" hangingPunct="1">
              <a:buFont typeface="Wingdings" panose="05000000000000000000" pitchFamily="2" charset="2"/>
              <a:buChar char="Ø"/>
            </a:pPr>
            <a:r>
              <a:rPr lang="zh-CN" altLang="en-US">
                <a:ea typeface="宋体" panose="02010600030101010101" pitchFamily="2" charset="-122"/>
              </a:rPr>
              <a:t>用</a:t>
            </a:r>
            <a:r>
              <a:rPr lang="zh-CN" altLang="en-US" sz="3200">
                <a:ea typeface="宋体" panose="02010600030101010101" pitchFamily="2" charset="-122"/>
              </a:rPr>
              <a:t>交换机</a:t>
            </a:r>
            <a:r>
              <a:rPr lang="zh-CN" altLang="en-US">
                <a:ea typeface="宋体" panose="02010600030101010101" pitchFamily="2" charset="-122"/>
              </a:rPr>
              <a:t>实现数据链路层互连时，允许互连网络的数据链路层与物理层协议是相同的，也可以是不同的。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FE0A15-0BE8-4B42-9A93-D0C3423B46FA}" type="datetime1">
              <a:rPr lang="zh-CN" altLang="en-US" smtClean="0"/>
              <a:pPr/>
              <a:t>2019/12/6</a:t>
            </a:fld>
            <a:endParaRPr lang="en-US" altLang="zh-CN" smtClean="0"/>
          </a:p>
        </p:txBody>
      </p:sp>
      <p:sp>
        <p:nvSpPr>
          <p:cNvPr id="819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A647A0-73AD-407C-BC2D-92D16E1A8FDC}" type="slidenum">
              <a:rPr lang="zh-CN" altLang="en-US" smtClean="0"/>
              <a:pPr/>
              <a:t>6</a:t>
            </a:fld>
            <a:endParaRPr lang="en-US" altLang="zh-CN" smtClean="0"/>
          </a:p>
        </p:txBody>
      </p:sp>
      <p:sp>
        <p:nvSpPr>
          <p:cNvPr id="8197" name="Rectangle 2"/>
          <p:cNvSpPr>
            <a:spLocks noGrp="1" noChangeArrowheads="1"/>
          </p:cNvSpPr>
          <p:nvPr>
            <p:ph type="title"/>
          </p:nvPr>
        </p:nvSpPr>
        <p:spPr/>
        <p:txBody>
          <a:bodyPr/>
          <a:lstStyle/>
          <a:p>
            <a:pPr eaLnBrk="1" hangingPunct="1"/>
            <a:r>
              <a:rPr lang="en-US" altLang="zh-CN" sz="3600" smtClean="0">
                <a:ea typeface="宋体" panose="02010600030101010101" pitchFamily="2" charset="-122"/>
              </a:rPr>
              <a:t>Implementation of Connection-Oriented Service</a:t>
            </a:r>
          </a:p>
        </p:txBody>
      </p:sp>
      <p:sp>
        <p:nvSpPr>
          <p:cNvPr id="8198" name="Rectangle 3"/>
          <p:cNvSpPr>
            <a:spLocks noGrp="1" noChangeArrowheads="1"/>
          </p:cNvSpPr>
          <p:nvPr>
            <p:ph type="body" idx="1"/>
          </p:nvPr>
        </p:nvSpPr>
        <p:spPr/>
        <p:txBody>
          <a:bodyPr/>
          <a:lstStyle/>
          <a:p>
            <a:pPr algn="ctr" eaLnBrk="1" hangingPunct="1">
              <a:buFontTx/>
              <a:buNone/>
            </a:pPr>
            <a:r>
              <a:rPr lang="en-US" altLang="zh-CN" smtClean="0">
                <a:ea typeface="宋体" panose="02010600030101010101" pitchFamily="2" charset="-122"/>
              </a:rPr>
              <a:t>Routing within a virtual-circuit subnet.</a:t>
            </a:r>
          </a:p>
        </p:txBody>
      </p:sp>
      <p:pic>
        <p:nvPicPr>
          <p:cNvPr id="8199" name="Picture 6" descr="5-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47863"/>
            <a:ext cx="7010400"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Content Placeholder 2"/>
          <p:cNvSpPr txBox="1">
            <a:spLocks/>
          </p:cNvSpPr>
          <p:nvPr/>
        </p:nvSpPr>
        <p:spPr bwMode="auto">
          <a:xfrm>
            <a:off x="498475" y="847725"/>
            <a:ext cx="8229600"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a:ea typeface="宋体" panose="02010600030101010101" pitchFamily="2" charset="-122"/>
              </a:rPr>
              <a:t>Packet is forwarded along a virtual circuit using tag inside it</a:t>
            </a:r>
          </a:p>
          <a:p>
            <a:pPr lvl="1"/>
            <a:r>
              <a:rPr lang="en-US" altLang="zh-CN">
                <a:ea typeface="宋体" panose="02010600030101010101" pitchFamily="2" charset="-122"/>
              </a:rPr>
              <a:t>Virtual circuit (VC) is set up ahead of time</a:t>
            </a:r>
          </a:p>
          <a:p>
            <a:endParaRPr lang="en-US" altLang="zh-CN">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2D5C76-4FBB-4212-978A-AB858174AB1D}" type="datetime1">
              <a:rPr lang="zh-CN" altLang="en-US" smtClean="0"/>
              <a:pPr/>
              <a:t>2019/12/6</a:t>
            </a:fld>
            <a:endParaRPr lang="en-US" altLang="zh-CN" smtClean="0"/>
          </a:p>
        </p:txBody>
      </p:sp>
      <p:sp>
        <p:nvSpPr>
          <p:cNvPr id="634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34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488C52-E15C-4363-9AE0-4F454974C191}" type="slidenum">
              <a:rPr lang="zh-CN" altLang="en-US" smtClean="0"/>
              <a:pPr/>
              <a:t>60</a:t>
            </a:fld>
            <a:endParaRPr lang="en-US" altLang="zh-CN" smtClean="0"/>
          </a:p>
        </p:txBody>
      </p:sp>
      <p:sp>
        <p:nvSpPr>
          <p:cNvPr id="63493"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数据链路层互连</a:t>
            </a:r>
          </a:p>
        </p:txBody>
      </p:sp>
      <p:pic>
        <p:nvPicPr>
          <p:cNvPr id="634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054100"/>
            <a:ext cx="7132638"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481EEA-3851-4628-9617-C9AB4CDFCD5F}" type="datetime1">
              <a:rPr lang="zh-CN" altLang="en-US" smtClean="0"/>
              <a:pPr/>
              <a:t>2019/12/6</a:t>
            </a:fld>
            <a:endParaRPr lang="en-US" altLang="zh-CN" smtClean="0"/>
          </a:p>
        </p:txBody>
      </p:sp>
      <p:sp>
        <p:nvSpPr>
          <p:cNvPr id="645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45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BC981A-AA03-4755-97CF-5B8534B37984}" type="slidenum">
              <a:rPr lang="zh-CN" altLang="en-US" smtClean="0"/>
              <a:pPr/>
              <a:t>61</a:t>
            </a:fld>
            <a:endParaRPr lang="en-US" altLang="zh-CN" smtClean="0"/>
          </a:p>
        </p:txBody>
      </p:sp>
      <p:sp>
        <p:nvSpPr>
          <p:cNvPr id="64517" name="Rectangle 4"/>
          <p:cNvSpPr>
            <a:spLocks noChangeArrowheads="1"/>
          </p:cNvSpPr>
          <p:nvPr/>
        </p:nvSpPr>
        <p:spPr bwMode="auto">
          <a:xfrm>
            <a:off x="195263"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网络层互连 </a:t>
            </a:r>
          </a:p>
        </p:txBody>
      </p:sp>
      <p:sp>
        <p:nvSpPr>
          <p:cNvPr id="64518" name="Rectangle 5"/>
          <p:cNvSpPr>
            <a:spLocks noGrp="1" noChangeArrowheads="1"/>
          </p:cNvSpPr>
          <p:nvPr>
            <p:ph type="body" sz="half" idx="1"/>
          </p:nvPr>
        </p:nvSpPr>
        <p:spPr>
          <a:xfrm>
            <a:off x="539750" y="1144588"/>
            <a:ext cx="8350250" cy="522287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533400" indent="-533400" eaLnBrk="1" hangingPunct="1">
              <a:buFontTx/>
              <a:buChar char="•"/>
            </a:pPr>
            <a:r>
              <a:rPr lang="zh-CN" altLang="en-US" sz="2800" smtClean="0">
                <a:ea typeface="宋体" panose="02010600030101010101" pitchFamily="2" charset="-122"/>
              </a:rPr>
              <a:t>网络层互连要解决的问题是在不同的网络之间存储转发分组。</a:t>
            </a:r>
          </a:p>
          <a:p>
            <a:pPr marL="533400" indent="-533400" eaLnBrk="1" hangingPunct="1">
              <a:buFontTx/>
              <a:buChar char="•"/>
            </a:pPr>
            <a:r>
              <a:rPr lang="zh-CN" altLang="en-US" sz="2800" smtClean="0">
                <a:ea typeface="宋体" panose="02010600030101010101" pitchFamily="2" charset="-122"/>
              </a:rPr>
              <a:t>互连的主要设备是路由器。</a:t>
            </a:r>
          </a:p>
          <a:p>
            <a:pPr marL="533400" indent="-533400" eaLnBrk="1" hangingPunct="1">
              <a:buFontTx/>
              <a:buChar char="•"/>
            </a:pPr>
            <a:r>
              <a:rPr lang="zh-CN" altLang="en-US" sz="2800" smtClean="0">
                <a:ea typeface="宋体" panose="02010600030101010101" pitchFamily="2" charset="-122"/>
              </a:rPr>
              <a:t>网络层互连包括路由选择、拥塞控制、差错处理与分段技术等。</a:t>
            </a:r>
          </a:p>
          <a:p>
            <a:pPr marL="914400" lvl="1" indent="-457200" eaLnBrk="1" hangingPunct="1">
              <a:buFont typeface="Wingdings" panose="05000000000000000000" pitchFamily="2" charset="2"/>
              <a:buChar char="Ø"/>
            </a:pPr>
            <a:r>
              <a:rPr lang="zh-CN" altLang="en-US" smtClean="0">
                <a:ea typeface="宋体" panose="02010600030101010101" pitchFamily="2" charset="-122"/>
              </a:rPr>
              <a:t>如果网络层协议相同，则互连主要是解决路由选择问题。</a:t>
            </a:r>
          </a:p>
          <a:p>
            <a:pPr marL="914400" lvl="1" indent="-457200" eaLnBrk="1" hangingPunct="1">
              <a:buFont typeface="Wingdings" panose="05000000000000000000" pitchFamily="2" charset="2"/>
              <a:buChar char="Ø"/>
            </a:pPr>
            <a:r>
              <a:rPr lang="zh-CN" altLang="en-US" smtClean="0">
                <a:ea typeface="宋体" panose="02010600030101010101" pitchFamily="2" charset="-122"/>
              </a:rPr>
              <a:t>如果网络层协议不同，则需使用多协议路由器。</a:t>
            </a:r>
          </a:p>
          <a:p>
            <a:pPr marL="533400" indent="-533400" eaLnBrk="1" hangingPunct="1">
              <a:buFontTx/>
              <a:buChar char="•"/>
            </a:pPr>
            <a:r>
              <a:rPr lang="zh-CN" altLang="en-US" sz="2800" smtClean="0">
                <a:ea typeface="宋体" panose="02010600030101010101" pitchFamily="2" charset="-122"/>
              </a:rPr>
              <a:t>用路由器实现网络层互连时，允许互连网络的网络层及以下各层协议是相同的，也可以是不同的。</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BAA269-CB77-424E-AC11-154E7B92A66E}" type="datetime1">
              <a:rPr lang="zh-CN" altLang="en-US" smtClean="0"/>
              <a:pPr/>
              <a:t>2019/12/6</a:t>
            </a:fld>
            <a:endParaRPr lang="en-US" altLang="zh-CN" smtClean="0"/>
          </a:p>
        </p:txBody>
      </p:sp>
      <p:sp>
        <p:nvSpPr>
          <p:cNvPr id="655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55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8DDBD7-E81B-4326-9A92-60F1256A60BC}" type="slidenum">
              <a:rPr lang="zh-CN" altLang="en-US" smtClean="0"/>
              <a:pPr/>
              <a:t>62</a:t>
            </a:fld>
            <a:endParaRPr lang="en-US" altLang="zh-CN" smtClean="0"/>
          </a:p>
        </p:txBody>
      </p:sp>
      <p:sp>
        <p:nvSpPr>
          <p:cNvPr id="65541"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网络层互连 </a:t>
            </a:r>
          </a:p>
        </p:txBody>
      </p:sp>
      <p:pic>
        <p:nvPicPr>
          <p:cNvPr id="655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1001713"/>
            <a:ext cx="64262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821570-4C49-41A2-81A1-EB0B568EC235}" type="datetime1">
              <a:rPr lang="zh-CN" altLang="en-US" smtClean="0"/>
              <a:pPr/>
              <a:t>2019/12/6</a:t>
            </a:fld>
            <a:endParaRPr lang="en-US" altLang="zh-CN" smtClean="0"/>
          </a:p>
        </p:txBody>
      </p:sp>
      <p:sp>
        <p:nvSpPr>
          <p:cNvPr id="665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65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C8AB79-D73E-40C9-A3C5-FBBAFF68E3DC}" type="slidenum">
              <a:rPr lang="zh-CN" altLang="en-US" smtClean="0"/>
              <a:pPr/>
              <a:t>63</a:t>
            </a:fld>
            <a:endParaRPr lang="en-US" altLang="zh-CN" smtClean="0"/>
          </a:p>
        </p:txBody>
      </p:sp>
      <p:sp>
        <p:nvSpPr>
          <p:cNvPr id="66565" name="Rectangle 4"/>
          <p:cNvSpPr>
            <a:spLocks noChangeArrowheads="1"/>
          </p:cNvSpPr>
          <p:nvPr/>
        </p:nvSpPr>
        <p:spPr bwMode="auto">
          <a:xfrm>
            <a:off x="195263"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400">
                <a:solidFill>
                  <a:srgbClr val="FF0000"/>
                </a:solidFill>
                <a:latin typeface="Times New Roman" panose="02020603050405020304" pitchFamily="18" charset="0"/>
                <a:ea typeface="宋体" panose="02010600030101010101" pitchFamily="2" charset="-122"/>
              </a:rPr>
              <a:t>高层互连 </a:t>
            </a:r>
          </a:p>
        </p:txBody>
      </p:sp>
      <p:sp>
        <p:nvSpPr>
          <p:cNvPr id="66566" name="Rectangle 5"/>
          <p:cNvSpPr>
            <a:spLocks noGrp="1" noChangeArrowheads="1"/>
          </p:cNvSpPr>
          <p:nvPr>
            <p:ph type="body" sz="half" idx="1"/>
          </p:nvPr>
        </p:nvSpPr>
        <p:spPr>
          <a:xfrm>
            <a:off x="603250" y="1158875"/>
            <a:ext cx="7958138" cy="4462463"/>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533400" indent="-533400" eaLnBrk="1" hangingPunct="1">
              <a:lnSpc>
                <a:spcPct val="90000"/>
              </a:lnSpc>
              <a:buFontTx/>
              <a:buChar char="•"/>
            </a:pPr>
            <a:r>
              <a:rPr lang="zh-CN" altLang="en-US" sz="2800" smtClean="0">
                <a:ea typeface="宋体" panose="02010600030101010101" pitchFamily="2" charset="-122"/>
              </a:rPr>
              <a:t>传输层及以上各层协议不同的网络之间的互连属于高层互连。</a:t>
            </a:r>
          </a:p>
          <a:p>
            <a:pPr marL="533400" indent="-533400" eaLnBrk="1" hangingPunct="1">
              <a:lnSpc>
                <a:spcPct val="90000"/>
              </a:lnSpc>
              <a:buFontTx/>
              <a:buChar char="•"/>
            </a:pPr>
            <a:r>
              <a:rPr lang="zh-CN" altLang="en-US" sz="2800" smtClean="0">
                <a:ea typeface="宋体" panose="02010600030101010101" pitchFamily="2" charset="-122"/>
              </a:rPr>
              <a:t>实现高层互连的设备是网关。</a:t>
            </a:r>
          </a:p>
          <a:p>
            <a:pPr marL="533400" indent="-533400" eaLnBrk="1" hangingPunct="1">
              <a:lnSpc>
                <a:spcPct val="90000"/>
              </a:lnSpc>
              <a:buFontTx/>
              <a:buChar char="•"/>
            </a:pPr>
            <a:r>
              <a:rPr lang="zh-CN" altLang="en-US" sz="2800" smtClean="0">
                <a:ea typeface="宋体" panose="02010600030101010101" pitchFamily="2" charset="-122"/>
              </a:rPr>
              <a:t>高层互连使用的网关很多是应用层网关，通常简称为应用网关。如果使用应用网关来实现两个网络高层互连，那么允许两个网络的应用层及以下各层网络协议是不同的。</a:t>
            </a:r>
          </a:p>
          <a:p>
            <a:pPr marL="533400" indent="-533400" eaLnBrk="1" hangingPunct="1">
              <a:lnSpc>
                <a:spcPct val="90000"/>
              </a:lnSpc>
              <a:buFontTx/>
              <a:buChar char="•"/>
            </a:pPr>
            <a:r>
              <a:rPr lang="zh-CN" altLang="en-US" sz="2800" smtClean="0">
                <a:solidFill>
                  <a:srgbClr val="CC0000"/>
                </a:solidFill>
                <a:ea typeface="宋体" panose="02010600030101010101" pitchFamily="2" charset="-122"/>
              </a:rPr>
              <a:t>网关</a:t>
            </a:r>
            <a:r>
              <a:rPr lang="zh-CN" altLang="en-US" sz="2800" smtClean="0">
                <a:ea typeface="宋体" panose="02010600030101010101" pitchFamily="2" charset="-122"/>
              </a:rPr>
              <a:t>一般用于不同类型、差别较大的网络系统之间的互连。又可用于同一个物理网而在逻辑上不同的网络之间互连，还可用于不同大型主机之间和不同数据库之间的互连。</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EC2076-316B-4E2C-9FF9-474D09A7ACF2}" type="datetime1">
              <a:rPr lang="zh-CN" altLang="en-US" smtClean="0"/>
              <a:pPr/>
              <a:t>2019/12/6</a:t>
            </a:fld>
            <a:endParaRPr lang="en-US" altLang="zh-CN" smtClean="0"/>
          </a:p>
        </p:txBody>
      </p:sp>
      <p:sp>
        <p:nvSpPr>
          <p:cNvPr id="675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75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BDDE24-0E11-4915-B927-676AF0F71025}" type="slidenum">
              <a:rPr lang="zh-CN" altLang="en-US" smtClean="0"/>
              <a:pPr/>
              <a:t>64</a:t>
            </a:fld>
            <a:endParaRPr lang="en-US" altLang="zh-CN" smtClean="0"/>
          </a:p>
        </p:txBody>
      </p:sp>
      <p:sp>
        <p:nvSpPr>
          <p:cNvPr id="67589"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高层互连</a:t>
            </a:r>
          </a:p>
        </p:txBody>
      </p:sp>
      <p:pic>
        <p:nvPicPr>
          <p:cNvPr id="67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1106488"/>
            <a:ext cx="5857875" cy="518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760169-FB7C-468B-9615-200C29E00641}" type="datetime1">
              <a:rPr lang="zh-CN" altLang="en-US" smtClean="0"/>
              <a:pPr/>
              <a:t>2019/12/6</a:t>
            </a:fld>
            <a:endParaRPr lang="en-US" altLang="zh-CN" smtClean="0"/>
          </a:p>
        </p:txBody>
      </p:sp>
      <p:sp>
        <p:nvSpPr>
          <p:cNvPr id="686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86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29E61C-707F-445C-AEE0-0594E09C324C}" type="slidenum">
              <a:rPr lang="zh-CN" altLang="en-US" smtClean="0"/>
              <a:pPr/>
              <a:t>65</a:t>
            </a:fld>
            <a:endParaRPr lang="en-US" altLang="zh-CN" smtClean="0"/>
          </a:p>
        </p:txBody>
      </p:sp>
      <p:sp>
        <p:nvSpPr>
          <p:cNvPr id="6861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Connecting Networks</a:t>
            </a:r>
          </a:p>
        </p:txBody>
      </p:sp>
      <p:sp>
        <p:nvSpPr>
          <p:cNvPr id="68614"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A collection of interconnected networks.</a:t>
            </a:r>
          </a:p>
        </p:txBody>
      </p:sp>
      <p:pic>
        <p:nvPicPr>
          <p:cNvPr id="68615" name="Picture 5"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508125"/>
            <a:ext cx="7821613"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9B179F-EB58-455D-9430-E9BA80811D86}" type="datetime1">
              <a:rPr lang="zh-CN" altLang="en-US" smtClean="0"/>
              <a:pPr/>
              <a:t>2019/12/6</a:t>
            </a:fld>
            <a:endParaRPr lang="en-US" altLang="zh-CN" smtClean="0"/>
          </a:p>
        </p:txBody>
      </p:sp>
      <p:sp>
        <p:nvSpPr>
          <p:cNvPr id="696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696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AF9AD-5972-4350-BAEE-1BB8268BDA97}" type="slidenum">
              <a:rPr lang="zh-CN" altLang="en-US" smtClean="0"/>
              <a:pPr/>
              <a:t>66</a:t>
            </a:fld>
            <a:endParaRPr lang="en-US" altLang="zh-CN" smtClean="0"/>
          </a:p>
        </p:txBody>
      </p:sp>
      <p:sp>
        <p:nvSpPr>
          <p:cNvPr id="6963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How Networks Differ</a:t>
            </a:r>
          </a:p>
        </p:txBody>
      </p:sp>
      <p:sp>
        <p:nvSpPr>
          <p:cNvPr id="69638" name="Rectangle 3"/>
          <p:cNvSpPr>
            <a:spLocks noGrp="1" noChangeArrowheads="1"/>
          </p:cNvSpPr>
          <p:nvPr>
            <p:ph type="body" idx="1"/>
          </p:nvPr>
        </p:nvSpPr>
        <p:spPr>
          <a:xfrm>
            <a:off x="0" y="5940425"/>
            <a:ext cx="9144000" cy="612775"/>
          </a:xfrm>
        </p:spPr>
        <p:txBody>
          <a:bodyPr/>
          <a:lstStyle/>
          <a:p>
            <a:pPr algn="ctr" eaLnBrk="1" hangingPunct="1">
              <a:buFontTx/>
              <a:buNone/>
            </a:pPr>
            <a:r>
              <a:rPr lang="en-US" altLang="zh-CN" smtClean="0">
                <a:ea typeface="宋体" panose="02010600030101010101" pitchFamily="2" charset="-122"/>
              </a:rPr>
              <a:t>Some of the many ways networks can differ.</a:t>
            </a:r>
          </a:p>
        </p:txBody>
      </p:sp>
      <p:sp>
        <p:nvSpPr>
          <p:cNvPr id="69639" name="Text Box 4"/>
          <p:cNvSpPr txBox="1">
            <a:spLocks noChangeArrowheads="1"/>
          </p:cNvSpPr>
          <p:nvPr/>
        </p:nvSpPr>
        <p:spPr bwMode="auto">
          <a:xfrm>
            <a:off x="3670300" y="3043238"/>
            <a:ext cx="103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5-43</a:t>
            </a:r>
          </a:p>
        </p:txBody>
      </p:sp>
      <p:pic>
        <p:nvPicPr>
          <p:cNvPr id="69640" name="Picture 5"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1231900"/>
            <a:ext cx="7875587"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94FE24-039B-4BEA-9B85-4B5D76C5E3AD}" type="datetime1">
              <a:rPr lang="zh-CN" altLang="en-US" smtClean="0"/>
              <a:pPr/>
              <a:t>2019/12/6</a:t>
            </a:fld>
            <a:endParaRPr lang="en-US" altLang="zh-CN" smtClean="0"/>
          </a:p>
        </p:txBody>
      </p:sp>
      <p:sp>
        <p:nvSpPr>
          <p:cNvPr id="706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06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905025-86DD-446D-8642-B911A7C4D8D6}" type="slidenum">
              <a:rPr lang="zh-CN" altLang="en-US" smtClean="0"/>
              <a:pPr/>
              <a:t>67</a:t>
            </a:fld>
            <a:endParaRPr lang="en-US" altLang="zh-CN" smtClean="0"/>
          </a:p>
        </p:txBody>
      </p:sp>
      <p:sp>
        <p:nvSpPr>
          <p:cNvPr id="7066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How Networks Can Be Connected</a:t>
            </a:r>
          </a:p>
        </p:txBody>
      </p:sp>
      <p:sp>
        <p:nvSpPr>
          <p:cNvPr id="70662" name="Rectangle 3"/>
          <p:cNvSpPr>
            <a:spLocks noGrp="1" noChangeArrowheads="1"/>
          </p:cNvSpPr>
          <p:nvPr>
            <p:ph type="body" idx="1"/>
          </p:nvPr>
        </p:nvSpPr>
        <p:spPr>
          <a:xfrm>
            <a:off x="957263" y="5295900"/>
            <a:ext cx="7615237" cy="838200"/>
          </a:xfrm>
        </p:spPr>
        <p:txBody>
          <a:bodyPr/>
          <a:lstStyle/>
          <a:p>
            <a:pPr eaLnBrk="1" hangingPunct="1">
              <a:lnSpc>
                <a:spcPct val="90000"/>
              </a:lnSpc>
              <a:buFontTx/>
              <a:buNone/>
            </a:pPr>
            <a:r>
              <a:rPr lang="en-US" altLang="zh-CN" b="1" smtClean="0">
                <a:solidFill>
                  <a:schemeClr val="accent2"/>
                </a:solidFill>
                <a:ea typeface="宋体" panose="02010600030101010101" pitchFamily="2" charset="-122"/>
              </a:rPr>
              <a:t>(a)</a:t>
            </a:r>
            <a:r>
              <a:rPr lang="en-US" altLang="zh-CN" b="1" smtClean="0">
                <a:ea typeface="宋体" panose="02010600030101010101" pitchFamily="2" charset="-122"/>
              </a:rPr>
              <a:t> Two Ethernets connected  by a switch.   </a:t>
            </a:r>
          </a:p>
          <a:p>
            <a:pPr eaLnBrk="1" hangingPunct="1">
              <a:lnSpc>
                <a:spcPct val="90000"/>
              </a:lnSpc>
              <a:buFontTx/>
              <a:buNone/>
            </a:pPr>
            <a:r>
              <a:rPr lang="en-US" altLang="zh-CN" b="1" smtClean="0">
                <a:solidFill>
                  <a:schemeClr val="accent2"/>
                </a:solidFill>
                <a:ea typeface="宋体" panose="02010600030101010101" pitchFamily="2" charset="-122"/>
              </a:rPr>
              <a:t>(b)</a:t>
            </a:r>
            <a:r>
              <a:rPr lang="en-US" altLang="zh-CN" b="1" smtClean="0">
                <a:ea typeface="宋体" panose="02010600030101010101" pitchFamily="2" charset="-122"/>
              </a:rPr>
              <a:t> Two Ethernets connected by routers.</a:t>
            </a:r>
          </a:p>
        </p:txBody>
      </p:sp>
      <p:pic>
        <p:nvPicPr>
          <p:cNvPr id="70663" name="Picture 5" descr="5-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2375"/>
            <a:ext cx="80867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37D50E-9042-42E7-98D2-6FC68CB41DFA}" type="datetime1">
              <a:rPr lang="zh-CN" altLang="en-US" smtClean="0"/>
              <a:pPr/>
              <a:t>2019/12/6</a:t>
            </a:fld>
            <a:endParaRPr lang="en-US" altLang="zh-CN" smtClean="0"/>
          </a:p>
        </p:txBody>
      </p:sp>
      <p:sp>
        <p:nvSpPr>
          <p:cNvPr id="716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16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7C5005-E916-41C5-AD97-AE9AF260B199}" type="slidenum">
              <a:rPr lang="zh-CN" altLang="en-US" smtClean="0"/>
              <a:pPr/>
              <a:t>68</a:t>
            </a:fld>
            <a:endParaRPr lang="en-US" altLang="zh-CN" smtClean="0"/>
          </a:p>
        </p:txBody>
      </p:sp>
      <p:sp>
        <p:nvSpPr>
          <p:cNvPr id="71685" name="Rectangle 4"/>
          <p:cNvSpPr>
            <a:spLocks noGrp="1" noChangeArrowheads="1"/>
          </p:cNvSpPr>
          <p:nvPr>
            <p:ph type="title"/>
          </p:nvPr>
        </p:nvSpPr>
        <p:spPr>
          <a:xfrm>
            <a:off x="276225" y="342900"/>
            <a:ext cx="8491538" cy="790575"/>
          </a:xfrm>
          <a:noFill/>
        </p:spPr>
        <p:txBody>
          <a:bodyPr lIns="106663" tIns="53332" rIns="106663" bIns="53332" anchor="b"/>
          <a:lstStyle/>
          <a:p>
            <a:pPr eaLnBrk="1" hangingPunct="1"/>
            <a:r>
              <a:rPr lang="en-US" altLang="zh-CN" smtClean="0">
                <a:ea typeface="宋体" panose="02010600030101010101" pitchFamily="2" charset="-122"/>
              </a:rPr>
              <a:t>How Networks Can Be Connected(2)</a:t>
            </a:r>
            <a:endParaRPr lang="zh-CN" altLang="en-US" smtClean="0">
              <a:ea typeface="宋体" panose="02010600030101010101" pitchFamily="2" charset="-122"/>
            </a:endParaRPr>
          </a:p>
        </p:txBody>
      </p:sp>
      <p:sp>
        <p:nvSpPr>
          <p:cNvPr id="71686" name="Rectangle 5"/>
          <p:cNvSpPr>
            <a:spLocks noGrp="1" noChangeArrowheads="1"/>
          </p:cNvSpPr>
          <p:nvPr>
            <p:ph type="body" idx="1"/>
          </p:nvPr>
        </p:nvSpPr>
        <p:spPr>
          <a:xfrm>
            <a:off x="0" y="1257300"/>
            <a:ext cx="8753475" cy="5092700"/>
          </a:xfrm>
          <a:noFill/>
        </p:spPr>
        <p:txBody>
          <a:bodyPr lIns="106663" tIns="53332" rIns="106663" bIns="53332"/>
          <a:lstStyle/>
          <a:p>
            <a:pPr marL="723900" indent="-723900" defTabSz="1066800" eaLnBrk="1" hangingPunct="1">
              <a:lnSpc>
                <a:spcPct val="80000"/>
              </a:lnSpc>
              <a:buFontTx/>
              <a:buChar char="•"/>
            </a:pPr>
            <a:r>
              <a:rPr lang="en-US" altLang="zh-CN" b="1" smtClean="0">
                <a:ea typeface="宋体" panose="02010600030101010101" pitchFamily="2" charset="-122"/>
              </a:rPr>
              <a:t>Routers are packet switches that operate at the network layer. Routers is more flexible compared to bridges </a:t>
            </a:r>
          </a:p>
          <a:p>
            <a:pPr marL="1143000" lvl="1" indent="-609600" defTabSz="1066800" eaLnBrk="1" hangingPunct="1">
              <a:lnSpc>
                <a:spcPct val="80000"/>
              </a:lnSpc>
            </a:pPr>
            <a:r>
              <a:rPr lang="en-US" altLang="zh-CN" b="1" smtClean="0">
                <a:ea typeface="宋体" panose="02010600030101010101" pitchFamily="2" charset="-122"/>
              </a:rPr>
              <a:t>Translating addresses between dissimilar networks. </a:t>
            </a:r>
          </a:p>
          <a:p>
            <a:pPr marL="1143000" lvl="1" indent="-609600" defTabSz="1066800" eaLnBrk="1" hangingPunct="1">
              <a:lnSpc>
                <a:spcPct val="80000"/>
              </a:lnSpc>
            </a:pPr>
            <a:r>
              <a:rPr lang="en-US" altLang="zh-CN" b="1" smtClean="0">
                <a:ea typeface="宋体" panose="02010600030101010101" pitchFamily="2" charset="-122"/>
              </a:rPr>
              <a:t>Fragmenting large packets for transmission across networks that carry only small maximum packet lengths.</a:t>
            </a:r>
          </a:p>
          <a:p>
            <a:pPr marL="1143000" lvl="1" indent="-609600" defTabSz="1066800" eaLnBrk="1" hangingPunct="1">
              <a:lnSpc>
                <a:spcPct val="80000"/>
              </a:lnSpc>
            </a:pPr>
            <a:r>
              <a:rPr lang="en-US" altLang="zh-CN" b="1" smtClean="0">
                <a:ea typeface="宋体" panose="02010600030101010101" pitchFamily="2" charset="-122"/>
              </a:rPr>
              <a:t>Selecting an appropriate path through the subnet.</a:t>
            </a:r>
          </a:p>
          <a:p>
            <a:pPr marL="1143000" lvl="1" indent="-609600" defTabSz="1066800" eaLnBrk="1" hangingPunct="1">
              <a:lnSpc>
                <a:spcPct val="80000"/>
              </a:lnSpc>
            </a:pPr>
            <a:r>
              <a:rPr lang="en-US" altLang="zh-CN" b="1" smtClean="0">
                <a:ea typeface="宋体" panose="02010600030101010101" pitchFamily="2" charset="-122"/>
              </a:rPr>
              <a:t>Enforcing policies (e.g., don't forward any local packets off of this network).</a:t>
            </a:r>
          </a:p>
          <a:p>
            <a:pPr marL="723900" indent="-723900" defTabSz="1066800" eaLnBrk="1" hangingPunct="1">
              <a:lnSpc>
                <a:spcPct val="80000"/>
              </a:lnSpc>
              <a:buFontTx/>
              <a:buChar char="•"/>
            </a:pPr>
            <a:r>
              <a:rPr lang="en-US" altLang="zh-CN" b="1" smtClean="0">
                <a:ea typeface="宋体" panose="02010600030101010101" pitchFamily="2" charset="-122"/>
              </a:rPr>
              <a:t>Because routers do more work than bridges, they generally run slower than bridges.</a:t>
            </a:r>
            <a:endParaRPr lang="zh-CN" altLang="en-US" b="1" smtClean="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9524F9-14D0-4E9A-A6A2-7DB169BFFB2C}" type="datetime1">
              <a:rPr lang="zh-CN" altLang="en-US" smtClean="0"/>
              <a:pPr/>
              <a:t>2019/12/6</a:t>
            </a:fld>
            <a:endParaRPr lang="en-US" altLang="zh-CN" smtClean="0"/>
          </a:p>
        </p:txBody>
      </p:sp>
      <p:sp>
        <p:nvSpPr>
          <p:cNvPr id="727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27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E3E60C-6BF7-48D8-A253-26EC15706702}" type="slidenum">
              <a:rPr lang="zh-CN" altLang="en-US" smtClean="0"/>
              <a:pPr/>
              <a:t>69</a:t>
            </a:fld>
            <a:endParaRPr lang="en-US" altLang="zh-CN" smtClean="0"/>
          </a:p>
        </p:txBody>
      </p:sp>
      <p:sp>
        <p:nvSpPr>
          <p:cNvPr id="72709" name="Rectangle 2"/>
          <p:cNvSpPr>
            <a:spLocks noGrp="1" noChangeArrowheads="1"/>
          </p:cNvSpPr>
          <p:nvPr>
            <p:ph type="title"/>
          </p:nvPr>
        </p:nvSpPr>
        <p:spPr/>
        <p:txBody>
          <a:bodyPr/>
          <a:lstStyle/>
          <a:p>
            <a:r>
              <a:rPr lang="en-US" altLang="zh-CN" smtClean="0">
                <a:ea typeface="宋体" panose="02010600030101010101" pitchFamily="2" charset="-122"/>
              </a:rPr>
              <a:t>Tunneling (1)</a:t>
            </a:r>
          </a:p>
        </p:txBody>
      </p:sp>
      <p:sp>
        <p:nvSpPr>
          <p:cNvPr id="72710" name="Rectangle 3"/>
          <p:cNvSpPr>
            <a:spLocks noGrp="1" noChangeArrowheads="1"/>
          </p:cNvSpPr>
          <p:nvPr>
            <p:ph idx="1"/>
          </p:nvPr>
        </p:nvSpPr>
        <p:spPr>
          <a:xfrm>
            <a:off x="901700" y="950913"/>
            <a:ext cx="7791450" cy="4598987"/>
          </a:xfrm>
        </p:spPr>
        <p:txBody>
          <a:bodyPr/>
          <a:lstStyle/>
          <a:p>
            <a:pPr marL="0" indent="0">
              <a:buFontTx/>
              <a:buNone/>
            </a:pPr>
            <a:r>
              <a:rPr lang="zh-CN" altLang="en-US" sz="2000" b="1" smtClean="0">
                <a:solidFill>
                  <a:srgbClr val="FF0000"/>
                </a:solidFill>
                <a:ea typeface="宋体" panose="02010600030101010101" pitchFamily="2" charset="-122"/>
              </a:rPr>
              <a:t>隧道技术</a:t>
            </a:r>
            <a:r>
              <a:rPr lang="zh-CN" altLang="en-US" sz="2000" smtClean="0">
                <a:ea typeface="宋体" panose="02010600030101010101" pitchFamily="2" charset="-122"/>
              </a:rPr>
              <a:t>是一种通过使用互联网络的基础设施在网络之间传递数据的方式。使用隧道传递的数据可以是不同协议的数据包，隧道协议将其它协议的数据包重新封装然后通过隧道发送。新的帧头提供路由信息，以便通过互联网传递被封装的负载数据。</a:t>
            </a:r>
          </a:p>
          <a:p>
            <a:pPr marL="0" indent="0">
              <a:buFontTx/>
              <a:buNone/>
            </a:pPr>
            <a:r>
              <a:rPr lang="en-US" altLang="zh-CN" smtClean="0">
                <a:ea typeface="宋体" panose="02010600030101010101" pitchFamily="2" charset="-122"/>
              </a:rPr>
              <a:t>Connects two networks through a middle one</a:t>
            </a:r>
          </a:p>
          <a:p>
            <a:pPr lvl="1"/>
            <a:r>
              <a:rPr lang="en-US" altLang="zh-CN" smtClean="0">
                <a:ea typeface="宋体" panose="02010600030101010101" pitchFamily="2" charset="-122"/>
              </a:rPr>
              <a:t>Packets are encapsulates over the middle</a:t>
            </a:r>
          </a:p>
        </p:txBody>
      </p:sp>
      <p:pic>
        <p:nvPicPr>
          <p:cNvPr id="727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3482975"/>
            <a:ext cx="7135813"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0B8E1B-948C-4D2F-8F58-E1C7B7935342}" type="datetime1">
              <a:rPr lang="zh-CN" altLang="en-US" smtClean="0"/>
              <a:pPr/>
              <a:t>2019/12/6</a:t>
            </a:fld>
            <a:endParaRPr lang="en-US" altLang="zh-CN" smtClean="0"/>
          </a:p>
        </p:txBody>
      </p:sp>
      <p:sp>
        <p:nvSpPr>
          <p:cNvPr id="921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22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75E017-B89B-4E48-AC29-B41760F660CE}" type="slidenum">
              <a:rPr lang="zh-CN" altLang="en-US" smtClean="0"/>
              <a:pPr/>
              <a:t>7</a:t>
            </a:fld>
            <a:endParaRPr lang="en-US" altLang="zh-CN" smtClean="0"/>
          </a:p>
        </p:txBody>
      </p:sp>
      <p:sp>
        <p:nvSpPr>
          <p:cNvPr id="9221" name="Rectangle 2"/>
          <p:cNvSpPr>
            <a:spLocks noGrp="1" noChangeArrowheads="1"/>
          </p:cNvSpPr>
          <p:nvPr>
            <p:ph type="title"/>
          </p:nvPr>
        </p:nvSpPr>
        <p:spPr/>
        <p:txBody>
          <a:bodyPr/>
          <a:lstStyle/>
          <a:p>
            <a:pPr eaLnBrk="1" hangingPunct="1"/>
            <a:r>
              <a:rPr lang="en-US" altLang="zh-CN" sz="4000" smtClean="0">
                <a:ea typeface="宋体" panose="02010600030101010101" pitchFamily="2" charset="-122"/>
              </a:rPr>
              <a:t>Comparison of Virtual-Circuit and Datagram Subnets</a:t>
            </a:r>
          </a:p>
        </p:txBody>
      </p:sp>
      <p:sp>
        <p:nvSpPr>
          <p:cNvPr id="9222" name="Text Box 5"/>
          <p:cNvSpPr txBox="1">
            <a:spLocks noChangeArrowheads="1"/>
          </p:cNvSpPr>
          <p:nvPr/>
        </p:nvSpPr>
        <p:spPr bwMode="auto">
          <a:xfrm>
            <a:off x="3317875" y="3095625"/>
            <a:ext cx="107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5-4</a:t>
            </a:r>
          </a:p>
        </p:txBody>
      </p:sp>
      <p:pic>
        <p:nvPicPr>
          <p:cNvPr id="9223" name="Picture 6" descr="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282700"/>
            <a:ext cx="8193087"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1B6D69-12CE-4950-A45F-15F11FA8C15C}" type="datetime1">
              <a:rPr lang="zh-CN" altLang="en-US" smtClean="0"/>
              <a:pPr/>
              <a:t>2019/12/6</a:t>
            </a:fld>
            <a:endParaRPr lang="en-US" altLang="zh-CN" smtClean="0"/>
          </a:p>
        </p:txBody>
      </p:sp>
      <p:sp>
        <p:nvSpPr>
          <p:cNvPr id="737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37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68BAFB-37F9-47A4-AA96-9B732BE2B2DA}" type="slidenum">
              <a:rPr lang="zh-CN" altLang="en-US" smtClean="0"/>
              <a:pPr/>
              <a:t>70</a:t>
            </a:fld>
            <a:endParaRPr lang="en-US" altLang="zh-CN" smtClean="0"/>
          </a:p>
        </p:txBody>
      </p:sp>
      <p:sp>
        <p:nvSpPr>
          <p:cNvPr id="73733" name="Rectangle 2"/>
          <p:cNvSpPr>
            <a:spLocks noGrp="1" noChangeArrowheads="1"/>
          </p:cNvSpPr>
          <p:nvPr>
            <p:ph type="title"/>
          </p:nvPr>
        </p:nvSpPr>
        <p:spPr/>
        <p:txBody>
          <a:bodyPr/>
          <a:lstStyle/>
          <a:p>
            <a:r>
              <a:rPr lang="en-US" altLang="zh-CN" smtClean="0">
                <a:ea typeface="宋体" panose="02010600030101010101" pitchFamily="2" charset="-122"/>
              </a:rPr>
              <a:t>Tunneling (2)</a:t>
            </a:r>
          </a:p>
        </p:txBody>
      </p:sp>
      <p:sp>
        <p:nvSpPr>
          <p:cNvPr id="73734" name="Rectangle 3"/>
          <p:cNvSpPr>
            <a:spLocks noGrp="1" noChangeArrowheads="1"/>
          </p:cNvSpPr>
          <p:nvPr>
            <p:ph idx="1"/>
          </p:nvPr>
        </p:nvSpPr>
        <p:spPr>
          <a:xfrm>
            <a:off x="914400" y="1611313"/>
            <a:ext cx="7789863" cy="4598987"/>
          </a:xfrm>
        </p:spPr>
        <p:txBody>
          <a:bodyPr/>
          <a:lstStyle/>
          <a:p>
            <a:pPr marL="0" indent="0">
              <a:buFontTx/>
              <a:buNone/>
            </a:pPr>
            <a:r>
              <a:rPr lang="en-US" altLang="zh-CN" smtClean="0">
                <a:ea typeface="宋体" panose="02010600030101010101" pitchFamily="2" charset="-122"/>
              </a:rPr>
              <a:t>Tunneling analogy: </a:t>
            </a:r>
          </a:p>
          <a:p>
            <a:pPr lvl="1"/>
            <a:r>
              <a:rPr lang="en-US" altLang="zh-CN" smtClean="0">
                <a:ea typeface="宋体" panose="02010600030101010101" pitchFamily="2" charset="-122"/>
              </a:rPr>
              <a:t>tunnel is a link; packet can only enter/exit at ends</a:t>
            </a:r>
          </a:p>
        </p:txBody>
      </p:sp>
      <p:pic>
        <p:nvPicPr>
          <p:cNvPr id="737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014663"/>
            <a:ext cx="83534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34542E-01C9-4E0F-B3D5-C45F9127A5A9}" type="datetime1">
              <a:rPr lang="zh-CN" altLang="en-US" smtClean="0"/>
              <a:pPr/>
              <a:t>2019/12/6</a:t>
            </a:fld>
            <a:endParaRPr lang="en-US" altLang="zh-CN" smtClean="0"/>
          </a:p>
        </p:txBody>
      </p:sp>
      <p:sp>
        <p:nvSpPr>
          <p:cNvPr id="747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47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D07745-F62A-407E-B7F7-97B85A990BAC}" type="slidenum">
              <a:rPr lang="zh-CN" altLang="en-US" smtClean="0"/>
              <a:pPr/>
              <a:t>71</a:t>
            </a:fld>
            <a:endParaRPr lang="en-US" altLang="zh-CN" smtClean="0"/>
          </a:p>
        </p:txBody>
      </p:sp>
      <p:sp>
        <p:nvSpPr>
          <p:cNvPr id="7475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Fragmentation(1)</a:t>
            </a:r>
          </a:p>
        </p:txBody>
      </p:sp>
      <p:sp>
        <p:nvSpPr>
          <p:cNvPr id="74758" name="Rectangle 3"/>
          <p:cNvSpPr>
            <a:spLocks noGrp="1" noChangeArrowheads="1"/>
          </p:cNvSpPr>
          <p:nvPr>
            <p:ph type="body" idx="1"/>
          </p:nvPr>
        </p:nvSpPr>
        <p:spPr>
          <a:xfrm>
            <a:off x="0" y="5730875"/>
            <a:ext cx="9144000" cy="612775"/>
          </a:xfrm>
        </p:spPr>
        <p:txBody>
          <a:bodyPr/>
          <a:lstStyle/>
          <a:p>
            <a:pPr algn="ctr" eaLnBrk="1" hangingPunct="1">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Transparent fragmentation.    </a:t>
            </a: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Nontransparent fragmentation.</a:t>
            </a:r>
          </a:p>
        </p:txBody>
      </p:sp>
      <p:pic>
        <p:nvPicPr>
          <p:cNvPr id="74759" name="Picture 5" descr="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568450"/>
            <a:ext cx="7839075"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Rectangle 6"/>
          <p:cNvSpPr>
            <a:spLocks noChangeArrowheads="1"/>
          </p:cNvSpPr>
          <p:nvPr/>
        </p:nvSpPr>
        <p:spPr bwMode="auto">
          <a:xfrm>
            <a:off x="209550" y="927100"/>
            <a:ext cx="893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a:ea typeface="宋体" panose="02010600030101010101" pitchFamily="2" charset="-122"/>
              </a:rPr>
              <a:t>如果源子网的信息包太长，目的子网无法接受，路由器就把它分成更小的包，</a:t>
            </a:r>
            <a:r>
              <a:rPr lang="en-US" altLang="zh-CN" b="1">
                <a:ea typeface="宋体" panose="02010600030101010101" pitchFamily="2" charset="-122"/>
              </a:rPr>
              <a:t>TCP/IP</a:t>
            </a:r>
            <a:r>
              <a:rPr lang="zh-CN" altLang="en-US" b="1">
                <a:ea typeface="宋体" panose="02010600030101010101" pitchFamily="2" charset="-122"/>
              </a:rPr>
              <a:t>协议中把这个过程叫“分段”。</a:t>
            </a:r>
          </a:p>
        </p:txBody>
      </p:sp>
      <p:sp>
        <p:nvSpPr>
          <p:cNvPr id="74761" name="文本框 1"/>
          <p:cNvSpPr txBox="1">
            <a:spLocks noChangeArrowheads="1"/>
          </p:cNvSpPr>
          <p:nvPr/>
        </p:nvSpPr>
        <p:spPr bwMode="auto">
          <a:xfrm>
            <a:off x="7996238" y="4279900"/>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FF0000"/>
                </a:solidFill>
                <a:ea typeface="宋体" panose="02010600030101010101" pitchFamily="2" charset="-122"/>
              </a:rPr>
              <a:t>IP</a:t>
            </a:r>
            <a:r>
              <a:rPr lang="zh-CN" altLang="en-US">
                <a:solidFill>
                  <a:srgbClr val="FF0000"/>
                </a:solidFill>
                <a:ea typeface="宋体" panose="02010600030101010101" pitchFamily="2" charset="-122"/>
              </a:rPr>
              <a:t>采用</a:t>
            </a:r>
          </a:p>
        </p:txBody>
      </p:sp>
      <p:sp>
        <p:nvSpPr>
          <p:cNvPr id="74762" name="文本框 9"/>
          <p:cNvSpPr txBox="1">
            <a:spLocks noChangeArrowheads="1"/>
          </p:cNvSpPr>
          <p:nvPr/>
        </p:nvSpPr>
        <p:spPr bwMode="auto">
          <a:xfrm>
            <a:off x="7586663" y="1531938"/>
            <a:ext cx="1116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FF0000"/>
                </a:solidFill>
                <a:ea typeface="宋体" panose="02010600030101010101" pitchFamily="2" charset="-122"/>
              </a:rPr>
              <a:t>ATM</a:t>
            </a:r>
            <a:r>
              <a:rPr lang="zh-CN" altLang="en-US">
                <a:solidFill>
                  <a:srgbClr val="FF0000"/>
                </a:solidFill>
                <a:ea typeface="宋体" panose="02010600030101010101" pitchFamily="2" charset="-122"/>
              </a:rPr>
              <a:t>采用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C1DDD4-4A3C-4D10-8EE2-882A51B63B4F}" type="datetime1">
              <a:rPr lang="zh-CN" altLang="en-US" smtClean="0"/>
              <a:pPr/>
              <a:t>2019/12/6</a:t>
            </a:fld>
            <a:endParaRPr lang="en-US" altLang="zh-CN" smtClean="0"/>
          </a:p>
        </p:txBody>
      </p:sp>
      <p:sp>
        <p:nvSpPr>
          <p:cNvPr id="757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57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2943E3-3A3B-4077-BC24-DCE4C625692C}" type="slidenum">
              <a:rPr lang="zh-CN" altLang="en-US" smtClean="0"/>
              <a:pPr/>
              <a:t>72</a:t>
            </a:fld>
            <a:endParaRPr lang="en-US" altLang="zh-CN" smtClean="0"/>
          </a:p>
        </p:txBody>
      </p:sp>
      <p:sp>
        <p:nvSpPr>
          <p:cNvPr id="757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Fragmentation (2)</a:t>
            </a:r>
          </a:p>
        </p:txBody>
      </p:sp>
      <p:sp>
        <p:nvSpPr>
          <p:cNvPr id="75782" name="Rectangle 3"/>
          <p:cNvSpPr>
            <a:spLocks noGrp="1" noChangeArrowheads="1"/>
          </p:cNvSpPr>
          <p:nvPr>
            <p:ph type="body" idx="1"/>
          </p:nvPr>
        </p:nvSpPr>
        <p:spPr>
          <a:xfrm>
            <a:off x="698500" y="4394200"/>
            <a:ext cx="8445500" cy="1865313"/>
          </a:xfrm>
        </p:spPr>
        <p:txBody>
          <a:bodyPr/>
          <a:lstStyle/>
          <a:p>
            <a:pPr eaLnBrk="1" hangingPunct="1">
              <a:lnSpc>
                <a:spcPct val="80000"/>
              </a:lnSpc>
              <a:buFontTx/>
              <a:buNone/>
            </a:pPr>
            <a:r>
              <a:rPr lang="en-US" altLang="zh-CN" smtClean="0">
                <a:ea typeface="宋体" panose="02010600030101010101" pitchFamily="2" charset="-122"/>
              </a:rPr>
              <a:t>Fragmentation when the elementary data size is 1 byte.</a:t>
            </a:r>
          </a:p>
          <a:p>
            <a:pPr eaLnBrk="1" hangingPunct="1">
              <a:lnSpc>
                <a:spcPct val="80000"/>
              </a:lnSpc>
              <a:buFontTx/>
              <a:buNone/>
            </a:pPr>
            <a:r>
              <a:rPr lang="en-US" altLang="zh-CN" smtClean="0">
                <a:solidFill>
                  <a:schemeClr val="accent2"/>
                </a:solidFill>
                <a:ea typeface="宋体" panose="02010600030101010101" pitchFamily="2" charset="-122"/>
              </a:rPr>
              <a:t>(a)</a:t>
            </a:r>
            <a:r>
              <a:rPr lang="en-US" altLang="zh-CN" smtClean="0">
                <a:ea typeface="宋体" panose="02010600030101010101" pitchFamily="2" charset="-122"/>
              </a:rPr>
              <a:t> Original packet, containing 10 data bytes.</a:t>
            </a:r>
          </a:p>
          <a:p>
            <a:pPr eaLnBrk="1" hangingPunct="1">
              <a:lnSpc>
                <a:spcPct val="80000"/>
              </a:lnSpc>
              <a:buFontTx/>
              <a:buNone/>
            </a:pPr>
            <a:r>
              <a:rPr lang="en-US" altLang="zh-CN" smtClean="0">
                <a:solidFill>
                  <a:schemeClr val="accent2"/>
                </a:solidFill>
                <a:ea typeface="宋体" panose="02010600030101010101" pitchFamily="2" charset="-122"/>
              </a:rPr>
              <a:t>(b)</a:t>
            </a:r>
            <a:r>
              <a:rPr lang="en-US" altLang="zh-CN" smtClean="0">
                <a:ea typeface="宋体" panose="02010600030101010101" pitchFamily="2" charset="-122"/>
              </a:rPr>
              <a:t> Fragments after passing through a network with maximum packet size of 8 payload bytes plus header.</a:t>
            </a:r>
          </a:p>
          <a:p>
            <a:pPr eaLnBrk="1" hangingPunct="1">
              <a:lnSpc>
                <a:spcPct val="80000"/>
              </a:lnSpc>
              <a:buFontTx/>
              <a:buNone/>
            </a:pPr>
            <a:r>
              <a:rPr lang="en-US" altLang="zh-CN" smtClean="0">
                <a:solidFill>
                  <a:schemeClr val="accent2"/>
                </a:solidFill>
                <a:ea typeface="宋体" panose="02010600030101010101" pitchFamily="2" charset="-122"/>
              </a:rPr>
              <a:t>(c)</a:t>
            </a:r>
            <a:r>
              <a:rPr lang="en-US" altLang="zh-CN" smtClean="0">
                <a:ea typeface="宋体" panose="02010600030101010101" pitchFamily="2" charset="-122"/>
              </a:rPr>
              <a:t> Fragments after passing through a size 5 gateway.</a:t>
            </a:r>
          </a:p>
          <a:p>
            <a:pPr eaLnBrk="1" hangingPunct="1"/>
            <a:endParaRPr lang="en-US" altLang="zh-CN" smtClean="0">
              <a:ea typeface="宋体" panose="02010600030101010101" pitchFamily="2" charset="-122"/>
            </a:endParaRPr>
          </a:p>
        </p:txBody>
      </p:sp>
      <p:pic>
        <p:nvPicPr>
          <p:cNvPr id="75783" name="Picture 5" descr="5-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992188"/>
            <a:ext cx="5845175"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0A686F-C575-4874-AF83-DEB1B3E68BE1}" type="datetime1">
              <a:rPr lang="zh-CN" altLang="en-US" smtClean="0"/>
              <a:pPr/>
              <a:t>2019/12/6</a:t>
            </a:fld>
            <a:endParaRPr lang="en-US" altLang="zh-CN" smtClean="0"/>
          </a:p>
        </p:txBody>
      </p:sp>
      <p:sp>
        <p:nvSpPr>
          <p:cNvPr id="768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68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29B87B-1067-4910-A361-90605C25E1A0}" type="slidenum">
              <a:rPr lang="zh-CN" altLang="en-US" smtClean="0"/>
              <a:pPr/>
              <a:t>73</a:t>
            </a:fld>
            <a:endParaRPr lang="en-US" altLang="zh-CN" smtClean="0"/>
          </a:p>
        </p:txBody>
      </p:sp>
      <p:sp>
        <p:nvSpPr>
          <p:cNvPr id="768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Network Layer in the Internet</a:t>
            </a:r>
          </a:p>
        </p:txBody>
      </p:sp>
      <p:sp>
        <p:nvSpPr>
          <p:cNvPr id="76806" name="Rectangle 3"/>
          <p:cNvSpPr>
            <a:spLocks noGrp="1" noChangeArrowheads="1"/>
          </p:cNvSpPr>
          <p:nvPr>
            <p:ph type="body" idx="1"/>
          </p:nvPr>
        </p:nvSpPr>
        <p:spPr>
          <a:xfrm>
            <a:off x="349250" y="1570038"/>
            <a:ext cx="8794750" cy="4983162"/>
          </a:xfrm>
        </p:spPr>
        <p:txBody>
          <a:bodyPr/>
          <a:lstStyle/>
          <a:p>
            <a:pPr eaLnBrk="1" hangingPunct="1">
              <a:buFontTx/>
              <a:buChar char="•"/>
            </a:pPr>
            <a:r>
              <a:rPr lang="en-US" altLang="zh-CN" sz="3200" smtClean="0">
                <a:ea typeface="宋体" panose="02010600030101010101" pitchFamily="2" charset="-122"/>
              </a:rPr>
              <a:t>The IP Protocol</a:t>
            </a:r>
          </a:p>
          <a:p>
            <a:pPr eaLnBrk="1" hangingPunct="1">
              <a:buFontTx/>
              <a:buChar char="•"/>
            </a:pPr>
            <a:r>
              <a:rPr lang="en-US" altLang="zh-CN" sz="3200" smtClean="0">
                <a:ea typeface="宋体" panose="02010600030101010101" pitchFamily="2" charset="-122"/>
              </a:rPr>
              <a:t>IP Addresses</a:t>
            </a:r>
          </a:p>
          <a:p>
            <a:pPr eaLnBrk="1" hangingPunct="1">
              <a:buFontTx/>
              <a:buChar char="•"/>
            </a:pPr>
            <a:r>
              <a:rPr lang="en-US" altLang="zh-CN" sz="3200" smtClean="0">
                <a:ea typeface="宋体" panose="02010600030101010101" pitchFamily="2" charset="-122"/>
              </a:rPr>
              <a:t>Internet Control Protocols</a:t>
            </a:r>
          </a:p>
          <a:p>
            <a:pPr eaLnBrk="1" hangingPunct="1">
              <a:buFontTx/>
              <a:buChar char="•"/>
            </a:pPr>
            <a:r>
              <a:rPr lang="en-US" altLang="zh-CN" sz="3200" smtClean="0">
                <a:ea typeface="宋体" panose="02010600030101010101" pitchFamily="2" charset="-122"/>
              </a:rPr>
              <a:t>OSPF – The Interior Gateway Routing Protocol*</a:t>
            </a:r>
          </a:p>
          <a:p>
            <a:pPr eaLnBrk="1" hangingPunct="1">
              <a:buFontTx/>
              <a:buChar char="•"/>
            </a:pPr>
            <a:r>
              <a:rPr lang="en-US" altLang="zh-CN" sz="3200" smtClean="0">
                <a:ea typeface="宋体" panose="02010600030101010101" pitchFamily="2" charset="-122"/>
              </a:rPr>
              <a:t>BGP – The Exterior Gateway Routing Protocol*</a:t>
            </a:r>
          </a:p>
          <a:p>
            <a:pPr eaLnBrk="1" hangingPunct="1">
              <a:buFontTx/>
              <a:buChar char="•"/>
            </a:pPr>
            <a:r>
              <a:rPr lang="en-US" altLang="zh-CN" sz="3200" smtClean="0">
                <a:ea typeface="宋体" panose="02010600030101010101" pitchFamily="2" charset="-122"/>
              </a:rPr>
              <a:t>Internet Multicasting*</a:t>
            </a:r>
          </a:p>
          <a:p>
            <a:pPr eaLnBrk="1" hangingPunct="1">
              <a:buFontTx/>
              <a:buChar char="•"/>
            </a:pPr>
            <a:r>
              <a:rPr lang="en-US" altLang="zh-CN" sz="3200" smtClean="0">
                <a:ea typeface="宋体" panose="02010600030101010101" pitchFamily="2" charset="-122"/>
              </a:rPr>
              <a:t>Mobile IP*</a:t>
            </a:r>
          </a:p>
          <a:p>
            <a:pPr eaLnBrk="1" hangingPunct="1">
              <a:buFontTx/>
              <a:buChar char="•"/>
            </a:pPr>
            <a:r>
              <a:rPr lang="en-US" altLang="zh-CN" sz="3200" smtClean="0">
                <a:ea typeface="宋体" panose="02010600030101010101" pitchFamily="2" charset="-122"/>
              </a:rPr>
              <a:t>IPv6*</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388030-3052-490C-B74A-FB50DC5E361C}" type="datetime1">
              <a:rPr lang="zh-CN" altLang="en-US" smtClean="0"/>
              <a:pPr/>
              <a:t>2019/12/6</a:t>
            </a:fld>
            <a:endParaRPr lang="en-US" altLang="zh-CN" smtClean="0"/>
          </a:p>
        </p:txBody>
      </p:sp>
      <p:sp>
        <p:nvSpPr>
          <p:cNvPr id="778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78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0EEFF5-468B-4B73-9C8D-530272077997}" type="slidenum">
              <a:rPr lang="zh-CN" altLang="en-US" smtClean="0"/>
              <a:pPr/>
              <a:t>74</a:t>
            </a:fld>
            <a:endParaRPr lang="en-US" altLang="zh-CN" smtClean="0"/>
          </a:p>
        </p:txBody>
      </p:sp>
      <p:sp>
        <p:nvSpPr>
          <p:cNvPr id="778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Design Principles for Internet</a:t>
            </a:r>
          </a:p>
        </p:txBody>
      </p:sp>
      <p:sp>
        <p:nvSpPr>
          <p:cNvPr id="77830" name="Rectangle 3"/>
          <p:cNvSpPr>
            <a:spLocks noGrp="1" noChangeArrowheads="1"/>
          </p:cNvSpPr>
          <p:nvPr>
            <p:ph type="body" idx="1"/>
          </p:nvPr>
        </p:nvSpPr>
        <p:spPr>
          <a:xfrm>
            <a:off x="565150" y="1090613"/>
            <a:ext cx="8578850" cy="5221287"/>
          </a:xfrm>
        </p:spPr>
        <p:txBody>
          <a:bodyPr/>
          <a:lstStyle/>
          <a:p>
            <a:pPr eaLnBrk="1" hangingPunct="1">
              <a:buFontTx/>
              <a:buAutoNum type="arabicPeriod"/>
            </a:pPr>
            <a:r>
              <a:rPr lang="en-US" altLang="zh-CN" b="1" smtClean="0">
                <a:ea typeface="宋体" panose="02010600030101010101" pitchFamily="2" charset="-122"/>
              </a:rPr>
              <a:t>Make sure it works.</a:t>
            </a:r>
            <a:r>
              <a:rPr lang="zh-CN" altLang="en-US" b="1" smtClean="0">
                <a:ea typeface="宋体" panose="02010600030101010101" pitchFamily="2" charset="-122"/>
              </a:rPr>
              <a:t>（能够工作）</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Keep it simple.</a:t>
            </a:r>
            <a:r>
              <a:rPr lang="zh-CN" altLang="en-US" b="1" smtClean="0">
                <a:ea typeface="宋体" panose="02010600030101010101" pitchFamily="2" charset="-122"/>
              </a:rPr>
              <a:t>（简单）</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Make clear choices.</a:t>
            </a:r>
            <a:r>
              <a:rPr lang="zh-CN" altLang="en-US" b="1" smtClean="0">
                <a:ea typeface="宋体" panose="02010600030101010101" pitchFamily="2" charset="-122"/>
              </a:rPr>
              <a:t>（明确的选择）</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Exploit modularity.</a:t>
            </a:r>
            <a:r>
              <a:rPr lang="zh-CN" altLang="en-US" b="1" smtClean="0">
                <a:ea typeface="宋体" panose="02010600030101010101" pitchFamily="2" charset="-122"/>
              </a:rPr>
              <a:t>（模块化）</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Expect heterogeneity.</a:t>
            </a:r>
            <a:r>
              <a:rPr lang="zh-CN" altLang="en-US" b="1" smtClean="0">
                <a:ea typeface="宋体" panose="02010600030101010101" pitchFamily="2" charset="-122"/>
              </a:rPr>
              <a:t>（具备异构性）</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Avoid static options and parameters.</a:t>
            </a:r>
            <a:r>
              <a:rPr lang="zh-CN" altLang="en-US" b="1" smtClean="0">
                <a:ea typeface="宋体" panose="02010600030101010101" pitchFamily="2" charset="-122"/>
              </a:rPr>
              <a:t>（灵活的选择和参数）</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Look for a good design; it need not be perfect.</a:t>
            </a:r>
            <a:r>
              <a:rPr lang="zh-CN" altLang="en-US" b="1" smtClean="0">
                <a:ea typeface="宋体" panose="02010600030101010101" pitchFamily="2" charset="-122"/>
              </a:rPr>
              <a:t>（好的设计，而不是完美的）</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Be strict when sending and tolerant when receiving.</a:t>
            </a:r>
            <a:r>
              <a:rPr lang="zh-CN" altLang="en-US" b="1" smtClean="0">
                <a:ea typeface="宋体" panose="02010600030101010101" pitchFamily="2" charset="-122"/>
              </a:rPr>
              <a:t>（发送操作要严格，接收操作要有容忍度）</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Think about scalability.</a:t>
            </a:r>
            <a:r>
              <a:rPr lang="zh-CN" altLang="en-US" b="1" smtClean="0">
                <a:ea typeface="宋体" panose="02010600030101010101" pitchFamily="2" charset="-122"/>
              </a:rPr>
              <a:t>（伸缩性）</a:t>
            </a:r>
            <a:endParaRPr lang="en-US" altLang="zh-CN" b="1" smtClean="0">
              <a:ea typeface="宋体" panose="02010600030101010101" pitchFamily="2" charset="-122"/>
            </a:endParaRPr>
          </a:p>
          <a:p>
            <a:pPr eaLnBrk="1" hangingPunct="1">
              <a:buFontTx/>
              <a:buAutoNum type="arabicPeriod"/>
            </a:pPr>
            <a:r>
              <a:rPr lang="en-US" altLang="zh-CN" b="1" smtClean="0">
                <a:ea typeface="宋体" panose="02010600030101010101" pitchFamily="2" charset="-122"/>
              </a:rPr>
              <a:t>Consider performance and cost.</a:t>
            </a:r>
            <a:r>
              <a:rPr lang="zh-CN" altLang="en-US" b="1" smtClean="0">
                <a:ea typeface="宋体" panose="02010600030101010101" pitchFamily="2" charset="-122"/>
              </a:rPr>
              <a:t>（性能和代价）</a:t>
            </a:r>
            <a:endParaRPr lang="en-US" altLang="zh-CN"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AF8A55-FEFF-498D-BEC5-DA57344C90F3}" type="datetime1">
              <a:rPr lang="zh-CN" altLang="en-US" smtClean="0"/>
              <a:pPr/>
              <a:t>2019/12/6</a:t>
            </a:fld>
            <a:endParaRPr lang="en-US" altLang="zh-CN" smtClean="0"/>
          </a:p>
        </p:txBody>
      </p:sp>
      <p:sp>
        <p:nvSpPr>
          <p:cNvPr id="7885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885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4309FB-9423-4D34-A5C4-27A97BF4FA3A}" type="slidenum">
              <a:rPr lang="zh-CN" altLang="en-US" smtClean="0"/>
              <a:pPr/>
              <a:t>75</a:t>
            </a:fld>
            <a:endParaRPr lang="en-US" altLang="zh-CN" smtClean="0"/>
          </a:p>
        </p:txBody>
      </p:sp>
      <p:sp>
        <p:nvSpPr>
          <p:cNvPr id="7885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Collection of Subnetworks</a:t>
            </a:r>
          </a:p>
        </p:txBody>
      </p:sp>
      <p:sp>
        <p:nvSpPr>
          <p:cNvPr id="78854" name="Rectangle 3"/>
          <p:cNvSpPr>
            <a:spLocks noGrp="1" noChangeArrowheads="1"/>
          </p:cNvSpPr>
          <p:nvPr>
            <p:ph type="body" idx="1"/>
          </p:nvPr>
        </p:nvSpPr>
        <p:spPr>
          <a:xfrm>
            <a:off x="0" y="5829300"/>
            <a:ext cx="9144000" cy="838200"/>
          </a:xfrm>
        </p:spPr>
        <p:txBody>
          <a:bodyPr/>
          <a:lstStyle/>
          <a:p>
            <a:pPr algn="ctr" eaLnBrk="1" hangingPunct="1">
              <a:buFontTx/>
              <a:buNone/>
            </a:pPr>
            <a:r>
              <a:rPr lang="en-US" altLang="zh-CN" b="1" smtClean="0">
                <a:ea typeface="宋体" panose="02010600030101010101" pitchFamily="2" charset="-122"/>
              </a:rPr>
              <a:t>The Internet is an interconnected collection of many networks.</a:t>
            </a:r>
          </a:p>
        </p:txBody>
      </p:sp>
      <p:pic>
        <p:nvPicPr>
          <p:cNvPr id="78855" name="Picture 5" descr="5-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 y="1195388"/>
            <a:ext cx="74580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57F0FC-F945-4CC7-94B4-1287F215429F}" type="datetime1">
              <a:rPr lang="zh-CN" altLang="en-US" smtClean="0"/>
              <a:pPr/>
              <a:t>2019/12/6</a:t>
            </a:fld>
            <a:endParaRPr lang="en-US" altLang="zh-CN" smtClean="0"/>
          </a:p>
        </p:txBody>
      </p:sp>
      <p:sp>
        <p:nvSpPr>
          <p:cNvPr id="7987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7987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D92716-A8A1-4D10-ABDB-54B0BBE47941}" type="slidenum">
              <a:rPr lang="zh-CN" altLang="en-US" smtClean="0"/>
              <a:pPr/>
              <a:t>76</a:t>
            </a:fld>
            <a:endParaRPr lang="en-US" altLang="zh-CN" smtClean="0"/>
          </a:p>
        </p:txBody>
      </p:sp>
      <p:sp>
        <p:nvSpPr>
          <p:cNvPr id="79877" name="Rectangle 2"/>
          <p:cNvSpPr>
            <a:spLocks noGrp="1" noChangeArrowheads="1"/>
          </p:cNvSpPr>
          <p:nvPr>
            <p:ph type="title"/>
          </p:nvPr>
        </p:nvSpPr>
        <p:spPr>
          <a:xfrm>
            <a:off x="0" y="-166688"/>
            <a:ext cx="9144000" cy="1143001"/>
          </a:xfrm>
        </p:spPr>
        <p:txBody>
          <a:bodyPr/>
          <a:lstStyle/>
          <a:p>
            <a:pPr eaLnBrk="1" hangingPunct="1"/>
            <a:r>
              <a:rPr lang="en-US" altLang="zh-CN" smtClean="0">
                <a:ea typeface="宋体" panose="02010600030101010101" pitchFamily="2" charset="-122"/>
              </a:rPr>
              <a:t>The IP Protocol</a:t>
            </a:r>
          </a:p>
        </p:txBody>
      </p:sp>
      <p:sp>
        <p:nvSpPr>
          <p:cNvPr id="79878" name="Rectangle 3"/>
          <p:cNvSpPr>
            <a:spLocks noGrp="1" noChangeArrowheads="1"/>
          </p:cNvSpPr>
          <p:nvPr>
            <p:ph type="body" idx="1"/>
          </p:nvPr>
        </p:nvSpPr>
        <p:spPr>
          <a:xfrm>
            <a:off x="0" y="5637213"/>
            <a:ext cx="9144000" cy="838200"/>
          </a:xfrm>
        </p:spPr>
        <p:txBody>
          <a:bodyPr/>
          <a:lstStyle/>
          <a:p>
            <a:pPr algn="ctr" eaLnBrk="1" hangingPunct="1">
              <a:buFontTx/>
              <a:buNone/>
            </a:pPr>
            <a:r>
              <a:rPr lang="en-US" altLang="zh-CN" b="1" smtClean="0">
                <a:ea typeface="宋体" panose="02010600030101010101" pitchFamily="2" charset="-122"/>
              </a:rPr>
              <a:t>The IPv4 (Internet Protocol)  Packet</a:t>
            </a:r>
            <a:endParaRPr lang="zh-CN" altLang="en-US" b="1" smtClean="0">
              <a:ea typeface="宋体" panose="02010600030101010101" pitchFamily="2" charset="-122"/>
            </a:endParaRPr>
          </a:p>
        </p:txBody>
      </p:sp>
      <p:grpSp>
        <p:nvGrpSpPr>
          <p:cNvPr id="79879" name="Group 20"/>
          <p:cNvGrpSpPr>
            <a:grpSpLocks/>
          </p:cNvGrpSpPr>
          <p:nvPr/>
        </p:nvGrpSpPr>
        <p:grpSpPr bwMode="auto">
          <a:xfrm>
            <a:off x="0" y="803275"/>
            <a:ext cx="8547100" cy="4656138"/>
            <a:chOff x="0" y="571"/>
            <a:chExt cx="5384" cy="2933"/>
          </a:xfrm>
        </p:grpSpPr>
        <p:pic>
          <p:nvPicPr>
            <p:cNvPr id="79880" name="Picture 5" descr="5-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 y="1038"/>
              <a:ext cx="4910" cy="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Text Box 6"/>
            <p:cNvSpPr txBox="1">
              <a:spLocks noChangeArrowheads="1"/>
            </p:cNvSpPr>
            <p:nvPr/>
          </p:nvSpPr>
          <p:spPr bwMode="auto">
            <a:xfrm>
              <a:off x="1161" y="571"/>
              <a:ext cx="226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indent="-277813">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lvl="1" algn="just" eaLnBrk="1" hangingPunct="1">
                <a:spcBef>
                  <a:spcPct val="0"/>
                </a:spcBef>
                <a:buClrTx/>
                <a:buFontTx/>
                <a:buNone/>
              </a:pPr>
              <a:r>
                <a:rPr lang="zh-CN" altLang="en-US" sz="1400">
                  <a:ea typeface="宋体" panose="02010600030101010101" pitchFamily="2" charset="-122"/>
                </a:rPr>
                <a:t>比特  </a:t>
              </a:r>
              <a:r>
                <a:rPr lang="en-US" altLang="zh-CN" sz="1400">
                  <a:ea typeface="宋体" panose="02010600030101010101" pitchFamily="2" charset="-122"/>
                </a:rPr>
                <a:t>0     1    2      3       4        5        6        7 </a:t>
              </a:r>
              <a:endParaRPr lang="en-US" altLang="zh-CN" sz="1400">
                <a:latin typeface="Verdana" panose="020B0604030504040204" pitchFamily="34" charset="0"/>
                <a:ea typeface="宋体" panose="02010600030101010101" pitchFamily="2" charset="-122"/>
              </a:endParaRPr>
            </a:p>
          </p:txBody>
        </p:sp>
        <p:sp>
          <p:nvSpPr>
            <p:cNvPr id="79882" name="Text Box 7"/>
            <p:cNvSpPr txBox="1">
              <a:spLocks noChangeArrowheads="1"/>
            </p:cNvSpPr>
            <p:nvPr/>
          </p:nvSpPr>
          <p:spPr bwMode="auto">
            <a:xfrm>
              <a:off x="1514" y="777"/>
              <a:ext cx="495"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1400">
                  <a:latin typeface="Times New Roman" panose="02020603050405020304" pitchFamily="18" charset="0"/>
                  <a:ea typeface="宋体" panose="02010600030101010101" pitchFamily="2" charset="-122"/>
                </a:rPr>
                <a:t>优先级</a:t>
              </a:r>
              <a:endParaRPr lang="zh-CN" altLang="en-US" sz="1400">
                <a:latin typeface="Verdana" panose="020B0604030504040204" pitchFamily="34" charset="0"/>
                <a:ea typeface="宋体" panose="02010600030101010101" pitchFamily="2" charset="-122"/>
              </a:endParaRPr>
            </a:p>
          </p:txBody>
        </p:sp>
        <p:sp>
          <p:nvSpPr>
            <p:cNvPr id="79883" name="Text Box 8"/>
            <p:cNvSpPr txBox="1">
              <a:spLocks noChangeArrowheads="1"/>
            </p:cNvSpPr>
            <p:nvPr/>
          </p:nvSpPr>
          <p:spPr bwMode="auto">
            <a:xfrm>
              <a:off x="2009" y="777"/>
              <a:ext cx="282"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400">
                  <a:latin typeface="Times New Roman" panose="02020603050405020304" pitchFamily="18" charset="0"/>
                  <a:ea typeface="宋体" panose="02010600030101010101" pitchFamily="2" charset="-122"/>
                </a:rPr>
                <a:t>D</a:t>
              </a:r>
            </a:p>
            <a:p>
              <a:pPr eaLnBrk="1" hangingPunct="1"/>
              <a:endParaRPr lang="zh-CN" altLang="en-US" sz="1400">
                <a:latin typeface="Verdana" panose="020B0604030504040204" pitchFamily="34" charset="0"/>
                <a:ea typeface="宋体" panose="02010600030101010101" pitchFamily="2" charset="-122"/>
              </a:endParaRPr>
            </a:p>
          </p:txBody>
        </p:sp>
        <p:sp>
          <p:nvSpPr>
            <p:cNvPr id="79884" name="Text Box 9"/>
            <p:cNvSpPr txBox="1">
              <a:spLocks noChangeArrowheads="1"/>
            </p:cNvSpPr>
            <p:nvPr/>
          </p:nvSpPr>
          <p:spPr bwMode="auto">
            <a:xfrm>
              <a:off x="2291" y="777"/>
              <a:ext cx="283"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400">
                  <a:latin typeface="Times New Roman" panose="02020603050405020304" pitchFamily="18" charset="0"/>
                  <a:ea typeface="宋体" panose="02010600030101010101" pitchFamily="2" charset="-122"/>
                </a:rPr>
                <a:t>T</a:t>
              </a:r>
            </a:p>
            <a:p>
              <a:pPr algn="just" eaLnBrk="1" hangingPunct="1"/>
              <a:endParaRPr lang="en-US" altLang="zh-CN" sz="1400">
                <a:latin typeface="Times New Roman" panose="02020603050405020304" pitchFamily="18" charset="0"/>
                <a:ea typeface="宋体" panose="02010600030101010101" pitchFamily="2" charset="-122"/>
              </a:endParaRPr>
            </a:p>
            <a:p>
              <a:pPr eaLnBrk="1" hangingPunct="1"/>
              <a:endParaRPr lang="zh-CN" altLang="en-US" sz="1400">
                <a:latin typeface="Verdana" panose="020B0604030504040204" pitchFamily="34" charset="0"/>
                <a:ea typeface="宋体" panose="02010600030101010101" pitchFamily="2" charset="-122"/>
              </a:endParaRPr>
            </a:p>
          </p:txBody>
        </p:sp>
        <p:sp>
          <p:nvSpPr>
            <p:cNvPr id="79885" name="Text Box 10"/>
            <p:cNvSpPr txBox="1">
              <a:spLocks noChangeArrowheads="1"/>
            </p:cNvSpPr>
            <p:nvPr/>
          </p:nvSpPr>
          <p:spPr bwMode="auto">
            <a:xfrm>
              <a:off x="2574" y="777"/>
              <a:ext cx="282"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400">
                  <a:latin typeface="Times New Roman" panose="02020603050405020304" pitchFamily="18" charset="0"/>
                  <a:ea typeface="宋体" panose="02010600030101010101" pitchFamily="2" charset="-122"/>
                </a:rPr>
                <a:t>R</a:t>
              </a:r>
            </a:p>
            <a:p>
              <a:pPr algn="just" eaLnBrk="1" hangingPunct="1"/>
              <a:endParaRPr lang="en-US" altLang="zh-CN" sz="1400">
                <a:latin typeface="Times New Roman" panose="02020603050405020304" pitchFamily="18" charset="0"/>
                <a:ea typeface="宋体" panose="02010600030101010101" pitchFamily="2" charset="-122"/>
              </a:endParaRPr>
            </a:p>
            <a:p>
              <a:pPr eaLnBrk="1" hangingPunct="1"/>
              <a:endParaRPr lang="zh-CN" altLang="en-US" sz="1400">
                <a:latin typeface="Verdana" panose="020B0604030504040204" pitchFamily="34" charset="0"/>
                <a:ea typeface="宋体" panose="02010600030101010101" pitchFamily="2" charset="-122"/>
              </a:endParaRPr>
            </a:p>
          </p:txBody>
        </p:sp>
        <p:sp>
          <p:nvSpPr>
            <p:cNvPr id="79886" name="Text Box 11"/>
            <p:cNvSpPr txBox="1">
              <a:spLocks noChangeArrowheads="1"/>
            </p:cNvSpPr>
            <p:nvPr/>
          </p:nvSpPr>
          <p:spPr bwMode="auto">
            <a:xfrm>
              <a:off x="2856" y="777"/>
              <a:ext cx="283"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400">
                  <a:ea typeface="宋体" panose="02010600030101010101" pitchFamily="2" charset="-122"/>
                </a:rPr>
                <a:t>未用</a:t>
              </a:r>
              <a:endParaRPr lang="en-US" altLang="zh-CN" sz="1400">
                <a:latin typeface="Times New Roman" panose="02020603050405020304" pitchFamily="18" charset="0"/>
                <a:ea typeface="宋体" panose="02010600030101010101" pitchFamily="2" charset="-122"/>
              </a:endParaRPr>
            </a:p>
            <a:p>
              <a:pPr algn="just" eaLnBrk="1" hangingPunct="1"/>
              <a:endParaRPr lang="en-US" altLang="zh-CN" sz="1400">
                <a:latin typeface="Times New Roman" panose="02020603050405020304" pitchFamily="18" charset="0"/>
                <a:ea typeface="宋体" panose="02010600030101010101" pitchFamily="2" charset="-122"/>
              </a:endParaRPr>
            </a:p>
            <a:p>
              <a:pPr eaLnBrk="1" hangingPunct="1"/>
              <a:endParaRPr lang="zh-CN" altLang="en-US" sz="1400">
                <a:latin typeface="Verdana" panose="020B0604030504040204" pitchFamily="34" charset="0"/>
                <a:ea typeface="宋体" panose="02010600030101010101" pitchFamily="2" charset="-122"/>
              </a:endParaRPr>
            </a:p>
          </p:txBody>
        </p:sp>
        <p:sp>
          <p:nvSpPr>
            <p:cNvPr id="79887" name="Text Box 12"/>
            <p:cNvSpPr txBox="1">
              <a:spLocks noChangeArrowheads="1"/>
            </p:cNvSpPr>
            <p:nvPr/>
          </p:nvSpPr>
          <p:spPr bwMode="auto">
            <a:xfrm>
              <a:off x="3139" y="777"/>
              <a:ext cx="353" cy="206"/>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1400">
                  <a:latin typeface="Times New Roman" panose="02020603050405020304" pitchFamily="18" charset="0"/>
                  <a:ea typeface="宋体" panose="02010600030101010101" pitchFamily="2" charset="-122"/>
                </a:rPr>
                <a:t>未用</a:t>
              </a:r>
              <a:endParaRPr lang="zh-CN" altLang="en-US" sz="1400">
                <a:latin typeface="Verdana" panose="020B0604030504040204" pitchFamily="34" charset="0"/>
                <a:ea typeface="宋体" panose="02010600030101010101" pitchFamily="2" charset="-122"/>
              </a:endParaRPr>
            </a:p>
          </p:txBody>
        </p:sp>
        <p:sp>
          <p:nvSpPr>
            <p:cNvPr id="79888" name="AutoShape 13"/>
            <p:cNvSpPr>
              <a:spLocks/>
            </p:cNvSpPr>
            <p:nvPr/>
          </p:nvSpPr>
          <p:spPr bwMode="auto">
            <a:xfrm rot="-5400000">
              <a:off x="2269" y="709"/>
              <a:ext cx="112" cy="1167"/>
            </a:xfrm>
            <a:prstGeom prst="rightBrace">
              <a:avLst>
                <a:gd name="adj1" fmla="val 86830"/>
                <a:gd name="adj2" fmla="val 5006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79889" name="AutoShape 14"/>
            <p:cNvSpPr>
              <a:spLocks noChangeArrowheads="1"/>
            </p:cNvSpPr>
            <p:nvPr/>
          </p:nvSpPr>
          <p:spPr bwMode="auto">
            <a:xfrm>
              <a:off x="2190" y="1005"/>
              <a:ext cx="244" cy="227"/>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79890" name="Text Box 15"/>
            <p:cNvSpPr txBox="1">
              <a:spLocks noChangeArrowheads="1"/>
            </p:cNvSpPr>
            <p:nvPr/>
          </p:nvSpPr>
          <p:spPr bwMode="auto">
            <a:xfrm>
              <a:off x="550" y="3273"/>
              <a:ext cx="4781" cy="231"/>
            </a:xfrm>
            <a:prstGeom prst="rect">
              <a:avLst/>
            </a:prstGeom>
            <a:solidFill>
              <a:srgbClr val="C0C0C0"/>
            </a:solidFill>
            <a:ln w="9525">
              <a:solidFill>
                <a:srgbClr val="000000"/>
              </a:solidFill>
              <a:miter lim="800000"/>
              <a:headEnd/>
              <a:tailEnd/>
            </a:ln>
          </p:spPr>
          <p:txBody>
            <a:bodyPr lIns="18000" tIns="10800" rIns="18000" bIns="108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400">
                  <a:latin typeface="Times New Roman" panose="02020603050405020304" pitchFamily="18" charset="0"/>
                  <a:ea typeface="宋体" panose="02010600030101010101" pitchFamily="2" charset="-122"/>
                </a:rPr>
                <a:t>数据部分</a:t>
              </a:r>
              <a:endParaRPr lang="zh-CN" altLang="en-US" sz="1400">
                <a:latin typeface="Verdana" panose="020B0604030504040204" pitchFamily="34" charset="0"/>
                <a:ea typeface="宋体" panose="02010600030101010101" pitchFamily="2" charset="-122"/>
              </a:endParaRPr>
            </a:p>
          </p:txBody>
        </p:sp>
        <p:sp>
          <p:nvSpPr>
            <p:cNvPr id="79891" name="Text Box 16"/>
            <p:cNvSpPr txBox="1">
              <a:spLocks noChangeArrowheads="1"/>
            </p:cNvSpPr>
            <p:nvPr/>
          </p:nvSpPr>
          <p:spPr bwMode="auto">
            <a:xfrm>
              <a:off x="0" y="1653"/>
              <a:ext cx="452" cy="9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lnSpc>
                  <a:spcPct val="96000"/>
                </a:lnSpc>
              </a:pPr>
              <a:r>
                <a:rPr lang="zh-CN" altLang="en-US" sz="1400">
                  <a:latin typeface="Times New Roman" panose="02020603050405020304" pitchFamily="18" charset="0"/>
                  <a:ea typeface="宋体" panose="02010600030101010101" pitchFamily="2" charset="-122"/>
                </a:rPr>
                <a:t>固定部分</a:t>
              </a:r>
            </a:p>
            <a:p>
              <a:pPr lvl="1" algn="just" eaLnBrk="1" hangingPunct="1">
                <a:lnSpc>
                  <a:spcPct val="96000"/>
                </a:lnSpc>
              </a:pPr>
              <a:r>
                <a:rPr lang="en-US" altLang="zh-CN" sz="1400">
                  <a:latin typeface="Times New Roman" panose="02020603050405020304" pitchFamily="18" charset="0"/>
                  <a:ea typeface="宋体" panose="02010600030101010101" pitchFamily="2" charset="-122"/>
                </a:rPr>
                <a:t>20</a:t>
              </a:r>
              <a:r>
                <a:rPr lang="zh-CN" altLang="en-US" sz="1400">
                  <a:latin typeface="Times New Roman" panose="02020603050405020304" pitchFamily="18" charset="0"/>
                  <a:ea typeface="宋体" panose="02010600030101010101" pitchFamily="2" charset="-122"/>
                </a:rPr>
                <a:t>字节</a:t>
              </a:r>
              <a:endParaRPr lang="zh-CN" altLang="en-US" sz="1400">
                <a:latin typeface="Verdana" panose="020B0604030504040204" pitchFamily="34" charset="0"/>
                <a:ea typeface="宋体" panose="02010600030101010101" pitchFamily="2" charset="-122"/>
              </a:endParaRPr>
            </a:p>
          </p:txBody>
        </p:sp>
        <p:sp>
          <p:nvSpPr>
            <p:cNvPr id="79892" name="AutoShape 17"/>
            <p:cNvSpPr>
              <a:spLocks/>
            </p:cNvSpPr>
            <p:nvPr/>
          </p:nvSpPr>
          <p:spPr bwMode="auto">
            <a:xfrm>
              <a:off x="434" y="2764"/>
              <a:ext cx="87" cy="497"/>
            </a:xfrm>
            <a:prstGeom prst="leftBrace">
              <a:avLst>
                <a:gd name="adj1" fmla="val 4760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79893" name="Text Box 18"/>
            <p:cNvSpPr txBox="1">
              <a:spLocks noChangeArrowheads="1"/>
            </p:cNvSpPr>
            <p:nvPr/>
          </p:nvSpPr>
          <p:spPr bwMode="auto">
            <a:xfrm>
              <a:off x="0" y="2807"/>
              <a:ext cx="427" cy="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r>
                <a:rPr lang="zh-CN" altLang="en-US" sz="1400">
                  <a:latin typeface="Times New Roman" panose="02020603050405020304" pitchFamily="18" charset="0"/>
                  <a:ea typeface="宋体" panose="02010600030101010101" pitchFamily="2" charset="-122"/>
                </a:rPr>
                <a:t>可变部分</a:t>
              </a:r>
              <a:endParaRPr lang="zh-CN" altLang="en-US" sz="1400">
                <a:latin typeface="Verdana" panose="020B0604030504040204" pitchFamily="34" charset="0"/>
                <a:ea typeface="宋体" panose="02010600030101010101" pitchFamily="2" charset="-122"/>
              </a:endParaRPr>
            </a:p>
          </p:txBody>
        </p:sp>
        <p:sp>
          <p:nvSpPr>
            <p:cNvPr id="79894" name="AutoShape 19"/>
            <p:cNvSpPr>
              <a:spLocks/>
            </p:cNvSpPr>
            <p:nvPr/>
          </p:nvSpPr>
          <p:spPr bwMode="auto">
            <a:xfrm>
              <a:off x="420" y="1539"/>
              <a:ext cx="71" cy="1136"/>
            </a:xfrm>
            <a:prstGeom prst="leftBrace">
              <a:avLst>
                <a:gd name="adj1" fmla="val 13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BA678E-DDA6-472F-8D38-2A22329D8372}" type="datetime1">
              <a:rPr lang="zh-CN" altLang="en-US" smtClean="0"/>
              <a:pPr/>
              <a:t>2019/12/6</a:t>
            </a:fld>
            <a:endParaRPr lang="en-US" altLang="zh-CN" smtClean="0"/>
          </a:p>
        </p:txBody>
      </p:sp>
      <p:sp>
        <p:nvSpPr>
          <p:cNvPr id="8089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090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7F857-DBEA-4DCE-8554-B37856CD603A}" type="slidenum">
              <a:rPr lang="zh-CN" altLang="en-US" smtClean="0"/>
              <a:pPr/>
              <a:t>77</a:t>
            </a:fld>
            <a:endParaRPr lang="en-US" altLang="zh-CN" smtClean="0"/>
          </a:p>
        </p:txBody>
      </p:sp>
      <p:sp>
        <p:nvSpPr>
          <p:cNvPr id="80901"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The IP Protocol</a:t>
            </a:r>
            <a:endParaRPr lang="zh-CN" altLang="en-US" smtClean="0">
              <a:ea typeface="宋体" panose="02010600030101010101" pitchFamily="2" charset="-122"/>
            </a:endParaRPr>
          </a:p>
        </p:txBody>
      </p:sp>
      <p:sp>
        <p:nvSpPr>
          <p:cNvPr id="80902" name="Rectangle 5"/>
          <p:cNvSpPr>
            <a:spLocks noChangeArrowheads="1"/>
          </p:cNvSpPr>
          <p:nvPr/>
        </p:nvSpPr>
        <p:spPr bwMode="auto">
          <a:xfrm>
            <a:off x="366713" y="1060450"/>
            <a:ext cx="8435975"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000" b="1">
                <a:ea typeface="宋体" panose="02010600030101010101" pitchFamily="2" charset="-122"/>
              </a:rPr>
              <a:t>Version: which version of the protocol the datagram belongs to. </a:t>
            </a:r>
            <a:r>
              <a:rPr lang="zh-CN" altLang="en-US" sz="2000" b="1">
                <a:ea typeface="宋体" panose="02010600030101010101" pitchFamily="2" charset="-122"/>
              </a:rPr>
              <a:t>（</a:t>
            </a:r>
            <a:r>
              <a:rPr lang="en-US" altLang="zh-CN" sz="2000" b="1">
                <a:ea typeface="宋体" panose="02010600030101010101" pitchFamily="2" charset="-122"/>
              </a:rPr>
              <a:t>IPv4</a:t>
            </a:r>
            <a:r>
              <a:rPr lang="zh-CN" altLang="en-US" sz="2000" b="1">
                <a:ea typeface="宋体" panose="02010600030101010101" pitchFamily="2" charset="-122"/>
              </a:rPr>
              <a:t>版本对应的值是 </a:t>
            </a:r>
            <a:r>
              <a:rPr lang="en-US" altLang="zh-CN" sz="2000" b="1">
                <a:ea typeface="宋体" panose="02010600030101010101" pitchFamily="2" charset="-122"/>
              </a:rPr>
              <a:t>0100</a:t>
            </a:r>
            <a:r>
              <a:rPr lang="zh-CN" altLang="en-US" sz="2000" b="1">
                <a:ea typeface="宋体" panose="02010600030101010101" pitchFamily="2" charset="-122"/>
              </a:rPr>
              <a:t>）</a:t>
            </a:r>
            <a:r>
              <a:rPr lang="zh-CN" altLang="en-US" sz="2000">
                <a:ea typeface="宋体" panose="02010600030101010101" pitchFamily="2" charset="-122"/>
              </a:rPr>
              <a:t> </a:t>
            </a:r>
            <a:endParaRPr lang="zh-CN" altLang="en-US" sz="2000" b="1">
              <a:ea typeface="宋体" panose="02010600030101010101" pitchFamily="2" charset="-122"/>
            </a:endParaRPr>
          </a:p>
          <a:p>
            <a:pPr eaLnBrk="1" hangingPunct="1">
              <a:lnSpc>
                <a:spcPct val="90000"/>
              </a:lnSpc>
              <a:buFontTx/>
              <a:buChar char="•"/>
            </a:pPr>
            <a:r>
              <a:rPr lang="en-US" altLang="zh-CN" sz="2000" b="1">
                <a:ea typeface="宋体" panose="02010600030101010101" pitchFamily="2" charset="-122"/>
              </a:rPr>
              <a:t>IHL: how long the header is, in 32-bit words. The minimum value is 5, the maximum value of this 4-bit field is 15.</a:t>
            </a:r>
          </a:p>
          <a:p>
            <a:pPr eaLnBrk="1" hangingPunct="1">
              <a:lnSpc>
                <a:spcPct val="90000"/>
              </a:lnSpc>
              <a:buFontTx/>
              <a:buChar char="•"/>
            </a:pPr>
            <a:r>
              <a:rPr lang="en-US" altLang="zh-CN" sz="2000" b="1">
                <a:ea typeface="宋体" panose="02010600030101010101" pitchFamily="2" charset="-122"/>
              </a:rPr>
              <a:t>Type of service: distinguish between different classes of service.</a:t>
            </a:r>
          </a:p>
          <a:p>
            <a:pPr eaLnBrk="1" hangingPunct="1">
              <a:buFontTx/>
              <a:buNone/>
            </a:pPr>
            <a:r>
              <a:rPr lang="zh-CN" altLang="en-US" sz="22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占</a:t>
            </a:r>
            <a:r>
              <a:rPr lang="en-US" altLang="zh-CN" sz="2000" b="1">
                <a:latin typeface="宋体" panose="02010600030101010101" pitchFamily="2" charset="-122"/>
                <a:ea typeface="宋体" panose="02010600030101010101" pitchFamily="2" charset="-122"/>
              </a:rPr>
              <a:t>8</a:t>
            </a:r>
            <a:r>
              <a:rPr lang="zh-CN" altLang="en-US" sz="2000" b="1">
                <a:latin typeface="宋体" panose="02010600030101010101" pitchFamily="2" charset="-122"/>
                <a:ea typeface="宋体" panose="02010600030101010101" pitchFamily="2" charset="-122"/>
              </a:rPr>
              <a:t>比特，主机要求通信子网提供的服务类型。包括一个</a:t>
            </a:r>
            <a:r>
              <a:rPr lang="en-US" altLang="zh-CN" sz="2000" b="1">
                <a:latin typeface="宋体" panose="02010600030101010101" pitchFamily="2" charset="-122"/>
                <a:ea typeface="宋体" panose="02010600030101010101" pitchFamily="2" charset="-122"/>
              </a:rPr>
              <a:t>3</a:t>
            </a:r>
            <a:r>
              <a:rPr lang="zh-CN" altLang="en-US" sz="2000" b="1">
                <a:latin typeface="宋体" panose="02010600030101010101" pitchFamily="2" charset="-122"/>
                <a:ea typeface="宋体" panose="02010600030101010101" pitchFamily="2" charset="-122"/>
              </a:rPr>
              <a:t>比特长度的优先级，</a:t>
            </a:r>
            <a:r>
              <a:rPr lang="en-US" altLang="zh-CN" sz="2000" b="1">
                <a:latin typeface="宋体" panose="02010600030101010101" pitchFamily="2" charset="-122"/>
                <a:ea typeface="宋体" panose="02010600030101010101" pitchFamily="2" charset="-122"/>
              </a:rPr>
              <a:t>3</a:t>
            </a:r>
            <a:r>
              <a:rPr lang="zh-CN" altLang="en-US" sz="2000" b="1">
                <a:latin typeface="宋体" panose="02010600030101010101" pitchFamily="2" charset="-122"/>
                <a:ea typeface="宋体" panose="02010600030101010101" pitchFamily="2" charset="-122"/>
              </a:rPr>
              <a:t>个标志位</a:t>
            </a:r>
            <a:r>
              <a:rPr lang="en-US" altLang="zh-CN" sz="2000" b="1">
                <a:latin typeface="宋体" panose="02010600030101010101" pitchFamily="2" charset="-122"/>
                <a:ea typeface="宋体" panose="02010600030101010101" pitchFamily="2" charset="-122"/>
              </a:rPr>
              <a:t>D</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T</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R</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2</a:t>
            </a:r>
            <a:r>
              <a:rPr lang="zh-CN" altLang="en-US" sz="2000" b="1">
                <a:latin typeface="宋体" panose="02010600030101010101" pitchFamily="2" charset="-122"/>
                <a:ea typeface="宋体" panose="02010600030101010101" pitchFamily="2" charset="-122"/>
              </a:rPr>
              <a:t>位保留未用。</a:t>
            </a:r>
          </a:p>
          <a:p>
            <a:pPr lvl="2" eaLnBrk="1" hangingPunct="1">
              <a:buFont typeface="Wingdings" panose="05000000000000000000" pitchFamily="2" charset="2"/>
              <a:buChar char="Ø"/>
            </a:pPr>
            <a:r>
              <a:rPr lang="zh-CN" altLang="en-US" sz="2000" b="1">
                <a:ea typeface="宋体" panose="02010600030101010101" pitchFamily="2" charset="-122"/>
              </a:rPr>
              <a:t>过程字段</a:t>
            </a:r>
            <a:r>
              <a:rPr lang="en-US" altLang="zh-CN" sz="2000" b="1">
                <a:ea typeface="宋体" panose="02010600030101010101" pitchFamily="2" charset="-122"/>
              </a:rPr>
              <a:t>(Routine)</a:t>
            </a:r>
            <a:r>
              <a:rPr lang="zh-CN" altLang="en-US" sz="2000" b="1">
                <a:ea typeface="宋体" panose="02010600030101010101" pitchFamily="2" charset="-122"/>
              </a:rPr>
              <a:t> ：</a:t>
            </a:r>
            <a:r>
              <a:rPr lang="en-US" altLang="zh-CN" sz="2000" b="1">
                <a:ea typeface="宋体" panose="02010600030101010101" pitchFamily="2" charset="-122"/>
              </a:rPr>
              <a:t>3</a:t>
            </a:r>
            <a:r>
              <a:rPr lang="zh-CN" altLang="en-US" sz="2000" b="1">
                <a:ea typeface="宋体" panose="02010600030101010101" pitchFamily="2" charset="-122"/>
              </a:rPr>
              <a:t>位，设置了数据包的重要性，取值越大数据越重要，取值范围为：</a:t>
            </a:r>
            <a:r>
              <a:rPr lang="en-US" altLang="zh-CN" sz="2000" b="1">
                <a:ea typeface="宋体" panose="02010600030101010101" pitchFamily="2" charset="-122"/>
              </a:rPr>
              <a:t>0</a:t>
            </a:r>
            <a:r>
              <a:rPr lang="zh-CN" altLang="en-US" sz="2000" b="1">
                <a:ea typeface="宋体" panose="02010600030101010101" pitchFamily="2" charset="-122"/>
              </a:rPr>
              <a:t>（正常）</a:t>
            </a:r>
            <a:r>
              <a:rPr lang="en-US" altLang="zh-CN" sz="2000" b="1">
                <a:ea typeface="宋体" panose="02010600030101010101" pitchFamily="2" charset="-122"/>
              </a:rPr>
              <a:t>~ 7</a:t>
            </a:r>
            <a:r>
              <a:rPr lang="zh-CN" altLang="en-US" sz="2000" b="1">
                <a:ea typeface="宋体" panose="02010600030101010101" pitchFamily="2" charset="-122"/>
              </a:rPr>
              <a:t>（网络控制） </a:t>
            </a:r>
          </a:p>
          <a:p>
            <a:pPr lvl="2" eaLnBrk="1" hangingPunct="1">
              <a:buFont typeface="Wingdings" panose="05000000000000000000" pitchFamily="2" charset="2"/>
              <a:buChar char="Ø"/>
            </a:pPr>
            <a:r>
              <a:rPr lang="zh-CN" altLang="en-US" sz="2000" b="1">
                <a:ea typeface="宋体" panose="02010600030101010101" pitchFamily="2" charset="-122"/>
              </a:rPr>
              <a:t>延迟字段</a:t>
            </a:r>
            <a:r>
              <a:rPr lang="en-US" altLang="zh-CN" sz="2000" b="1">
                <a:ea typeface="宋体" panose="02010600030101010101" pitchFamily="2" charset="-122"/>
              </a:rPr>
              <a:t>(Delay)</a:t>
            </a:r>
            <a:r>
              <a:rPr lang="zh-CN" altLang="en-US" sz="2000" b="1">
                <a:ea typeface="宋体" panose="02010600030101010101" pitchFamily="2" charset="-122"/>
              </a:rPr>
              <a:t> ：</a:t>
            </a:r>
            <a:r>
              <a:rPr lang="en-US" altLang="zh-CN" sz="2000" b="1">
                <a:ea typeface="宋体" panose="02010600030101010101" pitchFamily="2" charset="-122"/>
              </a:rPr>
              <a:t>1</a:t>
            </a:r>
            <a:r>
              <a:rPr lang="zh-CN" altLang="en-US" sz="2000" b="1">
                <a:ea typeface="宋体" panose="02010600030101010101" pitchFamily="2" charset="-122"/>
              </a:rPr>
              <a:t>位，取值：</a:t>
            </a:r>
            <a:r>
              <a:rPr lang="en-US" altLang="zh-CN" sz="2000" b="1">
                <a:ea typeface="宋体" panose="02010600030101010101" pitchFamily="2" charset="-122"/>
              </a:rPr>
              <a:t>0</a:t>
            </a:r>
            <a:r>
              <a:rPr lang="zh-CN" altLang="en-US" sz="2000" b="1">
                <a:ea typeface="宋体" panose="02010600030101010101" pitchFamily="2" charset="-122"/>
              </a:rPr>
              <a:t>（正常）、</a:t>
            </a:r>
            <a:r>
              <a:rPr lang="en-US" altLang="zh-CN" sz="2000" b="1">
                <a:ea typeface="宋体" panose="02010600030101010101" pitchFamily="2" charset="-122"/>
              </a:rPr>
              <a:t>1</a:t>
            </a:r>
            <a:r>
              <a:rPr lang="zh-CN" altLang="en-US" sz="2000" b="1">
                <a:ea typeface="宋体" panose="02010600030101010101" pitchFamily="2" charset="-122"/>
              </a:rPr>
              <a:t>（期待低的延迟） </a:t>
            </a:r>
          </a:p>
          <a:p>
            <a:pPr lvl="2" eaLnBrk="1" hangingPunct="1">
              <a:buFont typeface="Wingdings" panose="05000000000000000000" pitchFamily="2" charset="2"/>
              <a:buChar char="Ø"/>
            </a:pPr>
            <a:r>
              <a:rPr lang="zh-CN" altLang="en-US" sz="2000" b="1">
                <a:ea typeface="宋体" panose="02010600030101010101" pitchFamily="2" charset="-122"/>
              </a:rPr>
              <a:t>流量字段</a:t>
            </a:r>
            <a:r>
              <a:rPr lang="en-US" altLang="zh-CN" sz="2000" b="1">
                <a:ea typeface="宋体" panose="02010600030101010101" pitchFamily="2" charset="-122"/>
              </a:rPr>
              <a:t>(Throughput)</a:t>
            </a:r>
            <a:r>
              <a:rPr lang="zh-CN" altLang="en-US" sz="2000" b="1">
                <a:ea typeface="宋体" panose="02010600030101010101" pitchFamily="2" charset="-122"/>
              </a:rPr>
              <a:t> ：</a:t>
            </a:r>
            <a:r>
              <a:rPr lang="en-US" altLang="zh-CN" sz="2000" b="1">
                <a:ea typeface="宋体" panose="02010600030101010101" pitchFamily="2" charset="-122"/>
              </a:rPr>
              <a:t>1</a:t>
            </a:r>
            <a:r>
              <a:rPr lang="zh-CN" altLang="en-US" sz="2000" b="1">
                <a:ea typeface="宋体" panose="02010600030101010101" pitchFamily="2" charset="-122"/>
              </a:rPr>
              <a:t>位，取值：</a:t>
            </a:r>
            <a:r>
              <a:rPr lang="en-US" altLang="zh-CN" sz="2000" b="1">
                <a:ea typeface="宋体" panose="02010600030101010101" pitchFamily="2" charset="-122"/>
              </a:rPr>
              <a:t>0</a:t>
            </a:r>
            <a:r>
              <a:rPr lang="zh-CN" altLang="en-US" sz="2000" b="1">
                <a:ea typeface="宋体" panose="02010600030101010101" pitchFamily="2" charset="-122"/>
              </a:rPr>
              <a:t>（正常）、</a:t>
            </a:r>
            <a:r>
              <a:rPr lang="en-US" altLang="zh-CN" sz="2000" b="1">
                <a:ea typeface="宋体" panose="02010600030101010101" pitchFamily="2" charset="-122"/>
              </a:rPr>
              <a:t>1</a:t>
            </a:r>
            <a:r>
              <a:rPr lang="zh-CN" altLang="en-US" sz="2000" b="1">
                <a:ea typeface="宋体" panose="02010600030101010101" pitchFamily="2" charset="-122"/>
              </a:rPr>
              <a:t>（期待高的流量） </a:t>
            </a:r>
          </a:p>
          <a:p>
            <a:pPr lvl="2" eaLnBrk="1" hangingPunct="1">
              <a:buFont typeface="Wingdings" panose="05000000000000000000" pitchFamily="2" charset="2"/>
              <a:buChar char="Ø"/>
            </a:pPr>
            <a:r>
              <a:rPr lang="zh-CN" altLang="en-US" sz="2000" b="1">
                <a:ea typeface="宋体" panose="02010600030101010101" pitchFamily="2" charset="-122"/>
              </a:rPr>
              <a:t>可靠性字段</a:t>
            </a:r>
            <a:r>
              <a:rPr lang="en-US" altLang="zh-CN" sz="2000" b="1">
                <a:ea typeface="宋体" panose="02010600030101010101" pitchFamily="2" charset="-122"/>
              </a:rPr>
              <a:t>(Reliability)</a:t>
            </a:r>
            <a:r>
              <a:rPr lang="zh-CN" altLang="en-US" sz="2000" b="1">
                <a:ea typeface="宋体" panose="02010600030101010101" pitchFamily="2" charset="-122"/>
              </a:rPr>
              <a:t> ：</a:t>
            </a:r>
            <a:r>
              <a:rPr lang="en-US" altLang="zh-CN" sz="2000" b="1">
                <a:ea typeface="宋体" panose="02010600030101010101" pitchFamily="2" charset="-122"/>
              </a:rPr>
              <a:t>1</a:t>
            </a:r>
            <a:r>
              <a:rPr lang="zh-CN" altLang="en-US" sz="2000" b="1">
                <a:ea typeface="宋体" panose="02010600030101010101" pitchFamily="2" charset="-122"/>
              </a:rPr>
              <a:t>位，取值：</a:t>
            </a:r>
            <a:r>
              <a:rPr lang="en-US" altLang="zh-CN" sz="2000" b="1">
                <a:ea typeface="宋体" panose="02010600030101010101" pitchFamily="2" charset="-122"/>
              </a:rPr>
              <a:t>0</a:t>
            </a:r>
            <a:r>
              <a:rPr lang="zh-CN" altLang="en-US" sz="2000" b="1">
                <a:ea typeface="宋体" panose="02010600030101010101" pitchFamily="2" charset="-122"/>
              </a:rPr>
              <a:t>（正常）、</a:t>
            </a:r>
            <a:r>
              <a:rPr lang="en-US" altLang="zh-CN" sz="2000" b="1">
                <a:ea typeface="宋体" panose="02010600030101010101" pitchFamily="2" charset="-122"/>
              </a:rPr>
              <a:t>1</a:t>
            </a:r>
            <a:r>
              <a:rPr lang="zh-CN" altLang="en-US" sz="2000" b="1">
                <a:ea typeface="宋体" panose="02010600030101010101" pitchFamily="2" charset="-122"/>
              </a:rPr>
              <a:t>（期待高的可靠性） </a:t>
            </a:r>
          </a:p>
          <a:p>
            <a:pPr eaLnBrk="1" hangingPunct="1">
              <a:lnSpc>
                <a:spcPct val="90000"/>
              </a:lnSpc>
              <a:buFontTx/>
              <a:buNone/>
            </a:pPr>
            <a:endParaRPr lang="en-US" altLang="zh-CN" sz="20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4562CF-AA75-4F8D-96CF-B63FE37043B1}" type="datetime1">
              <a:rPr lang="zh-CN" altLang="en-US" smtClean="0"/>
              <a:pPr/>
              <a:t>2019/12/6</a:t>
            </a:fld>
            <a:endParaRPr lang="en-US" altLang="zh-CN" smtClean="0"/>
          </a:p>
        </p:txBody>
      </p:sp>
      <p:sp>
        <p:nvSpPr>
          <p:cNvPr id="8192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192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588FC8-D293-4BE8-BA91-47513A0DE201}" type="slidenum">
              <a:rPr lang="zh-CN" altLang="en-US" smtClean="0"/>
              <a:pPr/>
              <a:t>78</a:t>
            </a:fld>
            <a:endParaRPr lang="en-US" altLang="zh-CN" smtClean="0"/>
          </a:p>
        </p:txBody>
      </p:sp>
      <p:sp>
        <p:nvSpPr>
          <p:cNvPr id="81925"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The IP Protocol</a:t>
            </a:r>
            <a:endParaRPr lang="zh-CN" altLang="en-US" smtClean="0">
              <a:ea typeface="宋体" panose="02010600030101010101" pitchFamily="2" charset="-122"/>
            </a:endParaRPr>
          </a:p>
        </p:txBody>
      </p:sp>
      <p:sp>
        <p:nvSpPr>
          <p:cNvPr id="81926" name="Rectangle 5"/>
          <p:cNvSpPr>
            <a:spLocks noChangeArrowheads="1"/>
          </p:cNvSpPr>
          <p:nvPr/>
        </p:nvSpPr>
        <p:spPr bwMode="auto">
          <a:xfrm>
            <a:off x="428625" y="936625"/>
            <a:ext cx="8435975"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b="1">
                <a:ea typeface="宋体" panose="02010600030101010101" pitchFamily="2" charset="-122"/>
              </a:rPr>
              <a:t>Total length: includes everything in the datagram—both header and data. The maximum length is 65,535 bytes. </a:t>
            </a:r>
          </a:p>
          <a:p>
            <a:pPr eaLnBrk="1" hangingPunct="1">
              <a:lnSpc>
                <a:spcPct val="90000"/>
              </a:lnSpc>
              <a:buFontTx/>
              <a:buChar char="•"/>
            </a:pPr>
            <a:r>
              <a:rPr lang="en-US" altLang="zh-CN" b="1">
                <a:ea typeface="宋体" panose="02010600030101010101" pitchFamily="2" charset="-122"/>
              </a:rPr>
              <a:t>Identification: to determine which datagram a  fragment belongs to.</a:t>
            </a:r>
          </a:p>
          <a:p>
            <a:pPr eaLnBrk="1" hangingPunct="1">
              <a:lnSpc>
                <a:spcPct val="90000"/>
              </a:lnSpc>
              <a:buFontTx/>
              <a:buChar char="•"/>
            </a:pPr>
            <a:r>
              <a:rPr lang="en-US" altLang="zh-CN" b="1">
                <a:solidFill>
                  <a:srgbClr val="0070C0"/>
                </a:solidFill>
                <a:ea typeface="宋体" panose="02010600030101010101" pitchFamily="2" charset="-122"/>
              </a:rPr>
              <a:t>DF: Don't Fragment.</a:t>
            </a:r>
          </a:p>
          <a:p>
            <a:pPr eaLnBrk="1" hangingPunct="1">
              <a:lnSpc>
                <a:spcPct val="90000"/>
              </a:lnSpc>
              <a:buFontTx/>
              <a:buChar char="•"/>
            </a:pPr>
            <a:r>
              <a:rPr lang="en-US" altLang="zh-CN" b="1">
                <a:solidFill>
                  <a:srgbClr val="0070C0"/>
                </a:solidFill>
                <a:ea typeface="宋体" panose="02010600030101010101" pitchFamily="2" charset="-122"/>
              </a:rPr>
              <a:t>MF: More Fragments.</a:t>
            </a:r>
          </a:p>
          <a:p>
            <a:pPr eaLnBrk="1" hangingPunct="1">
              <a:lnSpc>
                <a:spcPct val="90000"/>
              </a:lnSpc>
              <a:buFontTx/>
              <a:buChar char="•"/>
            </a:pPr>
            <a:r>
              <a:rPr lang="en-US" altLang="zh-CN" b="1">
                <a:solidFill>
                  <a:srgbClr val="0070C0"/>
                </a:solidFill>
                <a:ea typeface="宋体" panose="02010600030101010101" pitchFamily="2" charset="-122"/>
              </a:rPr>
              <a:t>Fragment offset: where in the current datagram this fragment belongs. All fragments except the last one in a datagram must be a multiple of 8 bytes .</a:t>
            </a:r>
            <a:r>
              <a:rPr lang="zh-CN" altLang="en-US" b="1">
                <a:solidFill>
                  <a:srgbClr val="0070C0"/>
                </a:solidFill>
                <a:ea typeface="宋体" panose="02010600030101010101" pitchFamily="2" charset="-122"/>
              </a:rPr>
              <a:t>（</a:t>
            </a:r>
            <a:r>
              <a:rPr lang="en-US" altLang="zh-CN" b="1">
                <a:solidFill>
                  <a:srgbClr val="0070C0"/>
                </a:solidFill>
                <a:ea typeface="宋体" panose="02010600030101010101" pitchFamily="2" charset="-122"/>
              </a:rPr>
              <a:t>0~8192</a:t>
            </a:r>
            <a:r>
              <a:rPr lang="zh-CN" altLang="en-US" b="1">
                <a:solidFill>
                  <a:srgbClr val="0070C0"/>
                </a:solidFill>
                <a:ea typeface="宋体" panose="02010600030101010101" pitchFamily="2" charset="-122"/>
              </a:rPr>
              <a:t>）</a:t>
            </a:r>
            <a:endParaRPr lang="en-US" altLang="zh-CN" b="1">
              <a:solidFill>
                <a:srgbClr val="0070C0"/>
              </a:solidFill>
              <a:ea typeface="宋体" panose="02010600030101010101" pitchFamily="2" charset="-122"/>
            </a:endParaRPr>
          </a:p>
          <a:p>
            <a:pPr eaLnBrk="1" hangingPunct="1">
              <a:lnSpc>
                <a:spcPct val="90000"/>
              </a:lnSpc>
              <a:buFontTx/>
              <a:buChar char="•"/>
            </a:pPr>
            <a:r>
              <a:rPr lang="en-US" altLang="zh-CN" b="1">
                <a:ea typeface="宋体" panose="02010600030101010101" pitchFamily="2" charset="-122"/>
              </a:rPr>
              <a:t>Time to live: a counter used to limit packet lifetimes. </a:t>
            </a:r>
          </a:p>
          <a:p>
            <a:pPr eaLnBrk="1" hangingPunct="1">
              <a:lnSpc>
                <a:spcPct val="90000"/>
              </a:lnSpc>
              <a:buFontTx/>
              <a:buChar char="•"/>
            </a:pPr>
            <a:r>
              <a:rPr lang="en-US" altLang="zh-CN" b="1">
                <a:solidFill>
                  <a:srgbClr val="FF0000"/>
                </a:solidFill>
                <a:ea typeface="宋体" panose="02010600030101010101" pitchFamily="2" charset="-122"/>
              </a:rPr>
              <a:t>Protocol:  which transport process</a:t>
            </a:r>
          </a:p>
          <a:p>
            <a:pPr eaLnBrk="1" hangingPunct="1">
              <a:lnSpc>
                <a:spcPct val="90000"/>
              </a:lnSpc>
              <a:buFontTx/>
              <a:buChar char="•"/>
            </a:pPr>
            <a:r>
              <a:rPr lang="en-US" altLang="zh-CN" b="1">
                <a:ea typeface="宋体" panose="02010600030101010101" pitchFamily="2" charset="-122"/>
              </a:rPr>
              <a:t>Header checksum verifies the header only. </a:t>
            </a:r>
          </a:p>
          <a:p>
            <a:pPr eaLnBrk="1" hangingPunct="1">
              <a:lnSpc>
                <a:spcPct val="90000"/>
              </a:lnSpc>
              <a:buFontTx/>
              <a:buChar char="•"/>
            </a:pPr>
            <a:r>
              <a:rPr lang="en-US" altLang="zh-CN" b="1">
                <a:ea typeface="宋体" panose="02010600030101010101" pitchFamily="2" charset="-122"/>
              </a:rPr>
              <a:t>Source address and Destination address </a:t>
            </a:r>
          </a:p>
          <a:p>
            <a:pPr eaLnBrk="1" hangingPunct="1">
              <a:lnSpc>
                <a:spcPct val="90000"/>
              </a:lnSpc>
              <a:buFontTx/>
              <a:buChar char="•"/>
            </a:pPr>
            <a:r>
              <a:rPr lang="en-US" altLang="zh-CN" b="1">
                <a:ea typeface="宋体" panose="02010600030101010101" pitchFamily="2" charset="-122"/>
              </a:rPr>
              <a:t>Options</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CBEDD0-A425-4FBC-80BD-0D45A7DDD9F4}" type="datetime1">
              <a:rPr lang="zh-CN" altLang="en-US" smtClean="0"/>
              <a:pPr/>
              <a:t>2019/12/6</a:t>
            </a:fld>
            <a:endParaRPr lang="en-US" altLang="zh-CN" smtClean="0"/>
          </a:p>
        </p:txBody>
      </p:sp>
      <p:sp>
        <p:nvSpPr>
          <p:cNvPr id="8294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294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B8BBA9-DD2D-4C2D-87DE-962A05F904EF}" type="slidenum">
              <a:rPr lang="zh-CN" altLang="en-US" smtClean="0"/>
              <a:pPr/>
              <a:t>79</a:t>
            </a:fld>
            <a:endParaRPr lang="en-US" altLang="zh-CN" smtClean="0"/>
          </a:p>
        </p:txBody>
      </p:sp>
      <p:sp>
        <p:nvSpPr>
          <p:cNvPr id="82949" name="Rectangle 4"/>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The IP Protocol</a:t>
            </a:r>
            <a:endParaRPr lang="zh-CN" altLang="en-US" smtClean="0">
              <a:ea typeface="宋体" panose="02010600030101010101" pitchFamily="2" charset="-122"/>
            </a:endParaRPr>
          </a:p>
        </p:txBody>
      </p:sp>
      <p:pic>
        <p:nvPicPr>
          <p:cNvPr id="8295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046163"/>
            <a:ext cx="82677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AAF65F-84F7-4C10-9AC1-0D467DFCD973}" type="datetime1">
              <a:rPr lang="zh-CN" altLang="en-US" smtClean="0"/>
              <a:pPr/>
              <a:t>2019/12/6</a:t>
            </a:fld>
            <a:endParaRPr lang="en-US" altLang="zh-CN" smtClean="0"/>
          </a:p>
        </p:txBody>
      </p:sp>
      <p:sp>
        <p:nvSpPr>
          <p:cNvPr id="102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2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40346F-61F6-4C8F-8037-2AFD9760E789}" type="slidenum">
              <a:rPr lang="zh-CN" altLang="en-US" smtClean="0"/>
              <a:pPr/>
              <a:t>8</a:t>
            </a:fld>
            <a:endParaRPr lang="en-US" altLang="zh-CN" smtClean="0"/>
          </a:p>
        </p:txBody>
      </p:sp>
      <p:sp>
        <p:nvSpPr>
          <p:cNvPr id="1024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Routing Algorithms(1)</a:t>
            </a:r>
          </a:p>
        </p:txBody>
      </p:sp>
      <p:sp>
        <p:nvSpPr>
          <p:cNvPr id="10246" name="Rectangle 3"/>
          <p:cNvSpPr>
            <a:spLocks noGrp="1" noChangeArrowheads="1"/>
          </p:cNvSpPr>
          <p:nvPr>
            <p:ph type="body" idx="1"/>
          </p:nvPr>
        </p:nvSpPr>
        <p:spPr>
          <a:xfrm>
            <a:off x="769938" y="1317625"/>
            <a:ext cx="8374062" cy="5235575"/>
          </a:xfrm>
        </p:spPr>
        <p:txBody>
          <a:bodyPr/>
          <a:lstStyle/>
          <a:p>
            <a:pPr eaLnBrk="1" hangingPunct="1">
              <a:buFontTx/>
              <a:buChar char="•"/>
            </a:pPr>
            <a:r>
              <a:rPr lang="en-US" altLang="zh-CN" sz="2800" b="1" smtClean="0">
                <a:latin typeface="Arial" panose="020B0604020202020204" pitchFamily="34" charset="0"/>
                <a:ea typeface="宋体" panose="02010600030101010101" pitchFamily="2" charset="-122"/>
              </a:rPr>
              <a:t>The Optimality Principle</a:t>
            </a:r>
          </a:p>
          <a:p>
            <a:pPr eaLnBrk="1" hangingPunct="1">
              <a:buFontTx/>
              <a:buChar char="•"/>
            </a:pPr>
            <a:r>
              <a:rPr lang="en-US" altLang="zh-CN" sz="2800" b="1" smtClean="0">
                <a:latin typeface="Arial" panose="020B0604020202020204" pitchFamily="34" charset="0"/>
                <a:ea typeface="宋体" panose="02010600030101010101" pitchFamily="2" charset="-122"/>
              </a:rPr>
              <a:t>Shortest Path Routing</a:t>
            </a:r>
          </a:p>
          <a:p>
            <a:pPr eaLnBrk="1" hangingPunct="1">
              <a:buFontTx/>
              <a:buChar char="•"/>
            </a:pPr>
            <a:r>
              <a:rPr lang="en-US" altLang="zh-CN" sz="2800" b="1" smtClean="0">
                <a:latin typeface="Arial" panose="020B0604020202020204" pitchFamily="34" charset="0"/>
                <a:ea typeface="宋体" panose="02010600030101010101" pitchFamily="2" charset="-122"/>
              </a:rPr>
              <a:t>Flooding(</a:t>
            </a:r>
            <a:r>
              <a:rPr lang="zh-CN" altLang="en-US" sz="2800" b="1" smtClean="0">
                <a:latin typeface="Arial" panose="020B0604020202020204" pitchFamily="34" charset="0"/>
                <a:ea typeface="宋体" panose="02010600030101010101" pitchFamily="2" charset="-122"/>
              </a:rPr>
              <a:t>泛洪扩散</a:t>
            </a:r>
            <a:r>
              <a:rPr lang="en-US" altLang="zh-CN" sz="2800" b="1" smtClean="0">
                <a:latin typeface="Arial" panose="020B0604020202020204" pitchFamily="34" charset="0"/>
                <a:ea typeface="宋体" panose="02010600030101010101" pitchFamily="2" charset="-122"/>
              </a:rPr>
              <a:t>)</a:t>
            </a:r>
          </a:p>
          <a:p>
            <a:pPr eaLnBrk="1" hangingPunct="1">
              <a:buFontTx/>
              <a:buChar char="•"/>
            </a:pPr>
            <a:r>
              <a:rPr lang="en-US" altLang="zh-CN" sz="2800" b="1" smtClean="0">
                <a:latin typeface="Arial" panose="020B0604020202020204" pitchFamily="34" charset="0"/>
                <a:ea typeface="宋体" panose="02010600030101010101" pitchFamily="2" charset="-122"/>
              </a:rPr>
              <a:t>Distance Vector Routing</a:t>
            </a:r>
            <a:r>
              <a:rPr lang="zh-CN" altLang="en-US" sz="2800" b="1" smtClean="0">
                <a:latin typeface="Arial" panose="020B0604020202020204" pitchFamily="34" charset="0"/>
                <a:ea typeface="宋体" panose="02010600030101010101" pitchFamily="2" charset="-122"/>
              </a:rPr>
              <a:t>（距离矢量路由）</a:t>
            </a:r>
          </a:p>
          <a:p>
            <a:pPr eaLnBrk="1" hangingPunct="1">
              <a:buFontTx/>
              <a:buChar char="•"/>
            </a:pPr>
            <a:r>
              <a:rPr lang="en-US" altLang="zh-CN" sz="2800" b="1" smtClean="0">
                <a:latin typeface="Arial" panose="020B0604020202020204" pitchFamily="34" charset="0"/>
                <a:ea typeface="宋体" panose="02010600030101010101" pitchFamily="2" charset="-122"/>
              </a:rPr>
              <a:t>Link State Routing</a:t>
            </a:r>
            <a:r>
              <a:rPr lang="zh-CN" altLang="en-US" sz="2800" b="1" smtClean="0">
                <a:latin typeface="Arial" panose="020B0604020202020204" pitchFamily="34" charset="0"/>
                <a:ea typeface="宋体" panose="02010600030101010101" pitchFamily="2" charset="-122"/>
              </a:rPr>
              <a:t>（链路状态路由）</a:t>
            </a:r>
          </a:p>
          <a:p>
            <a:pPr eaLnBrk="1" hangingPunct="1">
              <a:buFontTx/>
              <a:buChar char="•"/>
            </a:pPr>
            <a:r>
              <a:rPr lang="en-US" altLang="zh-CN" sz="2800" b="1" smtClean="0">
                <a:latin typeface="Arial" panose="020B0604020202020204" pitchFamily="34" charset="0"/>
                <a:ea typeface="宋体" panose="02010600030101010101" pitchFamily="2" charset="-122"/>
              </a:rPr>
              <a:t>Hierarchical Routing</a:t>
            </a:r>
            <a:r>
              <a:rPr lang="zh-CN" altLang="en-US" sz="2800" b="1" smtClean="0">
                <a:latin typeface="Arial" panose="020B0604020202020204" pitchFamily="34" charset="0"/>
                <a:ea typeface="宋体" panose="02010600030101010101" pitchFamily="2" charset="-122"/>
              </a:rPr>
              <a:t>（层次路由）</a:t>
            </a:r>
          </a:p>
          <a:p>
            <a:pPr eaLnBrk="1" hangingPunct="1">
              <a:buFontTx/>
              <a:buChar char="•"/>
            </a:pPr>
            <a:r>
              <a:rPr lang="en-US" altLang="zh-CN" sz="2800" b="1" smtClean="0">
                <a:latin typeface="Arial" panose="020B0604020202020204" pitchFamily="34" charset="0"/>
                <a:ea typeface="宋体" panose="02010600030101010101" pitchFamily="2" charset="-122"/>
              </a:rPr>
              <a:t>Broadcast Routing*</a:t>
            </a:r>
          </a:p>
          <a:p>
            <a:pPr eaLnBrk="1" hangingPunct="1">
              <a:buFontTx/>
              <a:buChar char="•"/>
            </a:pPr>
            <a:r>
              <a:rPr lang="en-US" altLang="zh-CN" sz="2800" b="1" smtClean="0">
                <a:latin typeface="Arial" panose="020B0604020202020204" pitchFamily="34" charset="0"/>
                <a:ea typeface="宋体" panose="02010600030101010101" pitchFamily="2" charset="-122"/>
              </a:rPr>
              <a:t>Multicast Routing*</a:t>
            </a:r>
          </a:p>
          <a:p>
            <a:pPr eaLnBrk="1" hangingPunct="1">
              <a:buFontTx/>
              <a:buChar char="•"/>
            </a:pPr>
            <a:r>
              <a:rPr lang="en-US" altLang="zh-CN" sz="2800" b="1" smtClean="0">
                <a:latin typeface="Arial" panose="020B0604020202020204" pitchFamily="34" charset="0"/>
                <a:ea typeface="宋体" panose="02010600030101010101" pitchFamily="2" charset="-122"/>
              </a:rPr>
              <a:t>Routing for Mobile Hosts*</a:t>
            </a:r>
          </a:p>
          <a:p>
            <a:pPr eaLnBrk="1" hangingPunct="1">
              <a:buFontTx/>
              <a:buChar char="•"/>
            </a:pPr>
            <a:r>
              <a:rPr lang="en-US" altLang="zh-CN" sz="2800" b="1" smtClean="0">
                <a:latin typeface="Arial" panose="020B0604020202020204" pitchFamily="34" charset="0"/>
                <a:ea typeface="宋体" panose="02010600030101010101" pitchFamily="2" charset="-122"/>
              </a:rPr>
              <a:t>Routing in Ad Hoc Networks*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组合 11"/>
          <p:cNvGrpSpPr>
            <a:grpSpLocks/>
          </p:cNvGrpSpPr>
          <p:nvPr/>
        </p:nvGrpSpPr>
        <p:grpSpPr bwMode="auto">
          <a:xfrm>
            <a:off x="125413" y="800100"/>
            <a:ext cx="8893175" cy="5761038"/>
            <a:chOff x="0" y="188913"/>
            <a:chExt cx="8893175" cy="5761037"/>
          </a:xfrm>
        </p:grpSpPr>
        <p:sp>
          <p:nvSpPr>
            <p:cNvPr id="83972" name="Rectangle 2"/>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3973" name="Text Box 3"/>
            <p:cNvSpPr txBox="1">
              <a:spLocks noChangeArrowheads="1"/>
            </p:cNvSpPr>
            <p:nvPr/>
          </p:nvSpPr>
          <p:spPr bwMode="auto">
            <a:xfrm>
              <a:off x="468313" y="188913"/>
              <a:ext cx="2303462" cy="406400"/>
            </a:xfrm>
            <a:prstGeom prst="rect">
              <a:avLst/>
            </a:prstGeom>
            <a:solidFill>
              <a:srgbClr val="99FF33"/>
            </a:solidFill>
            <a:ln w="9525">
              <a:solidFill>
                <a:schemeClr val="folHlink"/>
              </a:solidFill>
              <a:miter lim="800000"/>
              <a:headEnd/>
              <a:tailEnd/>
            </a:ln>
            <a:effectLst>
              <a:outerShdw dist="35921" dir="2700000" algn="ctr" rotWithShape="0">
                <a:schemeClr val="bg2"/>
              </a:outerShdw>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000">
                  <a:solidFill>
                    <a:srgbClr val="333399"/>
                  </a:solidFill>
                  <a:ea typeface="黑体" panose="02010609060101010101" pitchFamily="49" charset="-122"/>
                </a:rPr>
                <a:t>发送端</a:t>
              </a:r>
            </a:p>
          </p:txBody>
        </p:sp>
        <p:sp>
          <p:nvSpPr>
            <p:cNvPr id="83974" name="Text Box 4"/>
            <p:cNvSpPr txBox="1">
              <a:spLocks noChangeArrowheads="1"/>
            </p:cNvSpPr>
            <p:nvPr/>
          </p:nvSpPr>
          <p:spPr bwMode="auto">
            <a:xfrm>
              <a:off x="6011863" y="188913"/>
              <a:ext cx="2232025" cy="406400"/>
            </a:xfrm>
            <a:prstGeom prst="rect">
              <a:avLst/>
            </a:prstGeom>
            <a:solidFill>
              <a:srgbClr val="CCCCFF"/>
            </a:solidFill>
            <a:ln w="9525">
              <a:solidFill>
                <a:schemeClr val="folHlink"/>
              </a:solidFill>
              <a:miter lim="800000"/>
              <a:headEnd/>
              <a:tailEnd/>
            </a:ln>
            <a:effectLst>
              <a:outerShdw dist="35921" dir="2700000" algn="ctr" rotWithShape="0">
                <a:schemeClr val="bg2"/>
              </a:outerShdw>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000">
                  <a:solidFill>
                    <a:srgbClr val="333399"/>
                  </a:solidFill>
                  <a:ea typeface="黑体" panose="02010609060101010101" pitchFamily="49" charset="-122"/>
                </a:rPr>
                <a:t>接收端</a:t>
              </a:r>
            </a:p>
          </p:txBody>
        </p:sp>
        <p:sp>
          <p:nvSpPr>
            <p:cNvPr id="83975" name="Rectangle 5"/>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3976" name="Text Box 6"/>
            <p:cNvSpPr txBox="1">
              <a:spLocks noChangeArrowheads="1"/>
            </p:cNvSpPr>
            <p:nvPr/>
          </p:nvSpPr>
          <p:spPr bwMode="auto">
            <a:xfrm>
              <a:off x="727075" y="752475"/>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1</a:t>
              </a:r>
            </a:p>
          </p:txBody>
        </p:sp>
        <p:sp>
          <p:nvSpPr>
            <p:cNvPr id="83977" name="Rectangle 7"/>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3978" name="Text Box 8"/>
            <p:cNvSpPr txBox="1">
              <a:spLocks noChangeArrowheads="1"/>
            </p:cNvSpPr>
            <p:nvPr/>
          </p:nvSpPr>
          <p:spPr bwMode="auto">
            <a:xfrm>
              <a:off x="727075" y="1168400"/>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2</a:t>
              </a:r>
            </a:p>
          </p:txBody>
        </p:sp>
        <p:grpSp>
          <p:nvGrpSpPr>
            <p:cNvPr id="83979" name="Group 9"/>
            <p:cNvGrpSpPr>
              <a:grpSpLocks/>
            </p:cNvGrpSpPr>
            <p:nvPr/>
          </p:nvGrpSpPr>
          <p:grpSpPr bwMode="auto">
            <a:xfrm>
              <a:off x="468313" y="1763713"/>
              <a:ext cx="2298700" cy="398462"/>
              <a:chOff x="295" y="1111"/>
              <a:chExt cx="1448" cy="251"/>
            </a:xfrm>
          </p:grpSpPr>
          <p:sp>
            <p:nvSpPr>
              <p:cNvPr id="84042"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置为全 </a:t>
                </a:r>
                <a:r>
                  <a:rPr kumimoji="1" lang="en-US" altLang="zh-CN" sz="2000">
                    <a:solidFill>
                      <a:srgbClr val="333399"/>
                    </a:solidFill>
                    <a:latin typeface="Arial" panose="020B0604020202020204" pitchFamily="34" charset="0"/>
                    <a:ea typeface="黑体" panose="02010609060101010101" pitchFamily="49" charset="-122"/>
                  </a:rPr>
                  <a:t>0</a:t>
                </a:r>
              </a:p>
            </p:txBody>
          </p:sp>
          <p:sp>
            <p:nvSpPr>
              <p:cNvPr id="84043" name="Text Box 11"/>
              <p:cNvSpPr txBox="1">
                <a:spLocks noChangeArrowheads="1"/>
              </p:cNvSpPr>
              <p:nvPr/>
            </p:nvSpPr>
            <p:spPr bwMode="auto">
              <a:xfrm>
                <a:off x="295" y="1111"/>
                <a:ext cx="5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检验和</a:t>
                </a:r>
              </a:p>
            </p:txBody>
          </p:sp>
        </p:grpSp>
        <p:sp>
          <p:nvSpPr>
            <p:cNvPr id="83980"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3981" name="Text Box 13"/>
            <p:cNvSpPr txBox="1">
              <a:spLocks noChangeArrowheads="1"/>
            </p:cNvSpPr>
            <p:nvPr/>
          </p:nvSpPr>
          <p:spPr bwMode="auto">
            <a:xfrm>
              <a:off x="727075" y="2386013"/>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n</a:t>
              </a:r>
            </a:p>
          </p:txBody>
        </p:sp>
        <p:grpSp>
          <p:nvGrpSpPr>
            <p:cNvPr id="83982" name="Group 14"/>
            <p:cNvGrpSpPr>
              <a:grpSpLocks/>
            </p:cNvGrpSpPr>
            <p:nvPr/>
          </p:nvGrpSpPr>
          <p:grpSpPr bwMode="auto">
            <a:xfrm>
              <a:off x="484188" y="2919412"/>
              <a:ext cx="2957514" cy="554037"/>
              <a:chOff x="305" y="1839"/>
              <a:chExt cx="1863" cy="349"/>
            </a:xfrm>
          </p:grpSpPr>
          <p:sp>
            <p:nvSpPr>
              <p:cNvPr id="84040" name="Rectangle 15"/>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16 </a:t>
                </a:r>
                <a:r>
                  <a:rPr kumimoji="1" lang="zh-CN" altLang="en-US" sz="2000">
                    <a:latin typeface="Arial" panose="020B0604020202020204" pitchFamily="34" charset="0"/>
                    <a:ea typeface="黑体" panose="02010609060101010101" pitchFamily="49" charset="-122"/>
                  </a:rPr>
                  <a:t>位</a:t>
                </a:r>
              </a:p>
            </p:txBody>
          </p:sp>
          <p:sp>
            <p:nvSpPr>
              <p:cNvPr id="84041" name="Text Box 16"/>
              <p:cNvSpPr txBox="1">
                <a:spLocks noChangeArrowheads="1"/>
              </p:cNvSpPr>
              <p:nvPr/>
            </p:nvSpPr>
            <p:spPr bwMode="auto">
              <a:xfrm>
                <a:off x="305" y="1839"/>
                <a:ext cx="18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1200">
                    <a:latin typeface="Arial" panose="020B0604020202020204" pitchFamily="34" charset="0"/>
                    <a:ea typeface="黑体" panose="02010609060101010101" pitchFamily="49" charset="-122"/>
                  </a:rPr>
                  <a:t>反码算术</a:t>
                </a:r>
                <a:r>
                  <a:rPr kumimoji="1" lang="en-US" altLang="zh-CN" sz="1200">
                    <a:latin typeface="Arial" panose="020B0604020202020204" pitchFamily="34" charset="0"/>
                    <a:ea typeface="黑体" panose="02010609060101010101" pitchFamily="49" charset="-122"/>
                  </a:rPr>
                  <a:t>/1</a:t>
                </a:r>
                <a:r>
                  <a:rPr kumimoji="1" lang="zh-CN" altLang="en-US" sz="1200">
                    <a:latin typeface="Arial" panose="020B0604020202020204" pitchFamily="34" charset="0"/>
                    <a:ea typeface="黑体" panose="02010609060101010101" pitchFamily="49" charset="-122"/>
                  </a:rPr>
                  <a:t>的补码算法</a:t>
                </a:r>
              </a:p>
              <a:p>
                <a:pPr eaLnBrk="1" hangingPunct="1">
                  <a:spcBef>
                    <a:spcPct val="0"/>
                  </a:spcBef>
                  <a:buClrTx/>
                  <a:buFontTx/>
                  <a:buNone/>
                </a:pPr>
                <a:r>
                  <a:rPr kumimoji="1" lang="zh-CN" altLang="en-US" sz="1200">
                    <a:latin typeface="Arial" panose="020B0604020202020204" pitchFamily="34" charset="0"/>
                    <a:ea typeface="黑体" panose="02010609060101010101" pitchFamily="49" charset="-122"/>
                  </a:rPr>
                  <a:t>运算求和</a:t>
                </a:r>
              </a:p>
            </p:txBody>
          </p:sp>
        </p:grpSp>
        <p:sp>
          <p:nvSpPr>
            <p:cNvPr id="83983" name="Text Box 17"/>
            <p:cNvSpPr txBox="1">
              <a:spLocks noChangeArrowheads="1"/>
            </p:cNvSpPr>
            <p:nvPr/>
          </p:nvSpPr>
          <p:spPr bwMode="auto">
            <a:xfrm>
              <a:off x="1770063" y="14446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000" b="1">
                  <a:latin typeface="Arial" panose="020B0604020202020204" pitchFamily="34" charset="0"/>
                  <a:ea typeface="黑体" panose="02010609060101010101" pitchFamily="49" charset="-122"/>
                </a:rPr>
                <a:t>…</a:t>
              </a:r>
            </a:p>
          </p:txBody>
        </p:sp>
        <p:sp>
          <p:nvSpPr>
            <p:cNvPr id="83984" name="Text Box 18"/>
            <p:cNvSpPr txBox="1">
              <a:spLocks noChangeArrowheads="1"/>
            </p:cNvSpPr>
            <p:nvPr/>
          </p:nvSpPr>
          <p:spPr bwMode="auto">
            <a:xfrm>
              <a:off x="1754188" y="203517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000" b="1">
                  <a:latin typeface="Arial" panose="020B0604020202020204" pitchFamily="34" charset="0"/>
                  <a:ea typeface="黑体" panose="02010609060101010101" pitchFamily="49" charset="-122"/>
                </a:rPr>
                <a:t>…</a:t>
              </a:r>
            </a:p>
          </p:txBody>
        </p:sp>
        <p:sp>
          <p:nvSpPr>
            <p:cNvPr id="83985" name="Line 19"/>
            <p:cNvSpPr>
              <a:spLocks noChangeShapeType="1"/>
            </p:cNvSpPr>
            <p:nvPr/>
          </p:nvSpPr>
          <p:spPr bwMode="auto">
            <a:xfrm>
              <a:off x="557213" y="2879725"/>
              <a:ext cx="2703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986" name="Group 20"/>
            <p:cNvGrpSpPr>
              <a:grpSpLocks/>
            </p:cNvGrpSpPr>
            <p:nvPr/>
          </p:nvGrpSpPr>
          <p:grpSpPr bwMode="auto">
            <a:xfrm>
              <a:off x="1214438" y="3576638"/>
              <a:ext cx="998537" cy="501650"/>
              <a:chOff x="765" y="2253"/>
              <a:chExt cx="629" cy="316"/>
            </a:xfrm>
          </p:grpSpPr>
          <p:sp>
            <p:nvSpPr>
              <p:cNvPr id="84038" name="AutoShape 21"/>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4039" name="Text Box 22"/>
              <p:cNvSpPr txBox="1">
                <a:spLocks noChangeArrowheads="1"/>
              </p:cNvSpPr>
              <p:nvPr/>
            </p:nvSpPr>
            <p:spPr bwMode="auto">
              <a:xfrm>
                <a:off x="765" y="2264"/>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取反码</a:t>
                </a:r>
              </a:p>
            </p:txBody>
          </p:sp>
        </p:grpSp>
        <p:sp>
          <p:nvSpPr>
            <p:cNvPr id="83987" name="AutoShape 23"/>
            <p:cNvSpPr>
              <a:spLocks/>
            </p:cNvSpPr>
            <p:nvPr/>
          </p:nvSpPr>
          <p:spPr bwMode="auto">
            <a:xfrm>
              <a:off x="396875" y="827088"/>
              <a:ext cx="160338" cy="1931987"/>
            </a:xfrm>
            <a:prstGeom prst="leftBrace">
              <a:avLst>
                <a:gd name="adj1" fmla="val 1004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3988" name="Text Box 24"/>
            <p:cNvSpPr txBox="1">
              <a:spLocks noChangeArrowheads="1"/>
            </p:cNvSpPr>
            <p:nvPr/>
          </p:nvSpPr>
          <p:spPr bwMode="auto">
            <a:xfrm>
              <a:off x="0" y="1022350"/>
              <a:ext cx="438150"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数</a:t>
              </a:r>
            </a:p>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据</a:t>
              </a:r>
            </a:p>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报</a:t>
              </a:r>
            </a:p>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首</a:t>
              </a:r>
            </a:p>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部</a:t>
              </a:r>
            </a:p>
          </p:txBody>
        </p:sp>
        <p:sp>
          <p:nvSpPr>
            <p:cNvPr id="83989"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3990" name="Rectangle 26"/>
            <p:cNvSpPr>
              <a:spLocks noChangeArrowheads="1"/>
            </p:cNvSpPr>
            <p:nvPr/>
          </p:nvSpPr>
          <p:spPr bwMode="auto">
            <a:xfrm>
              <a:off x="4462463" y="4240213"/>
              <a:ext cx="855662" cy="1349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3991" name="Text Box 27"/>
            <p:cNvSpPr txBox="1">
              <a:spLocks noChangeArrowheads="1"/>
            </p:cNvSpPr>
            <p:nvPr/>
          </p:nvSpPr>
          <p:spPr bwMode="auto">
            <a:xfrm>
              <a:off x="3908425" y="3548063"/>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IP </a:t>
              </a:r>
              <a:r>
                <a:rPr kumimoji="1" lang="zh-CN" altLang="en-US" sz="2000">
                  <a:latin typeface="Arial" panose="020B0604020202020204" pitchFamily="34" charset="0"/>
                  <a:ea typeface="黑体" panose="02010609060101010101" pitchFamily="49" charset="-122"/>
                </a:rPr>
                <a:t>数据报</a:t>
              </a:r>
            </a:p>
          </p:txBody>
        </p:sp>
        <p:sp>
          <p:nvSpPr>
            <p:cNvPr id="83992" name="Line 28"/>
            <p:cNvSpPr>
              <a:spLocks noChangeShapeType="1"/>
            </p:cNvSpPr>
            <p:nvPr/>
          </p:nvSpPr>
          <p:spPr bwMode="auto">
            <a:xfrm>
              <a:off x="3578225" y="4081463"/>
              <a:ext cx="1747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9"/>
            <p:cNvSpPr>
              <a:spLocks noChangeShapeType="1"/>
            </p:cNvSpPr>
            <p:nvPr/>
          </p:nvSpPr>
          <p:spPr bwMode="auto">
            <a:xfrm>
              <a:off x="3578225" y="4232275"/>
              <a:ext cx="1747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4" name="Line 30"/>
            <p:cNvSpPr>
              <a:spLocks noChangeShapeType="1"/>
            </p:cNvSpPr>
            <p:nvPr/>
          </p:nvSpPr>
          <p:spPr bwMode="auto">
            <a:xfrm>
              <a:off x="3578225" y="4379913"/>
              <a:ext cx="1747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5" name="Line 31"/>
            <p:cNvSpPr>
              <a:spLocks noChangeShapeType="1"/>
            </p:cNvSpPr>
            <p:nvPr/>
          </p:nvSpPr>
          <p:spPr bwMode="auto">
            <a:xfrm>
              <a:off x="3578225" y="4527550"/>
              <a:ext cx="1747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6" name="Line 32"/>
            <p:cNvSpPr>
              <a:spLocks noChangeShapeType="1"/>
            </p:cNvSpPr>
            <p:nvPr/>
          </p:nvSpPr>
          <p:spPr bwMode="auto">
            <a:xfrm>
              <a:off x="3578225" y="4676775"/>
              <a:ext cx="1747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7" name="Line 33"/>
            <p:cNvSpPr>
              <a:spLocks noChangeShapeType="1"/>
            </p:cNvSpPr>
            <p:nvPr/>
          </p:nvSpPr>
          <p:spPr bwMode="auto">
            <a:xfrm>
              <a:off x="4452938" y="3933825"/>
              <a:ext cx="0" cy="446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Line 34"/>
            <p:cNvSpPr>
              <a:spLocks noChangeShapeType="1"/>
            </p:cNvSpPr>
            <p:nvPr/>
          </p:nvSpPr>
          <p:spPr bwMode="auto">
            <a:xfrm>
              <a:off x="4054475" y="4232275"/>
              <a:ext cx="0" cy="147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Line 35"/>
            <p:cNvSpPr>
              <a:spLocks noChangeShapeType="1"/>
            </p:cNvSpPr>
            <p:nvPr/>
          </p:nvSpPr>
          <p:spPr bwMode="auto">
            <a:xfrm>
              <a:off x="4054475" y="3933825"/>
              <a:ext cx="0" cy="147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0" name="Line 36"/>
            <p:cNvSpPr>
              <a:spLocks noChangeShapeType="1"/>
            </p:cNvSpPr>
            <p:nvPr/>
          </p:nvSpPr>
          <p:spPr bwMode="auto">
            <a:xfrm>
              <a:off x="3817938" y="3933825"/>
              <a:ext cx="0" cy="147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1" name="Line 37"/>
            <p:cNvSpPr>
              <a:spLocks noChangeShapeType="1"/>
            </p:cNvSpPr>
            <p:nvPr/>
          </p:nvSpPr>
          <p:spPr bwMode="auto">
            <a:xfrm>
              <a:off x="4586288" y="4081463"/>
              <a:ext cx="0" cy="150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2" name="Line 38"/>
            <p:cNvSpPr>
              <a:spLocks noChangeShapeType="1"/>
            </p:cNvSpPr>
            <p:nvPr/>
          </p:nvSpPr>
          <p:spPr bwMode="auto">
            <a:xfrm>
              <a:off x="4849813" y="4527550"/>
              <a:ext cx="0"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4003" name="Group 39"/>
            <p:cNvGrpSpPr>
              <a:grpSpLocks/>
            </p:cNvGrpSpPr>
            <p:nvPr/>
          </p:nvGrpSpPr>
          <p:grpSpPr bwMode="auto">
            <a:xfrm>
              <a:off x="508000" y="4086225"/>
              <a:ext cx="2259013" cy="395288"/>
              <a:chOff x="320" y="2574"/>
              <a:chExt cx="1423" cy="249"/>
            </a:xfrm>
          </p:grpSpPr>
          <p:sp>
            <p:nvSpPr>
              <p:cNvPr id="84036" name="Rectangle 40"/>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4037" name="Text Box 41"/>
              <p:cNvSpPr txBox="1">
                <a:spLocks noChangeArrowheads="1"/>
              </p:cNvSpPr>
              <p:nvPr/>
            </p:nvSpPr>
            <p:spPr bwMode="auto">
              <a:xfrm>
                <a:off x="320" y="2574"/>
                <a:ext cx="5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检验和</a:t>
                </a:r>
              </a:p>
            </p:txBody>
          </p:sp>
        </p:grpSp>
        <p:sp>
          <p:nvSpPr>
            <p:cNvPr id="84004" name="Line 42"/>
            <p:cNvSpPr>
              <a:spLocks noChangeShapeType="1"/>
            </p:cNvSpPr>
            <p:nvPr/>
          </p:nvSpPr>
          <p:spPr bwMode="auto">
            <a:xfrm>
              <a:off x="2784475" y="4318000"/>
              <a:ext cx="2144713" cy="0"/>
            </a:xfrm>
            <a:prstGeom prst="line">
              <a:avLst/>
            </a:prstGeom>
            <a:noFill/>
            <a:ln w="2857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05" name="Rectangle 43"/>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4006" name="Text Box 44"/>
            <p:cNvSpPr txBox="1">
              <a:spLocks noChangeArrowheads="1"/>
            </p:cNvSpPr>
            <p:nvPr/>
          </p:nvSpPr>
          <p:spPr bwMode="auto">
            <a:xfrm>
              <a:off x="6188075" y="752475"/>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1</a:t>
              </a:r>
            </a:p>
          </p:txBody>
        </p:sp>
        <p:sp>
          <p:nvSpPr>
            <p:cNvPr id="84007" name="Rectangle 45"/>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4008" name="Text Box 46"/>
            <p:cNvSpPr txBox="1">
              <a:spLocks noChangeArrowheads="1"/>
            </p:cNvSpPr>
            <p:nvPr/>
          </p:nvSpPr>
          <p:spPr bwMode="auto">
            <a:xfrm>
              <a:off x="6188075" y="1168400"/>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2</a:t>
              </a:r>
            </a:p>
          </p:txBody>
        </p:sp>
        <p:grpSp>
          <p:nvGrpSpPr>
            <p:cNvPr id="84009" name="Group 47"/>
            <p:cNvGrpSpPr>
              <a:grpSpLocks/>
            </p:cNvGrpSpPr>
            <p:nvPr/>
          </p:nvGrpSpPr>
          <p:grpSpPr bwMode="auto">
            <a:xfrm>
              <a:off x="5959475" y="1749425"/>
              <a:ext cx="2270125" cy="398463"/>
              <a:chOff x="3754" y="1102"/>
              <a:chExt cx="1430" cy="251"/>
            </a:xfrm>
          </p:grpSpPr>
          <p:sp>
            <p:nvSpPr>
              <p:cNvPr id="84034" name="Rectangle 48"/>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4035" name="Text Box 49"/>
              <p:cNvSpPr txBox="1">
                <a:spLocks noChangeArrowheads="1"/>
              </p:cNvSpPr>
              <p:nvPr/>
            </p:nvSpPr>
            <p:spPr bwMode="auto">
              <a:xfrm>
                <a:off x="3754" y="1102"/>
                <a:ext cx="5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检验和</a:t>
                </a:r>
              </a:p>
            </p:txBody>
          </p:sp>
        </p:grpSp>
        <p:sp>
          <p:nvSpPr>
            <p:cNvPr id="84010" name="Rectangle 50"/>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16 </a:t>
              </a:r>
              <a:r>
                <a:rPr kumimoji="1" lang="zh-CN" altLang="en-US" sz="2000">
                  <a:solidFill>
                    <a:srgbClr val="333399"/>
                  </a:solidFill>
                  <a:latin typeface="Arial" panose="020B0604020202020204" pitchFamily="34" charset="0"/>
                  <a:ea typeface="黑体" panose="02010609060101010101" pitchFamily="49" charset="-122"/>
                </a:rPr>
                <a:t>位</a:t>
              </a:r>
            </a:p>
          </p:txBody>
        </p:sp>
        <p:sp>
          <p:nvSpPr>
            <p:cNvPr id="84011" name="Text Box 51"/>
            <p:cNvSpPr txBox="1">
              <a:spLocks noChangeArrowheads="1"/>
            </p:cNvSpPr>
            <p:nvPr/>
          </p:nvSpPr>
          <p:spPr bwMode="auto">
            <a:xfrm>
              <a:off x="6188075" y="2386013"/>
              <a:ext cx="64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字 </a:t>
              </a:r>
              <a:r>
                <a:rPr kumimoji="1" lang="en-US" altLang="zh-CN" sz="2000">
                  <a:latin typeface="Arial" panose="020B0604020202020204" pitchFamily="34" charset="0"/>
                  <a:ea typeface="黑体" panose="02010609060101010101" pitchFamily="49" charset="-122"/>
                </a:rPr>
                <a:t>n</a:t>
              </a:r>
            </a:p>
          </p:txBody>
        </p:sp>
        <p:grpSp>
          <p:nvGrpSpPr>
            <p:cNvPr id="84012" name="Group 52"/>
            <p:cNvGrpSpPr>
              <a:grpSpLocks/>
            </p:cNvGrpSpPr>
            <p:nvPr/>
          </p:nvGrpSpPr>
          <p:grpSpPr bwMode="auto">
            <a:xfrm>
              <a:off x="5724525" y="2976563"/>
              <a:ext cx="2505075" cy="700087"/>
              <a:chOff x="3606" y="1875"/>
              <a:chExt cx="1578" cy="441"/>
            </a:xfrm>
          </p:grpSpPr>
          <p:sp>
            <p:nvSpPr>
              <p:cNvPr id="84032" name="Rectangle 53"/>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16 </a:t>
                </a:r>
                <a:r>
                  <a:rPr kumimoji="1" lang="zh-CN" altLang="en-US" sz="2000">
                    <a:latin typeface="Arial" panose="020B0604020202020204" pitchFamily="34" charset="0"/>
                    <a:ea typeface="黑体" panose="02010609060101010101" pitchFamily="49" charset="-122"/>
                  </a:rPr>
                  <a:t>位</a:t>
                </a:r>
              </a:p>
            </p:txBody>
          </p:sp>
          <p:sp>
            <p:nvSpPr>
              <p:cNvPr id="84033" name="Text Box 54"/>
              <p:cNvSpPr txBox="1">
                <a:spLocks noChangeArrowheads="1"/>
              </p:cNvSpPr>
              <p:nvPr/>
            </p:nvSpPr>
            <p:spPr bwMode="auto">
              <a:xfrm>
                <a:off x="3606" y="1875"/>
                <a:ext cx="756"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反码算术</a:t>
                </a:r>
              </a:p>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运算求和</a:t>
                </a:r>
              </a:p>
            </p:txBody>
          </p:sp>
        </p:grpSp>
        <p:grpSp>
          <p:nvGrpSpPr>
            <p:cNvPr id="84013" name="Group 55"/>
            <p:cNvGrpSpPr>
              <a:grpSpLocks/>
            </p:cNvGrpSpPr>
            <p:nvPr/>
          </p:nvGrpSpPr>
          <p:grpSpPr bwMode="auto">
            <a:xfrm>
              <a:off x="6224588" y="4086225"/>
              <a:ext cx="2005012" cy="395288"/>
              <a:chOff x="3921" y="2574"/>
              <a:chExt cx="1263" cy="249"/>
            </a:xfrm>
          </p:grpSpPr>
          <p:sp>
            <p:nvSpPr>
              <p:cNvPr id="84030" name="Rectangle 56"/>
              <p:cNvSpPr>
                <a:spLocks noChangeArrowheads="1"/>
              </p:cNvSpPr>
              <p:nvPr/>
            </p:nvSpPr>
            <p:spPr bwMode="auto">
              <a:xfrm>
                <a:off x="4333" y="2619"/>
                <a:ext cx="851" cy="186"/>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16 </a:t>
                </a:r>
                <a:r>
                  <a:rPr kumimoji="1" lang="zh-CN" altLang="en-US" sz="2000">
                    <a:latin typeface="Arial" panose="020B0604020202020204" pitchFamily="34" charset="0"/>
                    <a:ea typeface="黑体" panose="02010609060101010101" pitchFamily="49" charset="-122"/>
                  </a:rPr>
                  <a:t>位</a:t>
                </a:r>
              </a:p>
            </p:txBody>
          </p:sp>
          <p:sp>
            <p:nvSpPr>
              <p:cNvPr id="84031" name="Text Box 57"/>
              <p:cNvSpPr txBox="1">
                <a:spLocks noChangeArrowheads="1"/>
              </p:cNvSpPr>
              <p:nvPr/>
            </p:nvSpPr>
            <p:spPr bwMode="auto">
              <a:xfrm>
                <a:off x="3921" y="2574"/>
                <a:ext cx="43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结果</a:t>
                </a:r>
              </a:p>
            </p:txBody>
          </p:sp>
        </p:grpSp>
        <p:sp>
          <p:nvSpPr>
            <p:cNvPr id="84014" name="Text Box 58"/>
            <p:cNvSpPr txBox="1">
              <a:spLocks noChangeArrowheads="1"/>
            </p:cNvSpPr>
            <p:nvPr/>
          </p:nvSpPr>
          <p:spPr bwMode="auto">
            <a:xfrm>
              <a:off x="7232650" y="14446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84015" name="Text Box 59"/>
            <p:cNvSpPr txBox="1">
              <a:spLocks noChangeArrowheads="1"/>
            </p:cNvSpPr>
            <p:nvPr/>
          </p:nvSpPr>
          <p:spPr bwMode="auto">
            <a:xfrm>
              <a:off x="7216775" y="203517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84016" name="Line 60"/>
            <p:cNvSpPr>
              <a:spLocks noChangeShapeType="1"/>
            </p:cNvSpPr>
            <p:nvPr/>
          </p:nvSpPr>
          <p:spPr bwMode="auto">
            <a:xfrm>
              <a:off x="6137275" y="2879725"/>
              <a:ext cx="2584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4017" name="Group 61"/>
            <p:cNvGrpSpPr>
              <a:grpSpLocks/>
            </p:cNvGrpSpPr>
            <p:nvPr/>
          </p:nvGrpSpPr>
          <p:grpSpPr bwMode="auto">
            <a:xfrm>
              <a:off x="6588125" y="3576638"/>
              <a:ext cx="1084263" cy="501650"/>
              <a:chOff x="4150" y="2253"/>
              <a:chExt cx="683" cy="316"/>
            </a:xfrm>
          </p:grpSpPr>
          <p:sp>
            <p:nvSpPr>
              <p:cNvPr id="84028" name="AutoShape 6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4029" name="Text Box 63"/>
              <p:cNvSpPr txBox="1">
                <a:spLocks noChangeArrowheads="1"/>
              </p:cNvSpPr>
              <p:nvPr/>
            </p:nvSpPr>
            <p:spPr bwMode="auto">
              <a:xfrm>
                <a:off x="4150" y="2264"/>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取反码</a:t>
                </a:r>
              </a:p>
            </p:txBody>
          </p:sp>
        </p:grpSp>
        <p:sp>
          <p:nvSpPr>
            <p:cNvPr id="84018" name="AutoShape 64"/>
            <p:cNvSpPr>
              <a:spLocks/>
            </p:cNvSpPr>
            <p:nvPr/>
          </p:nvSpPr>
          <p:spPr bwMode="auto">
            <a:xfrm>
              <a:off x="5938838" y="827088"/>
              <a:ext cx="158750" cy="1931987"/>
            </a:xfrm>
            <a:prstGeom prst="leftBrace">
              <a:avLst>
                <a:gd name="adj1" fmla="val 10141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2800">
                <a:latin typeface="Tahoma" panose="020B0604030504040204" pitchFamily="34" charset="0"/>
                <a:ea typeface="宋体" panose="02010600030101010101" pitchFamily="2" charset="-122"/>
              </a:endParaRPr>
            </a:p>
          </p:txBody>
        </p:sp>
        <p:sp>
          <p:nvSpPr>
            <p:cNvPr id="84019" name="Text Box 65"/>
            <p:cNvSpPr txBox="1">
              <a:spLocks noChangeArrowheads="1"/>
            </p:cNvSpPr>
            <p:nvPr/>
          </p:nvSpPr>
          <p:spPr bwMode="auto">
            <a:xfrm>
              <a:off x="3895725" y="4902200"/>
              <a:ext cx="1201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数据部分</a:t>
              </a:r>
            </a:p>
          </p:txBody>
        </p:sp>
        <p:sp>
          <p:nvSpPr>
            <p:cNvPr id="84020" name="AutoShape 66"/>
            <p:cNvSpPr>
              <a:spLocks/>
            </p:cNvSpPr>
            <p:nvPr/>
          </p:nvSpPr>
          <p:spPr bwMode="auto">
            <a:xfrm>
              <a:off x="5326063" y="3948113"/>
              <a:ext cx="160337" cy="742950"/>
            </a:xfrm>
            <a:prstGeom prst="rightBrace">
              <a:avLst>
                <a:gd name="adj1" fmla="val 386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4021" name="Freeform 67"/>
            <p:cNvSpPr>
              <a:spLocks/>
            </p:cNvSpPr>
            <p:nvPr/>
          </p:nvSpPr>
          <p:spPr bwMode="auto">
            <a:xfrm>
              <a:off x="5486400" y="1792288"/>
              <a:ext cx="454025" cy="2525712"/>
            </a:xfrm>
            <a:custGeom>
              <a:avLst/>
              <a:gdLst>
                <a:gd name="T0" fmla="*/ 0 w 464"/>
                <a:gd name="T1" fmla="*/ 2147483646 h 1624"/>
                <a:gd name="T2" fmla="*/ 2147483646 w 464"/>
                <a:gd name="T3" fmla="*/ 2147483646 h 1624"/>
                <a:gd name="T4" fmla="*/ 2147483646 w 464"/>
                <a:gd name="T5" fmla="*/ 0 h 1624"/>
                <a:gd name="T6" fmla="*/ 2147483646 w 464"/>
                <a:gd name="T7" fmla="*/ 0 h 1624"/>
                <a:gd name="T8" fmla="*/ 0 60000 65536"/>
                <a:gd name="T9" fmla="*/ 0 60000 65536"/>
                <a:gd name="T10" fmla="*/ 0 60000 65536"/>
                <a:gd name="T11" fmla="*/ 0 60000 65536"/>
                <a:gd name="T12" fmla="*/ 0 w 464"/>
                <a:gd name="T13" fmla="*/ 0 h 1624"/>
                <a:gd name="T14" fmla="*/ 464 w 464"/>
                <a:gd name="T15" fmla="*/ 1624 h 1624"/>
              </a:gdLst>
              <a:ahLst/>
              <a:cxnLst>
                <a:cxn ang="T8">
                  <a:pos x="T0" y="T1"/>
                </a:cxn>
                <a:cxn ang="T9">
                  <a:pos x="T2" y="T3"/>
                </a:cxn>
                <a:cxn ang="T10">
                  <a:pos x="T4" y="T5"/>
                </a:cxn>
                <a:cxn ang="T11">
                  <a:pos x="T6" y="T7"/>
                </a:cxn>
              </a:cxnLst>
              <a:rect l="T12" t="T13" r="T14" b="T15"/>
              <a:pathLst>
                <a:path w="464" h="1624">
                  <a:moveTo>
                    <a:pt x="0" y="1624"/>
                  </a:moveTo>
                  <a:lnTo>
                    <a:pt x="56" y="1624"/>
                  </a:lnTo>
                  <a:lnTo>
                    <a:pt x="56" y="0"/>
                  </a:lnTo>
                  <a:lnTo>
                    <a:pt x="464" y="0"/>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4022" name="Group 68"/>
            <p:cNvGrpSpPr>
              <a:grpSpLocks/>
            </p:cNvGrpSpPr>
            <p:nvPr/>
          </p:nvGrpSpPr>
          <p:grpSpPr bwMode="auto">
            <a:xfrm>
              <a:off x="6416675" y="4560888"/>
              <a:ext cx="2476500" cy="1389062"/>
              <a:chOff x="4042" y="2873"/>
              <a:chExt cx="1560" cy="875"/>
            </a:xfrm>
          </p:grpSpPr>
          <p:sp>
            <p:nvSpPr>
              <p:cNvPr id="84026" name="AutoShape 69"/>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buFontTx/>
                  <a:buNone/>
                </a:pPr>
                <a:endParaRPr lang="zh-CN" altLang="en-US" b="1">
                  <a:latin typeface="Franklin Gothic Medium" panose="020B0603020102020204" pitchFamily="34" charset="0"/>
                  <a:ea typeface="楷体_GB2312" pitchFamily="49" charset="-122"/>
                </a:endParaRPr>
              </a:p>
            </p:txBody>
          </p:sp>
          <p:sp>
            <p:nvSpPr>
              <p:cNvPr id="84027" name="Rectangle 70"/>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2000">
                    <a:solidFill>
                      <a:srgbClr val="333399"/>
                    </a:solidFill>
                    <a:ea typeface="黑体" panose="02010609060101010101" pitchFamily="49" charset="-122"/>
                  </a:rPr>
                  <a:t>若结果为 </a:t>
                </a:r>
                <a:r>
                  <a:rPr kumimoji="1" lang="en-US" altLang="zh-CN" sz="2000">
                    <a:solidFill>
                      <a:srgbClr val="333399"/>
                    </a:solidFill>
                    <a:ea typeface="黑体" panose="02010609060101010101" pitchFamily="49" charset="-122"/>
                  </a:rPr>
                  <a:t>0, </a:t>
                </a:r>
                <a:r>
                  <a:rPr kumimoji="1" lang="zh-CN" altLang="en-US" sz="2000">
                    <a:solidFill>
                      <a:srgbClr val="333399"/>
                    </a:solidFill>
                    <a:ea typeface="黑体" panose="02010609060101010101" pitchFamily="49" charset="-122"/>
                  </a:rPr>
                  <a:t>则保留；</a:t>
                </a:r>
              </a:p>
              <a:p>
                <a:r>
                  <a:rPr kumimoji="1" lang="zh-CN" altLang="en-US" sz="2000">
                    <a:solidFill>
                      <a:srgbClr val="FF0000"/>
                    </a:solidFill>
                    <a:ea typeface="黑体" panose="02010609060101010101" pitchFamily="49" charset="-122"/>
                  </a:rPr>
                  <a:t>否则，丢弃该数据报</a:t>
                </a:r>
              </a:p>
            </p:txBody>
          </p:sp>
        </p:grpSp>
        <p:grpSp>
          <p:nvGrpSpPr>
            <p:cNvPr id="84023" name="Group 71"/>
            <p:cNvGrpSpPr>
              <a:grpSpLocks/>
            </p:cNvGrpSpPr>
            <p:nvPr/>
          </p:nvGrpSpPr>
          <p:grpSpPr bwMode="auto">
            <a:xfrm>
              <a:off x="827088" y="4887913"/>
              <a:ext cx="2968625" cy="701675"/>
              <a:chOff x="521" y="3079"/>
              <a:chExt cx="1870" cy="442"/>
            </a:xfrm>
          </p:grpSpPr>
          <p:sp>
            <p:nvSpPr>
              <p:cNvPr id="84024" name="Text Box 72"/>
              <p:cNvSpPr txBox="1">
                <a:spLocks noChangeArrowheads="1"/>
              </p:cNvSpPr>
              <p:nvPr/>
            </p:nvSpPr>
            <p:spPr bwMode="auto">
              <a:xfrm>
                <a:off x="521" y="3079"/>
                <a:ext cx="15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数据部分</a:t>
                </a:r>
              </a:p>
              <a:p>
                <a:pPr algn="ctr" eaLnBrk="1" hangingPunct="1">
                  <a:spcBef>
                    <a:spcPct val="0"/>
                  </a:spcBef>
                  <a:buClrTx/>
                  <a:buFontTx/>
                  <a:buNone/>
                </a:pPr>
                <a:r>
                  <a:rPr kumimoji="1" lang="zh-CN" altLang="en-US" sz="2000">
                    <a:latin typeface="Arial" panose="020B0604020202020204" pitchFamily="34" charset="0"/>
                    <a:ea typeface="黑体" panose="02010609060101010101" pitchFamily="49" charset="-122"/>
                  </a:rPr>
                  <a:t>不参与检验和的计算</a:t>
                </a:r>
              </a:p>
            </p:txBody>
          </p:sp>
          <p:sp>
            <p:nvSpPr>
              <p:cNvPr id="84025" name="Line 73"/>
              <p:cNvSpPr>
                <a:spLocks noChangeShapeType="1"/>
              </p:cNvSpPr>
              <p:nvPr/>
            </p:nvSpPr>
            <p:spPr bwMode="auto">
              <a:xfrm>
                <a:off x="2020" y="3266"/>
                <a:ext cx="371"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4" name="标题 1"/>
          <p:cNvSpPr txBox="1">
            <a:spLocks/>
          </p:cNvSpPr>
          <p:nvPr/>
        </p:nvSpPr>
        <p:spPr>
          <a:xfrm>
            <a:off x="0" y="0"/>
            <a:ext cx="9144000" cy="1143000"/>
          </a:xfrm>
          <a:prstGeom prst="rect">
            <a:avLst/>
          </a:prstGeom>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gn="ctr">
              <a:spcBef>
                <a:spcPct val="0"/>
              </a:spcBef>
              <a:buClrTx/>
              <a:buFontTx/>
              <a:buNone/>
              <a:defRPr/>
            </a:pPr>
            <a:r>
              <a:rPr lang="en-US" altLang="zh-CN" sz="4400" smtClean="0">
                <a:solidFill>
                  <a:srgbClr val="FF0000"/>
                </a:solidFill>
                <a:effectLst>
                  <a:outerShdw blurRad="38100" dist="38100" dir="2700000" algn="tl">
                    <a:srgbClr val="C0C0C0"/>
                  </a:outerShdw>
                </a:effectLst>
                <a:ea typeface="宋体" panose="02010600030101010101" pitchFamily="2" charset="-122"/>
              </a:rPr>
              <a:t>Checksum Calculation</a:t>
            </a:r>
            <a:endParaRPr lang="zh-CN" altLang="en-US" sz="4400"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970213" y="2852738"/>
            <a:ext cx="2465387" cy="647700"/>
          </a:xfrm>
          <a:prstGeom prst="rect">
            <a:avLst/>
          </a:prstGeom>
          <a:solidFill>
            <a:schemeClr val="accent1"/>
          </a:solid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a:effectLst>
                  <a:outerShdw blurRad="38100" dist="38100" dir="2700000" algn="tl">
                    <a:srgbClr val="000000"/>
                  </a:outerShdw>
                </a:effectLst>
              </a:rPr>
              <a:t>0x D190</a:t>
            </a:r>
          </a:p>
        </p:txBody>
      </p:sp>
      <p:sp>
        <p:nvSpPr>
          <p:cNvPr id="38915" name="Rectangle 3"/>
          <p:cNvSpPr>
            <a:spLocks noGrp="1" noChangeArrowheads="1"/>
          </p:cNvSpPr>
          <p:nvPr>
            <p:ph type="title" idx="4294967295"/>
          </p:nvPr>
        </p:nvSpPr>
        <p:spPr/>
        <p:txBody>
          <a:bodyPr/>
          <a:lstStyle/>
          <a:p>
            <a:pPr eaLnBrk="1" hangingPunct="1">
              <a:defRPr/>
            </a:pPr>
            <a:r>
              <a:rPr lang="en-US" altLang="zh-CN" smtClean="0">
                <a:effectLst>
                  <a:outerShdw blurRad="38100" dist="38100" dir="2700000" algn="tl">
                    <a:srgbClr val="C0C0C0"/>
                  </a:outerShdw>
                </a:effectLst>
                <a:ea typeface="宋体" panose="02010600030101010101" pitchFamily="2" charset="-122"/>
              </a:rPr>
              <a:t>Checksum</a:t>
            </a:r>
            <a:r>
              <a:rPr lang="zh-CN" altLang="en-US" smtClean="0">
                <a:effectLst>
                  <a:outerShdw blurRad="38100" dist="38100" dir="2700000" algn="tl">
                    <a:srgbClr val="C0C0C0"/>
                  </a:outerShdw>
                </a:effectLst>
                <a:ea typeface="宋体" panose="02010600030101010101" pitchFamily="2" charset="-122"/>
              </a:rPr>
              <a:t>（</a:t>
            </a:r>
            <a:r>
              <a:rPr lang="en-US" altLang="zh-CN" smtClean="0">
                <a:effectLst>
                  <a:outerShdw blurRad="38100" dist="38100" dir="2700000" algn="tl">
                    <a:srgbClr val="C0C0C0"/>
                  </a:outerShdw>
                </a:effectLst>
                <a:ea typeface="宋体" panose="02010600030101010101" pitchFamily="2" charset="-122"/>
              </a:rPr>
              <a:t>Example</a:t>
            </a:r>
            <a:r>
              <a:rPr lang="zh-CN" altLang="en-US" smtClean="0">
                <a:effectLst>
                  <a:outerShdw blurRad="38100" dist="38100" dir="2700000" algn="tl">
                    <a:srgbClr val="C0C0C0"/>
                  </a:outerShdw>
                </a:effectLst>
                <a:ea typeface="宋体" panose="02010600030101010101" pitchFamily="2" charset="-122"/>
              </a:rPr>
              <a:t>）</a:t>
            </a:r>
            <a:endParaRPr lang="en-US" altLang="zh-CN" smtClean="0">
              <a:effectLst>
                <a:outerShdw blurRad="38100" dist="38100" dir="2700000" algn="tl">
                  <a:srgbClr val="C0C0C0"/>
                </a:outerShdw>
              </a:effectLst>
              <a:ea typeface="宋体" panose="02010600030101010101" pitchFamily="2" charset="-122"/>
            </a:endParaRPr>
          </a:p>
        </p:txBody>
      </p:sp>
      <p:sp>
        <p:nvSpPr>
          <p:cNvPr id="38916" name="Text Box 4"/>
          <p:cNvSpPr txBox="1">
            <a:spLocks noChangeArrowheads="1"/>
          </p:cNvSpPr>
          <p:nvPr/>
        </p:nvSpPr>
        <p:spPr bwMode="auto">
          <a:xfrm>
            <a:off x="515938" y="1557338"/>
            <a:ext cx="614362"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smtClean="0">
                <a:effectLst>
                  <a:outerShdw blurRad="38100" dist="38100" dir="2700000" algn="tl">
                    <a:srgbClr val="000000"/>
                  </a:outerShdw>
                </a:effectLst>
              </a:rPr>
              <a:t>4</a:t>
            </a:r>
          </a:p>
        </p:txBody>
      </p:sp>
      <p:sp>
        <p:nvSpPr>
          <p:cNvPr id="38917" name="Text Box 5"/>
          <p:cNvSpPr txBox="1">
            <a:spLocks noChangeArrowheads="1"/>
          </p:cNvSpPr>
          <p:nvPr/>
        </p:nvSpPr>
        <p:spPr bwMode="auto">
          <a:xfrm>
            <a:off x="1116013" y="1557338"/>
            <a:ext cx="639762"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smtClean="0">
                <a:effectLst>
                  <a:outerShdw blurRad="38100" dist="38100" dir="2700000" algn="tl">
                    <a:srgbClr val="000000"/>
                  </a:outerShdw>
                </a:effectLst>
              </a:rPr>
              <a:t>5</a:t>
            </a:r>
          </a:p>
        </p:txBody>
      </p:sp>
      <p:sp>
        <p:nvSpPr>
          <p:cNvPr id="38918" name="Text Box 6"/>
          <p:cNvSpPr txBox="1">
            <a:spLocks noChangeArrowheads="1"/>
          </p:cNvSpPr>
          <p:nvPr/>
        </p:nvSpPr>
        <p:spPr bwMode="auto">
          <a:xfrm>
            <a:off x="1751013" y="1557338"/>
            <a:ext cx="1228725"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smtClean="0">
                <a:effectLst>
                  <a:outerShdw blurRad="38100" dist="38100" dir="2700000" algn="tl">
                    <a:srgbClr val="000000"/>
                  </a:outerShdw>
                </a:effectLst>
              </a:rPr>
              <a:t>0</a:t>
            </a:r>
          </a:p>
        </p:txBody>
      </p:sp>
      <p:sp>
        <p:nvSpPr>
          <p:cNvPr id="38919" name="Text Box 7"/>
          <p:cNvSpPr txBox="1">
            <a:spLocks noChangeArrowheads="1"/>
          </p:cNvSpPr>
          <p:nvPr/>
        </p:nvSpPr>
        <p:spPr bwMode="auto">
          <a:xfrm>
            <a:off x="2970213" y="1557338"/>
            <a:ext cx="2465387" cy="647700"/>
          </a:xfrm>
          <a:prstGeom prst="rect">
            <a:avLst/>
          </a:prstGeom>
          <a:no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dirty="0">
                <a:solidFill>
                  <a:srgbClr val="FF0000"/>
                </a:solidFill>
                <a:effectLst>
                  <a:outerShdw blurRad="38100" dist="38100" dir="2700000" algn="tl">
                    <a:srgbClr val="000000"/>
                  </a:outerShdw>
                </a:effectLst>
              </a:rPr>
              <a:t>30</a:t>
            </a:r>
          </a:p>
        </p:txBody>
      </p:sp>
      <p:sp>
        <p:nvSpPr>
          <p:cNvPr id="38920" name="Text Box 8"/>
          <p:cNvSpPr txBox="1">
            <a:spLocks noChangeArrowheads="1"/>
          </p:cNvSpPr>
          <p:nvPr/>
        </p:nvSpPr>
        <p:spPr bwMode="auto">
          <a:xfrm>
            <a:off x="515938" y="2205038"/>
            <a:ext cx="2457450"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dirty="0" smtClean="0">
                <a:solidFill>
                  <a:srgbClr val="FFFF00"/>
                </a:solidFill>
                <a:effectLst>
                  <a:outerShdw blurRad="38100" dist="38100" dir="2700000" algn="tl">
                    <a:srgbClr val="000000"/>
                  </a:outerShdw>
                </a:effectLst>
              </a:rPr>
              <a:t>1</a:t>
            </a:r>
          </a:p>
        </p:txBody>
      </p:sp>
      <p:sp>
        <p:nvSpPr>
          <p:cNvPr id="38921" name="Text Box 9"/>
          <p:cNvSpPr txBox="1">
            <a:spLocks noChangeArrowheads="1"/>
          </p:cNvSpPr>
          <p:nvPr/>
        </p:nvSpPr>
        <p:spPr bwMode="auto">
          <a:xfrm>
            <a:off x="2979738" y="2205038"/>
            <a:ext cx="584200"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dirty="0" smtClean="0">
                <a:solidFill>
                  <a:srgbClr val="92D050"/>
                </a:solidFill>
                <a:effectLst>
                  <a:outerShdw blurRad="38100" dist="38100" dir="2700000" algn="tl">
                    <a:srgbClr val="000000"/>
                  </a:outerShdw>
                </a:effectLst>
              </a:rPr>
              <a:t>0</a:t>
            </a:r>
          </a:p>
        </p:txBody>
      </p:sp>
      <p:sp>
        <p:nvSpPr>
          <p:cNvPr id="38922" name="Text Box 10"/>
          <p:cNvSpPr txBox="1">
            <a:spLocks noChangeArrowheads="1"/>
          </p:cNvSpPr>
          <p:nvPr/>
        </p:nvSpPr>
        <p:spPr bwMode="auto">
          <a:xfrm>
            <a:off x="3563938" y="2205038"/>
            <a:ext cx="1871662" cy="647700"/>
          </a:xfrm>
          <a:prstGeom prst="rect">
            <a:avLst/>
          </a:prstGeom>
          <a:no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dirty="0" smtClean="0">
                <a:solidFill>
                  <a:srgbClr val="92D050"/>
                </a:solidFill>
                <a:effectLst>
                  <a:outerShdw blurRad="38100" dist="38100" dir="2700000" algn="tl">
                    <a:srgbClr val="000000"/>
                  </a:outerShdw>
                </a:effectLst>
              </a:rPr>
              <a:t>0</a:t>
            </a:r>
          </a:p>
        </p:txBody>
      </p:sp>
      <p:sp>
        <p:nvSpPr>
          <p:cNvPr id="38923" name="Text Box 11"/>
          <p:cNvSpPr txBox="1">
            <a:spLocks noChangeArrowheads="1"/>
          </p:cNvSpPr>
          <p:nvPr/>
        </p:nvSpPr>
        <p:spPr bwMode="auto">
          <a:xfrm>
            <a:off x="514350" y="2852738"/>
            <a:ext cx="1228725" cy="647700"/>
          </a:xfrm>
          <a:prstGeom prst="rect">
            <a:avLst/>
          </a:prstGeom>
          <a:no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dirty="0">
                <a:solidFill>
                  <a:srgbClr val="00B0F0"/>
                </a:solidFill>
                <a:effectLst>
                  <a:outerShdw blurRad="38100" dist="38100" dir="2700000" algn="tl">
                    <a:srgbClr val="000000"/>
                  </a:outerShdw>
                </a:effectLst>
              </a:rPr>
              <a:t>10</a:t>
            </a:r>
          </a:p>
        </p:txBody>
      </p:sp>
      <p:sp>
        <p:nvSpPr>
          <p:cNvPr id="38924" name="Text Box 12"/>
          <p:cNvSpPr txBox="1">
            <a:spLocks noChangeArrowheads="1"/>
          </p:cNvSpPr>
          <p:nvPr/>
        </p:nvSpPr>
        <p:spPr bwMode="auto">
          <a:xfrm>
            <a:off x="1751013" y="2852738"/>
            <a:ext cx="1228725" cy="647700"/>
          </a:xfrm>
          <a:prstGeom prst="rect">
            <a:avLst/>
          </a:prstGeom>
          <a:no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dirty="0">
                <a:solidFill>
                  <a:srgbClr val="00B0F0"/>
                </a:solidFill>
                <a:effectLst>
                  <a:outerShdw blurRad="38100" dist="38100" dir="2700000" algn="tl">
                    <a:srgbClr val="000000"/>
                  </a:outerShdw>
                </a:effectLst>
              </a:rPr>
              <a:t>17</a:t>
            </a:r>
          </a:p>
        </p:txBody>
      </p:sp>
      <p:sp>
        <p:nvSpPr>
          <p:cNvPr id="38925" name="Text Box 13"/>
          <p:cNvSpPr txBox="1">
            <a:spLocks noChangeArrowheads="1"/>
          </p:cNvSpPr>
          <p:nvPr/>
        </p:nvSpPr>
        <p:spPr bwMode="auto">
          <a:xfrm>
            <a:off x="514350" y="3500438"/>
            <a:ext cx="4921250" cy="649287"/>
          </a:xfrm>
          <a:prstGeom prst="rect">
            <a:avLst/>
          </a:prstGeom>
          <a:no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dirty="0">
                <a:solidFill>
                  <a:srgbClr val="7030A0"/>
                </a:solidFill>
                <a:effectLst>
                  <a:outerShdw blurRad="38100" dist="38100" dir="2700000" algn="tl">
                    <a:srgbClr val="000000"/>
                  </a:outerShdw>
                </a:effectLst>
              </a:rPr>
              <a:t>100</a:t>
            </a:r>
            <a:r>
              <a:rPr lang="en-US" sz="2800" dirty="0">
                <a:effectLst>
                  <a:outerShdw blurRad="38100" dist="38100" dir="2700000" algn="tl">
                    <a:srgbClr val="000000"/>
                  </a:outerShdw>
                </a:effectLst>
              </a:rPr>
              <a:t>.              </a:t>
            </a:r>
          </a:p>
        </p:txBody>
      </p:sp>
      <p:sp>
        <p:nvSpPr>
          <p:cNvPr id="38926" name="Text Box 14"/>
          <p:cNvSpPr txBox="1">
            <a:spLocks noChangeArrowheads="1"/>
          </p:cNvSpPr>
          <p:nvPr/>
        </p:nvSpPr>
        <p:spPr bwMode="auto">
          <a:xfrm>
            <a:off x="514350" y="4149725"/>
            <a:ext cx="4919663" cy="647700"/>
          </a:xfrm>
          <a:prstGeom prst="rect">
            <a:avLst/>
          </a:prstGeom>
          <a:noFill/>
          <a:ln w="19050">
            <a:solidFill>
              <a:schemeClr val="tx1"/>
            </a:solidFill>
            <a:miter lim="800000"/>
            <a:headEnd/>
            <a:tailEnd/>
          </a:ln>
        </p:spPr>
        <p:txBody>
          <a:bodyPr wrap="none" lIns="90000" tIns="46800" rIns="90000" bIns="46800" anchor="ctr" anchorCtr="1"/>
          <a:lstStyle/>
          <a:p>
            <a:pPr algn="ctr">
              <a:spcBef>
                <a:spcPct val="50000"/>
              </a:spcBef>
              <a:defRPr/>
            </a:pPr>
            <a:r>
              <a:rPr lang="en-US" sz="2800" dirty="0">
                <a:solidFill>
                  <a:srgbClr val="FFC000"/>
                </a:solidFill>
                <a:effectLst>
                  <a:outerShdw blurRad="38100" dist="38100" dir="2700000" algn="tl">
                    <a:srgbClr val="000000"/>
                  </a:outerShdw>
                </a:effectLst>
              </a:rPr>
              <a:t>102</a:t>
            </a:r>
            <a:r>
              <a:rPr lang="en-US" sz="2800" dirty="0">
                <a:effectLst>
                  <a:outerShdw blurRad="38100" dist="38100" dir="2700000" algn="tl">
                    <a:srgbClr val="000000"/>
                  </a:outerShdw>
                </a:effectLst>
              </a:rPr>
              <a:t>.            </a:t>
            </a:r>
          </a:p>
        </p:txBody>
      </p:sp>
      <p:sp>
        <p:nvSpPr>
          <p:cNvPr id="38927" name="Text Box 15"/>
          <p:cNvSpPr txBox="1">
            <a:spLocks noChangeArrowheads="1"/>
          </p:cNvSpPr>
          <p:nvPr/>
        </p:nvSpPr>
        <p:spPr bwMode="auto">
          <a:xfrm>
            <a:off x="2970213" y="2852738"/>
            <a:ext cx="2465387" cy="647700"/>
          </a:xfrm>
          <a:prstGeom prst="rect">
            <a:avLst/>
          </a:prstGeom>
          <a:solidFill>
            <a:schemeClr val="accent1"/>
          </a:solidFill>
          <a:ln w="19050">
            <a:solidFill>
              <a:schemeClr val="tx1"/>
            </a:solidFill>
            <a:miter lim="800000"/>
            <a:headEnd/>
            <a:tailEnd/>
          </a:ln>
        </p:spPr>
        <p:txBody>
          <a:bodyPr wrap="none" lIns="90000" tIns="46800" rIns="90000" bIns="46800" anchor="ctr" anchorCtr="1"/>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algn="ctr" eaLnBrk="1" hangingPunct="1">
              <a:spcBef>
                <a:spcPct val="50000"/>
              </a:spcBef>
              <a:defRPr/>
            </a:pPr>
            <a:r>
              <a:rPr lang="en-US" altLang="zh-CN" sz="2800" dirty="0" smtClean="0">
                <a:solidFill>
                  <a:srgbClr val="002060"/>
                </a:solidFill>
                <a:effectLst>
                  <a:outerShdw blurRad="38100" dist="38100" dir="2700000" algn="tl">
                    <a:srgbClr val="000000"/>
                  </a:outerShdw>
                </a:effectLst>
              </a:rPr>
              <a:t>0</a:t>
            </a:r>
          </a:p>
        </p:txBody>
      </p:sp>
      <p:sp>
        <p:nvSpPr>
          <p:cNvPr id="38928" name="Text Box 16"/>
          <p:cNvSpPr txBox="1">
            <a:spLocks noChangeArrowheads="1"/>
          </p:cNvSpPr>
          <p:nvPr/>
        </p:nvSpPr>
        <p:spPr bwMode="auto">
          <a:xfrm>
            <a:off x="539750" y="5661025"/>
            <a:ext cx="3476625" cy="495300"/>
          </a:xfrm>
          <a:prstGeom prst="rect">
            <a:avLst/>
          </a:prstGeom>
          <a:solidFill>
            <a:schemeClr val="accent1"/>
          </a:solidFill>
          <a:ln w="38100">
            <a:solidFill>
              <a:schemeClr val="tx1"/>
            </a:solidFill>
            <a:miter lim="800000"/>
            <a:headEnd/>
            <a:tailEnd/>
          </a:ln>
        </p:spPr>
        <p:txBody>
          <a:bodyPr wrap="none" lIns="90000" tIns="46800" rIns="90000" bIns="46800"/>
          <a:lstStyle/>
          <a:p>
            <a:pPr algn="ctr">
              <a:spcBef>
                <a:spcPct val="50000"/>
              </a:spcBef>
              <a:defRPr/>
            </a:pPr>
            <a:r>
              <a:rPr lang="en-US" dirty="0">
                <a:solidFill>
                  <a:srgbClr val="FFFF00"/>
                </a:solidFill>
                <a:effectLst>
                  <a:outerShdw blurRad="38100" dist="38100" dir="2700000" algn="tl">
                    <a:srgbClr val="000000"/>
                  </a:outerShdw>
                </a:effectLst>
              </a:rPr>
              <a:t>11010001  10010000</a:t>
            </a:r>
          </a:p>
        </p:txBody>
      </p:sp>
      <p:sp>
        <p:nvSpPr>
          <p:cNvPr id="38929" name="Text Box 17"/>
          <p:cNvSpPr txBox="1">
            <a:spLocks noChangeArrowheads="1"/>
          </p:cNvSpPr>
          <p:nvPr/>
        </p:nvSpPr>
        <p:spPr bwMode="auto">
          <a:xfrm>
            <a:off x="5651500" y="854075"/>
            <a:ext cx="901700" cy="457200"/>
          </a:xfrm>
          <a:prstGeom prst="rect">
            <a:avLst/>
          </a:prstGeom>
          <a:noFill/>
          <a:ln w="9525">
            <a:noFill/>
            <a:miter lim="800000"/>
            <a:headEnd/>
            <a:tailEnd/>
          </a:ln>
        </p:spPr>
        <p:txBody>
          <a:bodyPr wrap="none">
            <a:spAutoFit/>
          </a:bodyPr>
          <a:lstStyle/>
          <a:p>
            <a:pPr>
              <a:defRPr/>
            </a:pPr>
            <a:r>
              <a:rPr lang="en-US" dirty="0">
                <a:effectLst>
                  <a:outerShdw blurRad="38100" dist="38100" dir="2700000" algn="tl">
                    <a:srgbClr val="000000"/>
                  </a:outerShdw>
                </a:effectLst>
              </a:rPr>
              <a:t>0100</a:t>
            </a:r>
          </a:p>
        </p:txBody>
      </p:sp>
      <p:sp>
        <p:nvSpPr>
          <p:cNvPr id="38930" name="Text Box 18"/>
          <p:cNvSpPr txBox="1">
            <a:spLocks noChangeArrowheads="1"/>
          </p:cNvSpPr>
          <p:nvPr/>
        </p:nvSpPr>
        <p:spPr bwMode="auto">
          <a:xfrm>
            <a:off x="5651500" y="1266825"/>
            <a:ext cx="2825750" cy="368300"/>
          </a:xfrm>
          <a:prstGeom prst="rect">
            <a:avLst/>
          </a:prstGeom>
          <a:noFill/>
          <a:ln w="9525">
            <a:noFill/>
            <a:miter lim="800000"/>
            <a:headEnd/>
            <a:tailEnd/>
          </a:ln>
        </p:spPr>
        <p:txBody>
          <a:bodyPr wrap="none">
            <a:spAutoFit/>
          </a:bodyPr>
          <a:lstStyle/>
          <a:p>
            <a:pPr>
              <a:defRPr/>
            </a:pPr>
            <a:r>
              <a:rPr lang="en-US" dirty="0">
                <a:solidFill>
                  <a:srgbClr val="FF0000"/>
                </a:solidFill>
                <a:effectLst>
                  <a:outerShdw blurRad="38100" dist="38100" dir="2700000" algn="tl">
                    <a:srgbClr val="000000"/>
                  </a:outerShdw>
                </a:effectLst>
              </a:rPr>
              <a:t>00000000         00011110</a:t>
            </a:r>
          </a:p>
        </p:txBody>
      </p:sp>
      <p:sp>
        <p:nvSpPr>
          <p:cNvPr id="38931" name="Text Box 19"/>
          <p:cNvSpPr txBox="1">
            <a:spLocks noChangeArrowheads="1"/>
          </p:cNvSpPr>
          <p:nvPr/>
        </p:nvSpPr>
        <p:spPr bwMode="auto">
          <a:xfrm>
            <a:off x="5651500" y="1700213"/>
            <a:ext cx="2813050" cy="368300"/>
          </a:xfrm>
          <a:prstGeom prst="rect">
            <a:avLst/>
          </a:prstGeom>
          <a:noFill/>
          <a:ln w="9525">
            <a:noFill/>
            <a:miter lim="800000"/>
            <a:headEnd/>
            <a:tailEnd/>
          </a:ln>
        </p:spPr>
        <p:txBody>
          <a:bodyPr wrap="none">
            <a:spAutoFit/>
          </a:bodyPr>
          <a:lstStyle/>
          <a:p>
            <a:pPr>
              <a:defRPr/>
            </a:pPr>
            <a:r>
              <a:rPr lang="en-US" dirty="0">
                <a:solidFill>
                  <a:srgbClr val="FFFF00"/>
                </a:solidFill>
                <a:effectLst>
                  <a:outerShdw blurRad="38100" dist="38100" dir="2700000" algn="tl">
                    <a:srgbClr val="000000"/>
                  </a:outerShdw>
                </a:effectLst>
              </a:rPr>
              <a:t>00000000         00000001</a:t>
            </a:r>
          </a:p>
        </p:txBody>
      </p:sp>
      <p:sp>
        <p:nvSpPr>
          <p:cNvPr id="38932" name="Text Box 20"/>
          <p:cNvSpPr txBox="1">
            <a:spLocks noChangeArrowheads="1"/>
          </p:cNvSpPr>
          <p:nvPr/>
        </p:nvSpPr>
        <p:spPr bwMode="auto">
          <a:xfrm>
            <a:off x="5651500" y="2132013"/>
            <a:ext cx="569913" cy="368300"/>
          </a:xfrm>
          <a:prstGeom prst="rect">
            <a:avLst/>
          </a:prstGeom>
          <a:noFill/>
          <a:ln w="9525">
            <a:noFill/>
            <a:miter lim="800000"/>
            <a:headEnd/>
            <a:tailEnd/>
          </a:ln>
        </p:spPr>
        <p:txBody>
          <a:bodyPr wrap="none">
            <a:spAutoFit/>
          </a:bodyPr>
          <a:lstStyle/>
          <a:p>
            <a:pPr>
              <a:defRPr/>
            </a:pPr>
            <a:r>
              <a:rPr lang="en-US" dirty="0">
                <a:solidFill>
                  <a:srgbClr val="92D050"/>
                </a:solidFill>
                <a:effectLst>
                  <a:outerShdw blurRad="38100" dist="38100" dir="2700000" algn="tl">
                    <a:srgbClr val="000000"/>
                  </a:outerShdw>
                </a:effectLst>
              </a:rPr>
              <a:t>000</a:t>
            </a:r>
          </a:p>
        </p:txBody>
      </p:sp>
      <p:sp>
        <p:nvSpPr>
          <p:cNvPr id="38933" name="Text Box 21"/>
          <p:cNvSpPr txBox="1">
            <a:spLocks noChangeArrowheads="1"/>
          </p:cNvSpPr>
          <p:nvPr/>
        </p:nvSpPr>
        <p:spPr bwMode="auto">
          <a:xfrm>
            <a:off x="5651500" y="2563813"/>
            <a:ext cx="1211263" cy="368300"/>
          </a:xfrm>
          <a:prstGeom prst="rect">
            <a:avLst/>
          </a:prstGeom>
          <a:noFill/>
          <a:ln w="9525">
            <a:noFill/>
            <a:miter lim="800000"/>
            <a:headEnd/>
            <a:tailEnd/>
          </a:ln>
        </p:spPr>
        <p:txBody>
          <a:bodyPr wrap="none">
            <a:spAutoFit/>
          </a:bodyPr>
          <a:lstStyle/>
          <a:p>
            <a:pPr>
              <a:defRPr/>
            </a:pPr>
            <a:r>
              <a:rPr lang="en-US" dirty="0">
                <a:solidFill>
                  <a:srgbClr val="00B0F0"/>
                </a:solidFill>
                <a:effectLst>
                  <a:outerShdw blurRad="38100" dist="38100" dir="2700000" algn="tl">
                    <a:srgbClr val="000000"/>
                  </a:outerShdw>
                </a:effectLst>
              </a:rPr>
              <a:t>00001010</a:t>
            </a:r>
          </a:p>
        </p:txBody>
      </p:sp>
      <p:sp>
        <p:nvSpPr>
          <p:cNvPr id="38934" name="Text Box 22"/>
          <p:cNvSpPr txBox="1">
            <a:spLocks noChangeArrowheads="1"/>
          </p:cNvSpPr>
          <p:nvPr/>
        </p:nvSpPr>
        <p:spPr bwMode="auto">
          <a:xfrm>
            <a:off x="5651500" y="2995613"/>
            <a:ext cx="2813050" cy="368300"/>
          </a:xfrm>
          <a:prstGeom prst="rect">
            <a:avLst/>
          </a:prstGeom>
          <a:noFill/>
          <a:ln w="9525">
            <a:noFill/>
            <a:miter lim="800000"/>
            <a:headEnd/>
            <a:tailEnd/>
          </a:ln>
        </p:spPr>
        <p:txBody>
          <a:bodyPr wrap="none">
            <a:spAutoFit/>
          </a:bodyPr>
          <a:lstStyle/>
          <a:p>
            <a:pPr>
              <a:defRPr/>
            </a:pPr>
            <a:r>
              <a:rPr lang="en-US" dirty="0">
                <a:solidFill>
                  <a:srgbClr val="002060"/>
                </a:solidFill>
                <a:effectLst>
                  <a:outerShdw blurRad="38100" dist="38100" dir="2700000" algn="tl">
                    <a:srgbClr val="FFFFFF"/>
                  </a:outerShdw>
                </a:effectLst>
              </a:rPr>
              <a:t>00000000         00000000</a:t>
            </a:r>
          </a:p>
        </p:txBody>
      </p:sp>
      <p:sp>
        <p:nvSpPr>
          <p:cNvPr id="38935" name="Text Box 23"/>
          <p:cNvSpPr txBox="1">
            <a:spLocks noChangeArrowheads="1"/>
          </p:cNvSpPr>
          <p:nvPr/>
        </p:nvSpPr>
        <p:spPr bwMode="auto">
          <a:xfrm>
            <a:off x="5651500" y="3427413"/>
            <a:ext cx="1193800" cy="368300"/>
          </a:xfrm>
          <a:prstGeom prst="rect">
            <a:avLst/>
          </a:prstGeom>
          <a:noFill/>
          <a:ln w="9525">
            <a:noFill/>
            <a:miter lim="800000"/>
            <a:headEnd/>
            <a:tailEnd/>
          </a:ln>
        </p:spPr>
        <p:txBody>
          <a:bodyPr wrap="none">
            <a:spAutoFit/>
          </a:bodyPr>
          <a:lstStyle/>
          <a:p>
            <a:pPr>
              <a:defRPr/>
            </a:pPr>
            <a:r>
              <a:rPr lang="en-US" dirty="0">
                <a:solidFill>
                  <a:srgbClr val="7030A0"/>
                </a:solidFill>
                <a:effectLst>
                  <a:outerShdw blurRad="38100" dist="38100" dir="2700000" algn="tl">
                    <a:srgbClr val="000000"/>
                  </a:outerShdw>
                </a:effectLst>
              </a:rPr>
              <a:t>01100100</a:t>
            </a:r>
          </a:p>
        </p:txBody>
      </p:sp>
      <p:sp>
        <p:nvSpPr>
          <p:cNvPr id="38936" name="Text Box 24"/>
          <p:cNvSpPr txBox="1">
            <a:spLocks noChangeArrowheads="1"/>
          </p:cNvSpPr>
          <p:nvPr/>
        </p:nvSpPr>
        <p:spPr bwMode="auto">
          <a:xfrm>
            <a:off x="5651500" y="3857625"/>
            <a:ext cx="1176338" cy="368300"/>
          </a:xfrm>
          <a:prstGeom prst="rect">
            <a:avLst/>
          </a:prstGeom>
          <a:noFill/>
          <a:ln w="9525">
            <a:noFill/>
            <a:miter lim="800000"/>
            <a:headEnd/>
            <a:tailEnd/>
          </a:ln>
        </p:spPr>
        <p:txBody>
          <a:bodyPr wrap="none">
            <a:spAutoFit/>
          </a:bodyPr>
          <a:lstStyle/>
          <a:p>
            <a:pPr>
              <a:defRPr/>
            </a:pPr>
            <a:r>
              <a:rPr lang="en-US" dirty="0">
                <a:solidFill>
                  <a:schemeClr val="accent5"/>
                </a:solidFill>
                <a:effectLst>
                  <a:outerShdw blurRad="38100" dist="38100" dir="2700000" algn="tl">
                    <a:srgbClr val="000000"/>
                  </a:outerShdw>
                </a:effectLst>
              </a:rPr>
              <a:t>00001110</a:t>
            </a:r>
          </a:p>
        </p:txBody>
      </p:sp>
      <p:sp>
        <p:nvSpPr>
          <p:cNvPr id="38937" name="Text Box 25"/>
          <p:cNvSpPr txBox="1">
            <a:spLocks noChangeArrowheads="1"/>
          </p:cNvSpPr>
          <p:nvPr/>
        </p:nvSpPr>
        <p:spPr bwMode="auto">
          <a:xfrm>
            <a:off x="5651500" y="4284663"/>
            <a:ext cx="1176338" cy="368300"/>
          </a:xfrm>
          <a:prstGeom prst="rect">
            <a:avLst/>
          </a:prstGeom>
          <a:noFill/>
          <a:ln w="9525">
            <a:noFill/>
            <a:miter lim="800000"/>
            <a:headEnd/>
            <a:tailEnd/>
          </a:ln>
        </p:spPr>
        <p:txBody>
          <a:bodyPr wrap="none">
            <a:spAutoFit/>
          </a:bodyPr>
          <a:lstStyle/>
          <a:p>
            <a:pPr>
              <a:defRPr/>
            </a:pPr>
            <a:r>
              <a:rPr lang="en-US" dirty="0">
                <a:solidFill>
                  <a:srgbClr val="FFC000"/>
                </a:solidFill>
                <a:effectLst>
                  <a:outerShdw blurRad="38100" dist="38100" dir="2700000" algn="tl">
                    <a:srgbClr val="000000"/>
                  </a:outerShdw>
                </a:effectLst>
              </a:rPr>
              <a:t>01100110</a:t>
            </a:r>
          </a:p>
        </p:txBody>
      </p:sp>
      <p:sp>
        <p:nvSpPr>
          <p:cNvPr id="38938" name="Text Box 26"/>
          <p:cNvSpPr txBox="1">
            <a:spLocks noChangeArrowheads="1"/>
          </p:cNvSpPr>
          <p:nvPr/>
        </p:nvSpPr>
        <p:spPr bwMode="auto">
          <a:xfrm>
            <a:off x="5651500" y="4722813"/>
            <a:ext cx="1176338" cy="368300"/>
          </a:xfrm>
          <a:prstGeom prst="rect">
            <a:avLst/>
          </a:prstGeom>
          <a:noFill/>
          <a:ln w="9525">
            <a:noFill/>
            <a:miter lim="800000"/>
            <a:headEnd/>
            <a:tailEnd/>
          </a:ln>
        </p:spPr>
        <p:txBody>
          <a:bodyPr wrap="none">
            <a:spAutoFit/>
          </a:bodyPr>
          <a:lstStyle/>
          <a:p>
            <a:pPr>
              <a:defRPr/>
            </a:pPr>
            <a:r>
              <a:rPr lang="en-US" dirty="0">
                <a:solidFill>
                  <a:srgbClr val="C00000"/>
                </a:solidFill>
                <a:effectLst>
                  <a:outerShdw blurRad="38100" dist="38100" dir="2700000" algn="tl">
                    <a:srgbClr val="000000"/>
                  </a:outerShdw>
                </a:effectLst>
              </a:rPr>
              <a:t>00000111</a:t>
            </a:r>
          </a:p>
        </p:txBody>
      </p:sp>
      <p:sp>
        <p:nvSpPr>
          <p:cNvPr id="38939" name="Rectangle 27"/>
          <p:cNvSpPr>
            <a:spLocks noChangeArrowheads="1"/>
          </p:cNvSpPr>
          <p:nvPr/>
        </p:nvSpPr>
        <p:spPr bwMode="auto">
          <a:xfrm>
            <a:off x="6372225" y="854075"/>
            <a:ext cx="901700" cy="457200"/>
          </a:xfrm>
          <a:prstGeom prst="rect">
            <a:avLst/>
          </a:prstGeom>
          <a:noFill/>
          <a:ln w="9525">
            <a:noFill/>
            <a:miter lim="800000"/>
            <a:headEnd/>
            <a:tailEnd/>
          </a:ln>
        </p:spPr>
        <p:txBody>
          <a:bodyPr wrap="none">
            <a:spAutoFit/>
          </a:bodyPr>
          <a:lstStyle/>
          <a:p>
            <a:pPr>
              <a:defRPr/>
            </a:pPr>
            <a:r>
              <a:rPr lang="en-US">
                <a:effectLst>
                  <a:outerShdw blurRad="38100" dist="38100" dir="2700000" algn="tl">
                    <a:srgbClr val="000000"/>
                  </a:outerShdw>
                </a:effectLst>
              </a:rPr>
              <a:t>0101</a:t>
            </a:r>
          </a:p>
        </p:txBody>
      </p:sp>
      <p:sp>
        <p:nvSpPr>
          <p:cNvPr id="38940" name="Rectangle 28"/>
          <p:cNvSpPr>
            <a:spLocks noChangeArrowheads="1"/>
          </p:cNvSpPr>
          <p:nvPr/>
        </p:nvSpPr>
        <p:spPr bwMode="auto">
          <a:xfrm>
            <a:off x="7239000" y="866775"/>
            <a:ext cx="1619250" cy="457200"/>
          </a:xfrm>
          <a:prstGeom prst="rect">
            <a:avLst/>
          </a:prstGeom>
          <a:noFill/>
          <a:ln w="9525">
            <a:noFill/>
            <a:miter lim="800000"/>
            <a:headEnd/>
            <a:tailEnd/>
          </a:ln>
        </p:spPr>
        <p:txBody>
          <a:bodyPr wrap="none">
            <a:spAutoFit/>
          </a:bodyPr>
          <a:lstStyle/>
          <a:p>
            <a:pPr>
              <a:defRPr/>
            </a:pPr>
            <a:r>
              <a:rPr lang="en-US" dirty="0">
                <a:effectLst>
                  <a:outerShdw blurRad="38100" dist="38100" dir="2700000" algn="tl">
                    <a:srgbClr val="000000"/>
                  </a:outerShdw>
                </a:effectLst>
              </a:rPr>
              <a:t>00000000</a:t>
            </a:r>
          </a:p>
        </p:txBody>
      </p:sp>
      <p:sp>
        <p:nvSpPr>
          <p:cNvPr id="38941" name="Rectangle 29"/>
          <p:cNvSpPr>
            <a:spLocks noChangeArrowheads="1"/>
          </p:cNvSpPr>
          <p:nvPr/>
        </p:nvSpPr>
        <p:spPr bwMode="auto">
          <a:xfrm>
            <a:off x="6189663" y="2138363"/>
            <a:ext cx="2300287" cy="368300"/>
          </a:xfrm>
          <a:prstGeom prst="rect">
            <a:avLst/>
          </a:prstGeom>
          <a:noFill/>
          <a:ln w="9525">
            <a:noFill/>
            <a:miter lim="800000"/>
            <a:headEnd/>
            <a:tailEnd/>
          </a:ln>
        </p:spPr>
        <p:txBody>
          <a:bodyPr wrap="none">
            <a:spAutoFit/>
          </a:bodyPr>
          <a:lstStyle/>
          <a:p>
            <a:pPr>
              <a:defRPr/>
            </a:pPr>
            <a:r>
              <a:rPr lang="en-US" dirty="0">
                <a:solidFill>
                  <a:srgbClr val="92D050"/>
                </a:solidFill>
                <a:effectLst>
                  <a:outerShdw blurRad="38100" dist="38100" dir="2700000" algn="tl">
                    <a:srgbClr val="000000"/>
                  </a:outerShdw>
                </a:effectLst>
              </a:rPr>
              <a:t>00000       00000000</a:t>
            </a:r>
          </a:p>
        </p:txBody>
      </p:sp>
      <p:sp>
        <p:nvSpPr>
          <p:cNvPr id="38942" name="Rectangle 30"/>
          <p:cNvSpPr>
            <a:spLocks noChangeArrowheads="1"/>
          </p:cNvSpPr>
          <p:nvPr/>
        </p:nvSpPr>
        <p:spPr bwMode="auto">
          <a:xfrm>
            <a:off x="7273925" y="2555875"/>
            <a:ext cx="1211263" cy="368300"/>
          </a:xfrm>
          <a:prstGeom prst="rect">
            <a:avLst/>
          </a:prstGeom>
          <a:noFill/>
          <a:ln w="9525">
            <a:noFill/>
            <a:miter lim="800000"/>
            <a:headEnd/>
            <a:tailEnd/>
          </a:ln>
        </p:spPr>
        <p:txBody>
          <a:bodyPr wrap="none">
            <a:spAutoFit/>
          </a:bodyPr>
          <a:lstStyle/>
          <a:p>
            <a:pPr>
              <a:defRPr/>
            </a:pPr>
            <a:r>
              <a:rPr lang="en-US" dirty="0">
                <a:solidFill>
                  <a:srgbClr val="00B0F0"/>
                </a:solidFill>
                <a:effectLst>
                  <a:outerShdw blurRad="38100" dist="38100" dir="2700000" algn="tl">
                    <a:srgbClr val="000000"/>
                  </a:outerShdw>
                </a:effectLst>
              </a:rPr>
              <a:t>00010001</a:t>
            </a:r>
          </a:p>
        </p:txBody>
      </p:sp>
      <p:sp>
        <p:nvSpPr>
          <p:cNvPr id="38943" name="Rectangle 31"/>
          <p:cNvSpPr>
            <a:spLocks noChangeArrowheads="1"/>
          </p:cNvSpPr>
          <p:nvPr/>
        </p:nvSpPr>
        <p:spPr bwMode="auto">
          <a:xfrm>
            <a:off x="2627313" y="3557588"/>
            <a:ext cx="685800" cy="519112"/>
          </a:xfrm>
          <a:prstGeom prst="rect">
            <a:avLst/>
          </a:prstGeom>
          <a:noFill/>
          <a:ln w="9525">
            <a:noFill/>
            <a:miter lim="800000"/>
            <a:headEnd/>
            <a:tailEnd/>
          </a:ln>
        </p:spPr>
        <p:txBody>
          <a:bodyPr wrap="none">
            <a:spAutoFit/>
          </a:bodyPr>
          <a:lstStyle/>
          <a:p>
            <a:pPr>
              <a:defRPr/>
            </a:pPr>
            <a:r>
              <a:rPr lang="en-US" sz="2800" dirty="0">
                <a:solidFill>
                  <a:srgbClr val="7030A0"/>
                </a:solidFill>
                <a:effectLst>
                  <a:outerShdw blurRad="38100" dist="38100" dir="2700000" algn="tl">
                    <a:srgbClr val="000000"/>
                  </a:outerShdw>
                </a:effectLst>
              </a:rPr>
              <a:t>12</a:t>
            </a:r>
            <a:r>
              <a:rPr lang="en-US" sz="2800" dirty="0">
                <a:effectLst>
                  <a:outerShdw blurRad="38100" dist="38100" dir="2700000" algn="tl">
                    <a:srgbClr val="000000"/>
                  </a:outerShdw>
                </a:effectLst>
              </a:rPr>
              <a:t>.</a:t>
            </a:r>
          </a:p>
        </p:txBody>
      </p:sp>
      <p:sp>
        <p:nvSpPr>
          <p:cNvPr id="38944" name="Rectangle 32"/>
          <p:cNvSpPr>
            <a:spLocks noChangeArrowheads="1"/>
          </p:cNvSpPr>
          <p:nvPr/>
        </p:nvSpPr>
        <p:spPr bwMode="auto">
          <a:xfrm>
            <a:off x="7273925" y="3421063"/>
            <a:ext cx="1193800" cy="368300"/>
          </a:xfrm>
          <a:prstGeom prst="rect">
            <a:avLst/>
          </a:prstGeom>
          <a:noFill/>
          <a:ln w="9525">
            <a:noFill/>
            <a:miter lim="800000"/>
            <a:headEnd/>
            <a:tailEnd/>
          </a:ln>
        </p:spPr>
        <p:txBody>
          <a:bodyPr wrap="none">
            <a:spAutoFit/>
          </a:bodyPr>
          <a:lstStyle/>
          <a:p>
            <a:pPr>
              <a:defRPr/>
            </a:pPr>
            <a:r>
              <a:rPr lang="en-US" dirty="0">
                <a:solidFill>
                  <a:srgbClr val="7030A0"/>
                </a:solidFill>
                <a:effectLst>
                  <a:outerShdw blurRad="38100" dist="38100" dir="2700000" algn="tl">
                    <a:srgbClr val="000000"/>
                  </a:outerShdw>
                </a:effectLst>
              </a:rPr>
              <a:t>00001100</a:t>
            </a:r>
          </a:p>
        </p:txBody>
      </p:sp>
      <p:sp>
        <p:nvSpPr>
          <p:cNvPr id="38945" name="Rectangle 33"/>
          <p:cNvSpPr>
            <a:spLocks noChangeArrowheads="1"/>
          </p:cNvSpPr>
          <p:nvPr/>
        </p:nvSpPr>
        <p:spPr bwMode="auto">
          <a:xfrm>
            <a:off x="3132138" y="3557588"/>
            <a:ext cx="685800" cy="519112"/>
          </a:xfrm>
          <a:prstGeom prst="rect">
            <a:avLst/>
          </a:prstGeom>
          <a:noFill/>
          <a:ln w="9525">
            <a:noFill/>
            <a:miter lim="800000"/>
            <a:headEnd/>
            <a:tailEnd/>
          </a:ln>
        </p:spPr>
        <p:txBody>
          <a:bodyPr wrap="none">
            <a:spAutoFit/>
          </a:bodyPr>
          <a:lstStyle/>
          <a:p>
            <a:pPr>
              <a:defRPr/>
            </a:pPr>
            <a:r>
              <a:rPr lang="en-US" sz="2800" dirty="0">
                <a:solidFill>
                  <a:schemeClr val="accent5"/>
                </a:solidFill>
                <a:effectLst>
                  <a:outerShdw blurRad="38100" dist="38100" dir="2700000" algn="tl">
                    <a:srgbClr val="000000"/>
                  </a:outerShdw>
                </a:effectLst>
              </a:rPr>
              <a:t>14</a:t>
            </a:r>
            <a:r>
              <a:rPr lang="en-US" sz="2800" dirty="0">
                <a:effectLst>
                  <a:outerShdw blurRad="38100" dist="38100" dir="2700000" algn="tl">
                    <a:srgbClr val="000000"/>
                  </a:outerShdw>
                </a:effectLst>
              </a:rPr>
              <a:t>.</a:t>
            </a:r>
          </a:p>
        </p:txBody>
      </p:sp>
      <p:sp>
        <p:nvSpPr>
          <p:cNvPr id="38946" name="Rectangle 34"/>
          <p:cNvSpPr>
            <a:spLocks noChangeArrowheads="1"/>
          </p:cNvSpPr>
          <p:nvPr/>
        </p:nvSpPr>
        <p:spPr bwMode="auto">
          <a:xfrm>
            <a:off x="7273925" y="3852863"/>
            <a:ext cx="1211263" cy="368300"/>
          </a:xfrm>
          <a:prstGeom prst="rect">
            <a:avLst/>
          </a:prstGeom>
          <a:noFill/>
          <a:ln w="9525">
            <a:noFill/>
            <a:miter lim="800000"/>
            <a:headEnd/>
            <a:tailEnd/>
          </a:ln>
        </p:spPr>
        <p:txBody>
          <a:bodyPr wrap="none">
            <a:spAutoFit/>
          </a:bodyPr>
          <a:lstStyle/>
          <a:p>
            <a:pPr>
              <a:defRPr/>
            </a:pPr>
            <a:r>
              <a:rPr lang="en-US" dirty="0">
                <a:solidFill>
                  <a:schemeClr val="accent5"/>
                </a:solidFill>
                <a:effectLst>
                  <a:outerShdw blurRad="38100" dist="38100" dir="2700000" algn="tl">
                    <a:srgbClr val="000000"/>
                  </a:outerShdw>
                </a:effectLst>
              </a:rPr>
              <a:t>00000101</a:t>
            </a:r>
          </a:p>
        </p:txBody>
      </p:sp>
      <p:sp>
        <p:nvSpPr>
          <p:cNvPr id="38947" name="Rectangle 35"/>
          <p:cNvSpPr>
            <a:spLocks noChangeArrowheads="1"/>
          </p:cNvSpPr>
          <p:nvPr/>
        </p:nvSpPr>
        <p:spPr bwMode="auto">
          <a:xfrm>
            <a:off x="3635375" y="3557588"/>
            <a:ext cx="392113" cy="519112"/>
          </a:xfrm>
          <a:prstGeom prst="rect">
            <a:avLst/>
          </a:prstGeom>
          <a:noFill/>
          <a:ln w="9525">
            <a:noFill/>
            <a:miter lim="800000"/>
            <a:headEnd/>
            <a:tailEnd/>
          </a:ln>
        </p:spPr>
        <p:txBody>
          <a:bodyPr wrap="none">
            <a:spAutoFit/>
          </a:bodyPr>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eaLnBrk="1" hangingPunct="1">
              <a:defRPr/>
            </a:pPr>
            <a:r>
              <a:rPr lang="en-US" altLang="zh-CN" sz="2800" dirty="0" smtClean="0">
                <a:solidFill>
                  <a:schemeClr val="accent5"/>
                </a:solidFill>
                <a:effectLst>
                  <a:outerShdw blurRad="38100" dist="38100" dir="2700000" algn="tl">
                    <a:srgbClr val="000000"/>
                  </a:outerShdw>
                </a:effectLst>
              </a:rPr>
              <a:t>5</a:t>
            </a:r>
          </a:p>
        </p:txBody>
      </p:sp>
      <p:sp>
        <p:nvSpPr>
          <p:cNvPr id="38948" name="Rectangle 36"/>
          <p:cNvSpPr>
            <a:spLocks noChangeArrowheads="1"/>
          </p:cNvSpPr>
          <p:nvPr/>
        </p:nvSpPr>
        <p:spPr bwMode="auto">
          <a:xfrm>
            <a:off x="7273925" y="4284663"/>
            <a:ext cx="1211263" cy="368300"/>
          </a:xfrm>
          <a:prstGeom prst="rect">
            <a:avLst/>
          </a:prstGeom>
          <a:noFill/>
          <a:ln w="9525">
            <a:noFill/>
            <a:miter lim="800000"/>
            <a:headEnd/>
            <a:tailEnd/>
          </a:ln>
        </p:spPr>
        <p:txBody>
          <a:bodyPr wrap="none">
            <a:spAutoFit/>
          </a:bodyPr>
          <a:lstStyle/>
          <a:p>
            <a:pPr>
              <a:defRPr/>
            </a:pPr>
            <a:r>
              <a:rPr lang="en-US" dirty="0">
                <a:solidFill>
                  <a:srgbClr val="FFC000"/>
                </a:solidFill>
                <a:effectLst>
                  <a:outerShdw blurRad="38100" dist="38100" dir="2700000" algn="tl">
                    <a:srgbClr val="000000"/>
                  </a:outerShdw>
                </a:effectLst>
              </a:rPr>
              <a:t>00100100</a:t>
            </a:r>
          </a:p>
        </p:txBody>
      </p:sp>
      <p:sp>
        <p:nvSpPr>
          <p:cNvPr id="38949" name="Rectangle 37"/>
          <p:cNvSpPr>
            <a:spLocks noChangeArrowheads="1"/>
          </p:cNvSpPr>
          <p:nvPr/>
        </p:nvSpPr>
        <p:spPr bwMode="auto">
          <a:xfrm>
            <a:off x="7273925" y="4716463"/>
            <a:ext cx="1211263" cy="368300"/>
          </a:xfrm>
          <a:prstGeom prst="rect">
            <a:avLst/>
          </a:prstGeom>
          <a:noFill/>
          <a:ln w="9525">
            <a:noFill/>
            <a:miter lim="800000"/>
            <a:headEnd/>
            <a:tailEnd/>
          </a:ln>
        </p:spPr>
        <p:txBody>
          <a:bodyPr wrap="none">
            <a:spAutoFit/>
          </a:bodyPr>
          <a:lstStyle/>
          <a:p>
            <a:pPr>
              <a:defRPr/>
            </a:pPr>
            <a:r>
              <a:rPr lang="en-US" dirty="0">
                <a:solidFill>
                  <a:srgbClr val="C00000"/>
                </a:solidFill>
                <a:effectLst>
                  <a:outerShdw blurRad="38100" dist="38100" dir="2700000" algn="tl">
                    <a:srgbClr val="000000"/>
                  </a:outerShdw>
                </a:effectLst>
              </a:rPr>
              <a:t>00001001</a:t>
            </a:r>
          </a:p>
        </p:txBody>
      </p:sp>
      <p:sp>
        <p:nvSpPr>
          <p:cNvPr id="38950" name="Rectangle 38"/>
          <p:cNvSpPr>
            <a:spLocks noChangeArrowheads="1"/>
          </p:cNvSpPr>
          <p:nvPr/>
        </p:nvSpPr>
        <p:spPr bwMode="auto">
          <a:xfrm>
            <a:off x="2733675" y="4205288"/>
            <a:ext cx="685800" cy="519112"/>
          </a:xfrm>
          <a:prstGeom prst="rect">
            <a:avLst/>
          </a:prstGeom>
          <a:noFill/>
          <a:ln w="9525">
            <a:noFill/>
            <a:miter lim="800000"/>
            <a:headEnd/>
            <a:tailEnd/>
          </a:ln>
        </p:spPr>
        <p:txBody>
          <a:bodyPr wrap="none">
            <a:spAutoFit/>
          </a:bodyPr>
          <a:lstStyle/>
          <a:p>
            <a:pPr>
              <a:defRPr/>
            </a:pPr>
            <a:r>
              <a:rPr lang="en-US" sz="2800" dirty="0">
                <a:solidFill>
                  <a:srgbClr val="FFC000"/>
                </a:solidFill>
                <a:effectLst>
                  <a:outerShdw blurRad="38100" dist="38100" dir="2700000" algn="tl">
                    <a:srgbClr val="000000"/>
                  </a:outerShdw>
                </a:effectLst>
              </a:rPr>
              <a:t>36</a:t>
            </a:r>
            <a:r>
              <a:rPr lang="en-US" sz="2800" dirty="0">
                <a:effectLst>
                  <a:outerShdw blurRad="38100" dist="38100" dir="2700000" algn="tl">
                    <a:srgbClr val="000000"/>
                  </a:outerShdw>
                </a:effectLst>
              </a:rPr>
              <a:t>.</a:t>
            </a:r>
          </a:p>
        </p:txBody>
      </p:sp>
      <p:sp>
        <p:nvSpPr>
          <p:cNvPr id="38951" name="Rectangle 39"/>
          <p:cNvSpPr>
            <a:spLocks noChangeArrowheads="1"/>
          </p:cNvSpPr>
          <p:nvPr/>
        </p:nvSpPr>
        <p:spPr bwMode="auto">
          <a:xfrm>
            <a:off x="3230563" y="4205288"/>
            <a:ext cx="484187" cy="523875"/>
          </a:xfrm>
          <a:prstGeom prst="rect">
            <a:avLst/>
          </a:prstGeom>
          <a:noFill/>
          <a:ln w="9525">
            <a:noFill/>
            <a:miter lim="800000"/>
            <a:headEnd/>
            <a:tailEnd/>
          </a:ln>
        </p:spPr>
        <p:txBody>
          <a:bodyPr wrap="none">
            <a:spAutoFit/>
          </a:bodyPr>
          <a:lstStyle/>
          <a:p>
            <a:pPr>
              <a:defRPr/>
            </a:pPr>
            <a:r>
              <a:rPr lang="en-US" sz="2800" dirty="0">
                <a:solidFill>
                  <a:srgbClr val="C00000"/>
                </a:solidFill>
                <a:effectLst>
                  <a:outerShdw blurRad="38100" dist="38100" dir="2700000" algn="tl">
                    <a:srgbClr val="000000"/>
                  </a:outerShdw>
                </a:effectLst>
              </a:rPr>
              <a:t>7.</a:t>
            </a:r>
          </a:p>
        </p:txBody>
      </p:sp>
      <p:sp>
        <p:nvSpPr>
          <p:cNvPr id="38952" name="Rectangle 40"/>
          <p:cNvSpPr>
            <a:spLocks noChangeArrowheads="1"/>
          </p:cNvSpPr>
          <p:nvPr/>
        </p:nvSpPr>
        <p:spPr bwMode="auto">
          <a:xfrm>
            <a:off x="3532188" y="4205288"/>
            <a:ext cx="392112" cy="519112"/>
          </a:xfrm>
          <a:prstGeom prst="rect">
            <a:avLst/>
          </a:prstGeom>
          <a:noFill/>
          <a:ln w="9525">
            <a:noFill/>
            <a:miter lim="800000"/>
            <a:headEnd/>
            <a:tailEnd/>
          </a:ln>
        </p:spPr>
        <p:txBody>
          <a:bodyPr wrap="none">
            <a:spAutoFit/>
          </a:bodyPr>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eaLnBrk="1" hangingPunct="1">
              <a:defRPr/>
            </a:pPr>
            <a:r>
              <a:rPr lang="en-US" altLang="zh-CN" sz="2800" dirty="0" smtClean="0">
                <a:solidFill>
                  <a:srgbClr val="C00000"/>
                </a:solidFill>
                <a:effectLst>
                  <a:outerShdw blurRad="38100" dist="38100" dir="2700000" algn="tl">
                    <a:srgbClr val="000000"/>
                  </a:outerShdw>
                </a:effectLst>
              </a:rPr>
              <a:t>9</a:t>
            </a:r>
          </a:p>
        </p:txBody>
      </p:sp>
      <p:grpSp>
        <p:nvGrpSpPr>
          <p:cNvPr id="2" name="Group 41"/>
          <p:cNvGrpSpPr>
            <a:grpSpLocks/>
          </p:cNvGrpSpPr>
          <p:nvPr/>
        </p:nvGrpSpPr>
        <p:grpSpPr bwMode="auto">
          <a:xfrm>
            <a:off x="5219700" y="4694238"/>
            <a:ext cx="3673475" cy="519112"/>
            <a:chOff x="0" y="0"/>
            <a:chExt cx="2314" cy="327"/>
          </a:xfrm>
        </p:grpSpPr>
        <p:sp>
          <p:nvSpPr>
            <p:cNvPr id="86067" name="Line 42"/>
            <p:cNvSpPr>
              <a:spLocks noChangeShapeType="1"/>
            </p:cNvSpPr>
            <p:nvPr/>
          </p:nvSpPr>
          <p:spPr bwMode="auto">
            <a:xfrm flipV="1">
              <a:off x="46" y="302"/>
              <a:ext cx="22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5" name="Text Box 43"/>
            <p:cNvSpPr txBox="1">
              <a:spLocks noChangeArrowheads="1"/>
            </p:cNvSpPr>
            <p:nvPr/>
          </p:nvSpPr>
          <p:spPr bwMode="auto">
            <a:xfrm>
              <a:off x="0" y="0"/>
              <a:ext cx="247" cy="327"/>
            </a:xfrm>
            <a:prstGeom prst="rect">
              <a:avLst/>
            </a:prstGeom>
            <a:noFill/>
            <a:ln w="9525">
              <a:noFill/>
              <a:miter lim="800000"/>
              <a:headEnd/>
              <a:tailEnd/>
            </a:ln>
          </p:spPr>
          <p:txBody>
            <a:bodyPr wrap="none">
              <a:spAutoFit/>
            </a:bodyPr>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eaLnBrk="1" hangingPunct="1">
                <a:defRPr/>
              </a:pPr>
              <a:r>
                <a:rPr lang="en-US" altLang="zh-CN" sz="2800" dirty="0" smtClean="0">
                  <a:effectLst>
                    <a:outerShdw blurRad="38100" dist="38100" dir="2700000" algn="tl">
                      <a:srgbClr val="000000"/>
                    </a:outerShdw>
                  </a:effectLst>
                </a:rPr>
                <a:t>+</a:t>
              </a:r>
            </a:p>
          </p:txBody>
        </p:sp>
      </p:grpSp>
      <p:sp>
        <p:nvSpPr>
          <p:cNvPr id="38956" name="Text Box 44"/>
          <p:cNvSpPr txBox="1">
            <a:spLocks noChangeArrowheads="1"/>
          </p:cNvSpPr>
          <p:nvPr/>
        </p:nvSpPr>
        <p:spPr bwMode="auto">
          <a:xfrm>
            <a:off x="5416550" y="5108575"/>
            <a:ext cx="3048000" cy="368300"/>
          </a:xfrm>
          <a:prstGeom prst="rect">
            <a:avLst/>
          </a:prstGeom>
          <a:noFill/>
          <a:ln w="9525">
            <a:noFill/>
            <a:miter lim="800000"/>
            <a:headEnd/>
            <a:tailEnd/>
          </a:ln>
        </p:spPr>
        <p:txBody>
          <a:bodyPr wrap="none">
            <a:spAutoFit/>
          </a:bodyPr>
          <a:lstStyle/>
          <a:p>
            <a:pPr>
              <a:defRPr/>
            </a:pPr>
            <a:r>
              <a:rPr lang="en-US" dirty="0">
                <a:solidFill>
                  <a:srgbClr val="C00000"/>
                </a:solidFill>
                <a:effectLst>
                  <a:outerShdw blurRad="38100" dist="38100" dir="2700000" algn="tl">
                    <a:srgbClr val="000000"/>
                  </a:outerShdw>
                </a:effectLst>
              </a:rPr>
              <a:t>1</a:t>
            </a:r>
            <a:r>
              <a:rPr lang="en-US" dirty="0">
                <a:effectLst>
                  <a:outerShdw blurRad="38100" dist="38100" dir="2700000" algn="tl">
                    <a:srgbClr val="000000"/>
                  </a:outerShdw>
                </a:effectLst>
              </a:rPr>
              <a:t>  00101110          01101110</a:t>
            </a:r>
          </a:p>
        </p:txBody>
      </p:sp>
      <p:sp>
        <p:nvSpPr>
          <p:cNvPr id="38959" name="Line 47"/>
          <p:cNvSpPr>
            <a:spLocks noChangeShapeType="1"/>
          </p:cNvSpPr>
          <p:nvPr/>
        </p:nvSpPr>
        <p:spPr bwMode="auto">
          <a:xfrm flipH="1">
            <a:off x="4284663" y="5908675"/>
            <a:ext cx="1223962"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8960" name="Text Box 48"/>
          <p:cNvSpPr txBox="1">
            <a:spLocks noChangeArrowheads="1"/>
          </p:cNvSpPr>
          <p:nvPr/>
        </p:nvSpPr>
        <p:spPr bwMode="auto">
          <a:xfrm>
            <a:off x="4527550" y="5519738"/>
            <a:ext cx="488950" cy="914400"/>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5000"/>
              </a:spcBef>
              <a:defRPr/>
            </a:pPr>
            <a:r>
              <a:rPr lang="zh-CN" altLang="en-US" smtClean="0">
                <a:effectLst>
                  <a:outerShdw blurRad="38100" dist="38100" dir="2700000" algn="tl">
                    <a:srgbClr val="C0C0C0"/>
                  </a:outerShdw>
                </a:effectLst>
                <a:ea typeface="宋体" panose="02010600030101010101" pitchFamily="2" charset="-122"/>
              </a:rPr>
              <a:t>取</a:t>
            </a:r>
          </a:p>
          <a:p>
            <a:pPr>
              <a:spcBef>
                <a:spcPct val="25000"/>
              </a:spcBef>
              <a:defRPr/>
            </a:pPr>
            <a:r>
              <a:rPr lang="zh-CN" altLang="en-US" smtClean="0">
                <a:effectLst>
                  <a:outerShdw blurRad="38100" dist="38100" dir="2700000" algn="tl">
                    <a:srgbClr val="C0C0C0"/>
                  </a:outerShdw>
                </a:effectLst>
                <a:ea typeface="宋体" panose="02010600030101010101" pitchFamily="2" charset="-122"/>
              </a:rPr>
              <a:t>反</a:t>
            </a:r>
          </a:p>
        </p:txBody>
      </p:sp>
      <p:sp>
        <p:nvSpPr>
          <p:cNvPr id="38961" name="Text Box 49"/>
          <p:cNvSpPr txBox="1">
            <a:spLocks noChangeArrowheads="1"/>
          </p:cNvSpPr>
          <p:nvPr/>
        </p:nvSpPr>
        <p:spPr bwMode="auto">
          <a:xfrm>
            <a:off x="468313" y="5132388"/>
            <a:ext cx="2992437" cy="457200"/>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zh-CN" smtClean="0">
                <a:effectLst>
                  <a:outerShdw blurRad="38100" dist="38100" dir="2700000" algn="tl">
                    <a:srgbClr val="C0C0C0"/>
                  </a:outerShdw>
                </a:effectLst>
                <a:ea typeface="宋体" panose="02010600030101010101" pitchFamily="2" charset="-122"/>
              </a:rPr>
              <a:t>Checksum</a:t>
            </a:r>
            <a:r>
              <a:rPr lang="zh-CN" altLang="en-US" smtClean="0">
                <a:effectLst>
                  <a:outerShdw blurRad="38100" dist="38100" dir="2700000" algn="tl">
                    <a:srgbClr val="C0C0C0"/>
                  </a:outerShdw>
                </a:effectLst>
                <a:ea typeface="宋体" panose="02010600030101010101" pitchFamily="2" charset="-122"/>
              </a:rPr>
              <a:t>：</a:t>
            </a:r>
            <a:r>
              <a:rPr lang="en-US" altLang="zh-CN" smtClean="0">
                <a:effectLst>
                  <a:outerShdw blurRad="38100" dist="38100" dir="2700000" algn="tl">
                    <a:srgbClr val="C0C0C0"/>
                  </a:outerShdw>
                </a:effectLst>
                <a:ea typeface="宋体" panose="02010600030101010101" pitchFamily="2" charset="-122"/>
              </a:rPr>
              <a:t>0x D190</a:t>
            </a:r>
          </a:p>
        </p:txBody>
      </p:sp>
      <p:sp>
        <p:nvSpPr>
          <p:cNvPr id="86062" name="文本框 2"/>
          <p:cNvSpPr txBox="1">
            <a:spLocks noChangeArrowheads="1"/>
          </p:cNvSpPr>
          <p:nvPr/>
        </p:nvSpPr>
        <p:spPr bwMode="auto">
          <a:xfrm>
            <a:off x="2301875" y="1143000"/>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ea typeface="宋体" panose="02010600030101010101" pitchFamily="2" charset="-122"/>
              </a:rPr>
              <a:t>IP Header</a:t>
            </a:r>
            <a:endParaRPr lang="zh-CN" altLang="en-US">
              <a:ea typeface="宋体" panose="02010600030101010101" pitchFamily="2" charset="-122"/>
            </a:endParaRPr>
          </a:p>
        </p:txBody>
      </p:sp>
      <p:sp>
        <p:nvSpPr>
          <p:cNvPr id="51" name="Text Box 43"/>
          <p:cNvSpPr txBox="1">
            <a:spLocks noChangeArrowheads="1"/>
          </p:cNvSpPr>
          <p:nvPr/>
        </p:nvSpPr>
        <p:spPr bwMode="auto">
          <a:xfrm>
            <a:off x="5216525" y="5300663"/>
            <a:ext cx="392113" cy="519112"/>
          </a:xfrm>
          <a:prstGeom prst="rect">
            <a:avLst/>
          </a:prstGeom>
          <a:noFill/>
          <a:ln w="9525">
            <a:noFill/>
            <a:miter lim="800000"/>
            <a:headEnd/>
            <a:tailEnd/>
          </a:ln>
        </p:spPr>
        <p:txBody>
          <a:bodyPr wrap="none">
            <a:spAutoFit/>
          </a:bodyPr>
          <a:lstStyle>
            <a:lvl1pPr eaLnBrk="0" hangingPunct="0">
              <a:defRPr sz="2400" b="1">
                <a:solidFill>
                  <a:schemeClr val="tx1"/>
                </a:solidFill>
                <a:latin typeface="Franklin Gothic Medium" panose="020B0603020102020204" pitchFamily="34" charset="0"/>
                <a:ea typeface="楷体_GB2312" pitchFamily="49" charset="-122"/>
              </a:defRPr>
            </a:lvl1pPr>
            <a:lvl2pPr marL="742950" indent="-285750" eaLnBrk="0" hangingPunct="0">
              <a:defRPr sz="2400" b="1">
                <a:solidFill>
                  <a:schemeClr val="tx1"/>
                </a:solidFill>
                <a:latin typeface="Franklin Gothic Medium" panose="020B0603020102020204" pitchFamily="34" charset="0"/>
                <a:ea typeface="楷体_GB2312" pitchFamily="49" charset="-122"/>
              </a:defRPr>
            </a:lvl2pPr>
            <a:lvl3pPr marL="1143000" indent="-228600" eaLnBrk="0" hangingPunct="0">
              <a:defRPr sz="2400" b="1">
                <a:solidFill>
                  <a:schemeClr val="tx1"/>
                </a:solidFill>
                <a:latin typeface="Franklin Gothic Medium" panose="020B0603020102020204" pitchFamily="34" charset="0"/>
                <a:ea typeface="楷体_GB2312" pitchFamily="49" charset="-122"/>
              </a:defRPr>
            </a:lvl3pPr>
            <a:lvl4pPr marL="1600200" indent="-228600" eaLnBrk="0" hangingPunct="0">
              <a:defRPr sz="2400" b="1">
                <a:solidFill>
                  <a:schemeClr val="tx1"/>
                </a:solidFill>
                <a:latin typeface="Franklin Gothic Medium" panose="020B0603020102020204" pitchFamily="34" charset="0"/>
                <a:ea typeface="楷体_GB2312" pitchFamily="49" charset="-122"/>
              </a:defRPr>
            </a:lvl4pPr>
            <a:lvl5pPr marL="2057400" indent="-228600" eaLnBrk="0" hangingPunct="0">
              <a:defRPr sz="2400" b="1">
                <a:solidFill>
                  <a:schemeClr val="tx1"/>
                </a:solidFill>
                <a:latin typeface="Franklin Gothic Medium" panose="020B06030201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Franklin Gothic Medium" panose="020B0603020102020204" pitchFamily="34" charset="0"/>
                <a:ea typeface="楷体_GB2312" pitchFamily="49" charset="-122"/>
              </a:defRPr>
            </a:lvl9pPr>
          </a:lstStyle>
          <a:p>
            <a:pPr eaLnBrk="1" hangingPunct="1">
              <a:defRPr/>
            </a:pPr>
            <a:r>
              <a:rPr lang="en-US" altLang="zh-CN" sz="2800" dirty="0" smtClean="0">
                <a:effectLst>
                  <a:outerShdw blurRad="38100" dist="38100" dir="2700000" algn="tl">
                    <a:srgbClr val="000000"/>
                  </a:outerShdw>
                </a:effectLst>
              </a:rPr>
              <a:t>+</a:t>
            </a:r>
          </a:p>
        </p:txBody>
      </p:sp>
      <p:sp>
        <p:nvSpPr>
          <p:cNvPr id="52" name="Text Box 44"/>
          <p:cNvSpPr txBox="1">
            <a:spLocks noChangeArrowheads="1"/>
          </p:cNvSpPr>
          <p:nvPr/>
        </p:nvSpPr>
        <p:spPr bwMode="auto">
          <a:xfrm>
            <a:off x="8148638" y="5345113"/>
            <a:ext cx="312737" cy="369887"/>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zh-CN" smtClean="0">
                <a:solidFill>
                  <a:srgbClr val="C00000"/>
                </a:solidFill>
                <a:effectLst>
                  <a:outerShdw blurRad="38100" dist="38100" dir="2700000" algn="tl">
                    <a:srgbClr val="C0C0C0"/>
                  </a:outerShdw>
                </a:effectLst>
                <a:ea typeface="宋体" panose="02010600030101010101" pitchFamily="2" charset="-122"/>
              </a:rPr>
              <a:t>1</a:t>
            </a:r>
            <a:endParaRPr lang="en-US" altLang="zh-CN" smtClean="0">
              <a:effectLst>
                <a:outerShdw blurRad="38100" dist="38100" dir="2700000" algn="tl">
                  <a:srgbClr val="C0C0C0"/>
                </a:outerShdw>
              </a:effectLst>
              <a:ea typeface="宋体" panose="02010600030101010101" pitchFamily="2" charset="-122"/>
            </a:endParaRPr>
          </a:p>
        </p:txBody>
      </p:sp>
      <p:sp>
        <p:nvSpPr>
          <p:cNvPr id="54" name="Line 42"/>
          <p:cNvSpPr>
            <a:spLocks noChangeShapeType="1"/>
          </p:cNvSpPr>
          <p:nvPr/>
        </p:nvSpPr>
        <p:spPr bwMode="auto">
          <a:xfrm flipV="1">
            <a:off x="5292725" y="5715000"/>
            <a:ext cx="36004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Text Box 44"/>
          <p:cNvSpPr txBox="1">
            <a:spLocks noChangeArrowheads="1"/>
          </p:cNvSpPr>
          <p:nvPr/>
        </p:nvSpPr>
        <p:spPr bwMode="auto">
          <a:xfrm>
            <a:off x="5435600" y="5668963"/>
            <a:ext cx="3049588" cy="368300"/>
          </a:xfrm>
          <a:prstGeom prst="rect">
            <a:avLst/>
          </a:prstGeom>
          <a:noFill/>
          <a:ln w="9525">
            <a:noFill/>
            <a:miter lim="800000"/>
            <a:headEnd/>
            <a:tailEnd/>
          </a:ln>
        </p:spPr>
        <p:txBody>
          <a:bodyPr wrap="none">
            <a:spAutoFit/>
          </a:bodyPr>
          <a:lstStyle/>
          <a:p>
            <a:pPr>
              <a:defRPr/>
            </a:pPr>
            <a:r>
              <a:rPr lang="en-US" dirty="0">
                <a:solidFill>
                  <a:srgbClr val="C00000"/>
                </a:solidFill>
                <a:effectLst>
                  <a:outerShdw blurRad="38100" dist="38100" dir="2700000" algn="tl">
                    <a:srgbClr val="000000"/>
                  </a:outerShdw>
                </a:effectLst>
              </a:rPr>
              <a:t>   </a:t>
            </a:r>
            <a:r>
              <a:rPr lang="en-US" dirty="0">
                <a:effectLst>
                  <a:outerShdw blurRad="38100" dist="38100" dir="2700000" algn="tl">
                    <a:srgbClr val="000000"/>
                  </a:outerShdw>
                </a:effectLst>
              </a:rPr>
              <a:t> 00101110          01101111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8956"/>
                                        </p:tgtEl>
                                        <p:attrNameLst>
                                          <p:attrName>style.visibility</p:attrName>
                                        </p:attrNameLst>
                                      </p:cBhvr>
                                      <p:to>
                                        <p:strVal val="visible"/>
                                      </p:to>
                                    </p:set>
                                    <p:animEffect transition="in" filter="wipe(left)">
                                      <p:cBhvr>
                                        <p:cTn id="11" dur="2000"/>
                                        <p:tgtEl>
                                          <p:spTgt spid="38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down)">
                                      <p:cBhvr>
                                        <p:cTn id="22" dur="500"/>
                                        <p:tgtEl>
                                          <p:spTgt spid="5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8959"/>
                                        </p:tgtEl>
                                        <p:attrNameLst>
                                          <p:attrName>style.visibility</p:attrName>
                                        </p:attrNameLst>
                                      </p:cBhvr>
                                      <p:to>
                                        <p:strVal val="visible"/>
                                      </p:to>
                                    </p:set>
                                    <p:animEffect transition="in" filter="wipe(right)">
                                      <p:cBhvr>
                                        <p:cTn id="30" dur="1000"/>
                                        <p:tgtEl>
                                          <p:spTgt spid="38959"/>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8960"/>
                                        </p:tgtEl>
                                        <p:attrNameLst>
                                          <p:attrName>style.visibility</p:attrName>
                                        </p:attrNameLst>
                                      </p:cBhvr>
                                      <p:to>
                                        <p:strVal val="visible"/>
                                      </p:to>
                                    </p:set>
                                    <p:animEffect transition="in" filter="wipe(right)">
                                      <p:cBhvr>
                                        <p:cTn id="33" dur="1000"/>
                                        <p:tgtEl>
                                          <p:spTgt spid="38960"/>
                                        </p:tgtEl>
                                      </p:cBhvr>
                                    </p:animEffect>
                                  </p:childTnLst>
                                </p:cTn>
                              </p:par>
                            </p:childTnLst>
                          </p:cTn>
                        </p:par>
                        <p:par>
                          <p:cTn id="34" fill="hold" nodeType="afterGroup">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8928"/>
                                        </p:tgtEl>
                                        <p:attrNameLst>
                                          <p:attrName>style.visibility</p:attrName>
                                        </p:attrNameLst>
                                      </p:cBhvr>
                                      <p:to>
                                        <p:strVal val="visible"/>
                                      </p:to>
                                    </p:set>
                                    <p:animEffect transition="in" filter="fade">
                                      <p:cBhvr>
                                        <p:cTn id="37" dur="2000"/>
                                        <p:tgtEl>
                                          <p:spTgt spid="38928"/>
                                        </p:tgtEl>
                                      </p:cBhvr>
                                    </p:animEffect>
                                  </p:childTnLst>
                                </p:cTn>
                              </p:par>
                            </p:childTnLst>
                          </p:cTn>
                        </p:par>
                        <p:par>
                          <p:cTn id="38" fill="hold" nodeType="afterGroup">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38961"/>
                                        </p:tgtEl>
                                        <p:attrNameLst>
                                          <p:attrName>style.visibility</p:attrName>
                                        </p:attrNameLst>
                                      </p:cBhvr>
                                      <p:to>
                                        <p:strVal val="visible"/>
                                      </p:to>
                                    </p:set>
                                    <p:animEffect transition="in" filter="dissolve">
                                      <p:cBhvr>
                                        <p:cTn id="41" dur="500"/>
                                        <p:tgtEl>
                                          <p:spTgt spid="3896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xit" presetSubtype="0" fill="hold" grpId="0" nodeType="clickEffect">
                                  <p:stCondLst>
                                    <p:cond delay="0"/>
                                  </p:stCondLst>
                                  <p:childTnLst>
                                    <p:animEffect transition="out" filter="fade">
                                      <p:cBhvr>
                                        <p:cTn id="45" dur="2000"/>
                                        <p:tgtEl>
                                          <p:spTgt spid="38927"/>
                                        </p:tgtEl>
                                      </p:cBhvr>
                                    </p:animEffect>
                                    <p:set>
                                      <p:cBhvr>
                                        <p:cTn id="46" dur="1" fill="hold">
                                          <p:stCondLst>
                                            <p:cond delay="1999"/>
                                          </p:stCondLst>
                                        </p:cTn>
                                        <p:tgtEl>
                                          <p:spTgt spid="3892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38914"/>
                                        </p:tgtEl>
                                        <p:attrNameLst>
                                          <p:attrName>style.visibility</p:attrName>
                                        </p:attrNameLst>
                                      </p:cBhvr>
                                      <p:to>
                                        <p:strVal val="visible"/>
                                      </p:to>
                                    </p:set>
                                    <p:animEffect transition="in" filter="fade">
                                      <p:cBhvr>
                                        <p:cTn id="49" dur="20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nimBg="1" autoUpdateAnimBg="0"/>
      <p:bldP spid="38927" grpId="0" animBg="1" autoUpdateAnimBg="0"/>
      <p:bldP spid="38928" grpId="0" animBg="1" autoUpdateAnimBg="0"/>
      <p:bldP spid="38956" grpId="0" autoUpdateAnimBg="0"/>
      <p:bldP spid="38959" grpId="0" animBg="1"/>
      <p:bldP spid="38960" grpId="0" autoUpdateAnimBg="0"/>
      <p:bldP spid="38961" grpId="0" autoUpdateAnimBg="0"/>
      <p:bldP spid="51" grpId="0"/>
      <p:bldP spid="52" grpId="0"/>
      <p:bldP spid="54" grpId="0" animBg="1"/>
      <p:bldP spid="5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BD3229-E58B-4F97-B347-7F88F0AF4686}" type="datetime1">
              <a:rPr lang="zh-CN" altLang="en-US" smtClean="0"/>
              <a:pPr/>
              <a:t>2019/12/6</a:t>
            </a:fld>
            <a:endParaRPr lang="en-US" altLang="zh-CN" smtClean="0"/>
          </a:p>
        </p:txBody>
      </p:sp>
      <p:sp>
        <p:nvSpPr>
          <p:cNvPr id="8704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704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2E123D-FEFA-4E1F-8CEC-D0493A688915}" type="slidenum">
              <a:rPr lang="zh-CN" altLang="en-US" smtClean="0"/>
              <a:pPr/>
              <a:t>82</a:t>
            </a:fld>
            <a:endParaRPr lang="en-US" altLang="zh-CN" smtClean="0"/>
          </a:p>
        </p:txBody>
      </p:sp>
      <p:sp>
        <p:nvSpPr>
          <p:cNvPr id="87045" name="Rectangle 2"/>
          <p:cNvSpPr>
            <a:spLocks noGrp="1" noChangeArrowheads="1"/>
          </p:cNvSpPr>
          <p:nvPr>
            <p:ph type="title"/>
          </p:nvPr>
        </p:nvSpPr>
        <p:spPr>
          <a:xfrm>
            <a:off x="0" y="-42863"/>
            <a:ext cx="9144000" cy="1143001"/>
          </a:xfrm>
        </p:spPr>
        <p:txBody>
          <a:bodyPr/>
          <a:lstStyle/>
          <a:p>
            <a:pPr eaLnBrk="1" hangingPunct="1"/>
            <a:r>
              <a:rPr lang="en-US" altLang="zh-CN" smtClean="0">
                <a:ea typeface="宋体" panose="02010600030101010101" pitchFamily="2" charset="-122"/>
              </a:rPr>
              <a:t>The IP Protocol</a:t>
            </a:r>
            <a:endParaRPr lang="zh-CN" altLang="en-US" smtClean="0">
              <a:ea typeface="宋体" panose="02010600030101010101" pitchFamily="2" charset="-122"/>
            </a:endParaRPr>
          </a:p>
        </p:txBody>
      </p:sp>
      <p:pic>
        <p:nvPicPr>
          <p:cNvPr id="870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982788"/>
            <a:ext cx="6246813"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Rectangle 5"/>
          <p:cNvSpPr>
            <a:spLocks noChangeArrowheads="1"/>
          </p:cNvSpPr>
          <p:nvPr/>
        </p:nvSpPr>
        <p:spPr bwMode="auto">
          <a:xfrm>
            <a:off x="436563" y="1223963"/>
            <a:ext cx="8024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000" b="1">
                <a:solidFill>
                  <a:srgbClr val="FF0000"/>
                </a:solidFill>
                <a:ea typeface="宋体" panose="02010600030101010101" pitchFamily="2" charset="-122"/>
              </a:rPr>
              <a:t>Protocol: which transport process. </a:t>
            </a:r>
            <a:r>
              <a:rPr lang="zh-CN" altLang="en-US" sz="2000" b="1">
                <a:solidFill>
                  <a:srgbClr val="FF0000"/>
                </a:solidFill>
                <a:ea typeface="宋体" panose="02010600030101010101" pitchFamily="2" charset="-122"/>
              </a:rPr>
              <a:t>指该分组所使用的网络协议类型，如</a:t>
            </a:r>
            <a:r>
              <a:rPr lang="en-US" altLang="zh-CN" sz="2000" b="1">
                <a:solidFill>
                  <a:srgbClr val="FF0000"/>
                </a:solidFill>
                <a:ea typeface="宋体" panose="02010600030101010101" pitchFamily="2" charset="-122"/>
              </a:rPr>
              <a:t>ICMP</a:t>
            </a:r>
            <a:r>
              <a:rPr lang="zh-CN" altLang="en-US" sz="2000" b="1">
                <a:solidFill>
                  <a:srgbClr val="FF0000"/>
                </a:solidFill>
                <a:ea typeface="宋体" panose="02010600030101010101" pitchFamily="2" charset="-122"/>
              </a:rPr>
              <a:t>、</a:t>
            </a:r>
            <a:r>
              <a:rPr lang="en-US" altLang="zh-CN" sz="2000" b="1">
                <a:solidFill>
                  <a:srgbClr val="FF0000"/>
                </a:solidFill>
                <a:ea typeface="宋体" panose="02010600030101010101" pitchFamily="2" charset="-122"/>
              </a:rPr>
              <a:t>DNS</a:t>
            </a:r>
            <a:r>
              <a:rPr lang="zh-CN" altLang="en-US" sz="2000" b="1">
                <a:solidFill>
                  <a:srgbClr val="FF0000"/>
                </a:solidFill>
                <a:ea typeface="宋体" panose="02010600030101010101" pitchFamily="2" charset="-122"/>
              </a:rPr>
              <a:t>等，占</a:t>
            </a:r>
            <a:r>
              <a:rPr lang="en-US" altLang="zh-CN" sz="2000" b="1">
                <a:solidFill>
                  <a:srgbClr val="FF0000"/>
                </a:solidFill>
                <a:ea typeface="宋体" panose="02010600030101010101" pitchFamily="2" charset="-122"/>
              </a:rPr>
              <a:t>8</a:t>
            </a:r>
            <a:r>
              <a:rPr lang="zh-CN" altLang="en-US" sz="2000" b="1">
                <a:solidFill>
                  <a:srgbClr val="FF0000"/>
                </a:solidFill>
                <a:ea typeface="宋体" panose="02010600030101010101" pitchFamily="2" charset="-122"/>
              </a:rPr>
              <a:t>位。各协议对应的值如下表所示。</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12FA41-5BE5-43AD-B713-58618878DDDC}" type="datetime1">
              <a:rPr lang="zh-CN" altLang="en-US" smtClean="0"/>
              <a:pPr/>
              <a:t>2019/12/6</a:t>
            </a:fld>
            <a:endParaRPr lang="en-US" altLang="zh-CN" smtClean="0"/>
          </a:p>
        </p:txBody>
      </p:sp>
      <p:sp>
        <p:nvSpPr>
          <p:cNvPr id="880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80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474B3D-8C39-4E00-81BB-BC1DFE238612}" type="slidenum">
              <a:rPr lang="zh-CN" altLang="en-US" smtClean="0"/>
              <a:pPr/>
              <a:t>83</a:t>
            </a:fld>
            <a:endParaRPr lang="en-US" altLang="zh-CN" smtClean="0"/>
          </a:p>
        </p:txBody>
      </p:sp>
      <p:sp>
        <p:nvSpPr>
          <p:cNvPr id="8806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IP Protocol  </a:t>
            </a:r>
          </a:p>
        </p:txBody>
      </p:sp>
      <p:sp>
        <p:nvSpPr>
          <p:cNvPr id="88070" name="Rectangle 3"/>
          <p:cNvSpPr>
            <a:spLocks noGrp="1" noChangeArrowheads="1"/>
          </p:cNvSpPr>
          <p:nvPr>
            <p:ph type="body" idx="1"/>
          </p:nvPr>
        </p:nvSpPr>
        <p:spPr>
          <a:xfrm>
            <a:off x="38100" y="5410200"/>
            <a:ext cx="9144000" cy="838200"/>
          </a:xfrm>
        </p:spPr>
        <p:txBody>
          <a:bodyPr/>
          <a:lstStyle/>
          <a:p>
            <a:pPr algn="ctr" eaLnBrk="1" hangingPunct="1">
              <a:buFontTx/>
              <a:buNone/>
            </a:pPr>
            <a:r>
              <a:rPr lang="en-US" altLang="zh-CN" b="1" smtClean="0">
                <a:ea typeface="宋体" panose="02010600030101010101" pitchFamily="2" charset="-122"/>
              </a:rPr>
              <a:t>Some of the IP options.</a:t>
            </a:r>
          </a:p>
        </p:txBody>
      </p:sp>
      <p:sp>
        <p:nvSpPr>
          <p:cNvPr id="88071" name="Text Box 4"/>
          <p:cNvSpPr txBox="1">
            <a:spLocks noChangeArrowheads="1"/>
          </p:cNvSpPr>
          <p:nvPr/>
        </p:nvSpPr>
        <p:spPr bwMode="auto">
          <a:xfrm>
            <a:off x="1749425" y="542766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5-54</a:t>
            </a:r>
          </a:p>
        </p:txBody>
      </p:sp>
      <p:pic>
        <p:nvPicPr>
          <p:cNvPr id="88072" name="Picture 5" descr="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2925763"/>
            <a:ext cx="82169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Rectangle 6"/>
          <p:cNvSpPr>
            <a:spLocks noChangeArrowheads="1"/>
          </p:cNvSpPr>
          <p:nvPr/>
        </p:nvSpPr>
        <p:spPr bwMode="auto">
          <a:xfrm>
            <a:off x="685800" y="850900"/>
            <a:ext cx="32115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en-US" altLang="zh-CN" sz="2000" b="1">
                <a:solidFill>
                  <a:srgbClr val="C00000"/>
                </a:solidFill>
                <a:ea typeface="宋体" panose="02010600030101010101" pitchFamily="2" charset="-122"/>
              </a:rPr>
              <a:t>Options</a:t>
            </a:r>
            <a:endParaRPr lang="zh-CN" altLang="en-US" sz="2000" b="1">
              <a:solidFill>
                <a:srgbClr val="C00000"/>
              </a:solidFill>
              <a:ea typeface="宋体" panose="02010600030101010101" pitchFamily="2" charset="-122"/>
            </a:endParaRPr>
          </a:p>
        </p:txBody>
      </p:sp>
      <p:sp>
        <p:nvSpPr>
          <p:cNvPr id="88074" name="Rectangle 5"/>
          <p:cNvSpPr txBox="1">
            <a:spLocks noChangeArrowheads="1"/>
          </p:cNvSpPr>
          <p:nvPr/>
        </p:nvSpPr>
        <p:spPr bwMode="auto">
          <a:xfrm>
            <a:off x="685800" y="1222375"/>
            <a:ext cx="8496300"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Char char="•"/>
            </a:pPr>
            <a:r>
              <a:rPr lang="en-US" altLang="zh-CN" sz="2000">
                <a:ea typeface="宋体" panose="02010600030101010101" pitchFamily="2" charset="-122"/>
              </a:rPr>
              <a:t>IP</a:t>
            </a:r>
            <a:r>
              <a:rPr lang="zh-CN" altLang="en-US" sz="2000">
                <a:ea typeface="宋体" panose="02010600030101010101" pitchFamily="2" charset="-122"/>
              </a:rPr>
              <a:t>数据报选项字段是可选的，主要用于网络测试和调试。</a:t>
            </a:r>
            <a:endParaRPr lang="en-US" altLang="zh-CN" sz="2000">
              <a:ea typeface="宋体" panose="02010600030101010101" pitchFamily="2" charset="-122"/>
            </a:endParaRPr>
          </a:p>
          <a:p>
            <a:pPr>
              <a:buFontTx/>
              <a:buChar char="•"/>
            </a:pPr>
            <a:r>
              <a:rPr lang="zh-CN" altLang="en-US" sz="2000">
                <a:ea typeface="宋体" panose="02010600030101010101" pitchFamily="2" charset="-122"/>
              </a:rPr>
              <a:t>选项的长度取决于选项的类型，并且每个选项的格式都不相同。</a:t>
            </a:r>
            <a:endParaRPr lang="en-US" altLang="zh-CN" sz="2000">
              <a:ea typeface="宋体" panose="02010600030101010101" pitchFamily="2" charset="-122"/>
            </a:endParaRPr>
          </a:p>
          <a:p>
            <a:pPr>
              <a:buFontTx/>
              <a:buChar char="•"/>
            </a:pPr>
            <a:r>
              <a:rPr lang="zh-CN" altLang="en-US" sz="2000">
                <a:ea typeface="宋体" panose="02010600030101010101" pitchFamily="2" charset="-122"/>
              </a:rPr>
              <a:t>选项格式：代码（</a:t>
            </a:r>
            <a:r>
              <a:rPr lang="en-US" altLang="zh-CN" sz="2000">
                <a:ea typeface="宋体" panose="02010600030101010101" pitchFamily="2" charset="-122"/>
              </a:rPr>
              <a:t>1</a:t>
            </a:r>
            <a:r>
              <a:rPr lang="zh-CN" altLang="en-US" sz="2000">
                <a:ea typeface="宋体" panose="02010600030101010101" pitchFamily="2" charset="-122"/>
              </a:rPr>
              <a:t>个字节），长度（</a:t>
            </a:r>
            <a:r>
              <a:rPr lang="en-US" altLang="zh-CN" sz="2000">
                <a:ea typeface="宋体" panose="02010600030101010101" pitchFamily="2" charset="-122"/>
              </a:rPr>
              <a:t>1</a:t>
            </a:r>
            <a:r>
              <a:rPr lang="zh-CN" altLang="en-US" sz="2000">
                <a:ea typeface="宋体" panose="02010600030101010101" pitchFamily="2" charset="-122"/>
              </a:rPr>
              <a:t>个字节），数据部分。</a:t>
            </a:r>
            <a:endParaRPr lang="en-US" altLang="zh-CN" sz="2000">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25BD61-924A-4A76-B4B0-BE847D8902FA}" type="datetime1">
              <a:rPr lang="zh-CN" altLang="en-US" smtClean="0"/>
              <a:pPr/>
              <a:t>2019/12/6</a:t>
            </a:fld>
            <a:endParaRPr lang="en-US" altLang="zh-CN" smtClean="0"/>
          </a:p>
        </p:txBody>
      </p:sp>
      <p:sp>
        <p:nvSpPr>
          <p:cNvPr id="8909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8909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A3A5B1-C9BD-4908-A885-579099DA0E5C}" type="slidenum">
              <a:rPr lang="zh-CN" altLang="en-US" smtClean="0"/>
              <a:pPr/>
              <a:t>84</a:t>
            </a:fld>
            <a:endParaRPr lang="en-US" altLang="zh-CN" smtClean="0"/>
          </a:p>
        </p:txBody>
      </p:sp>
      <p:sp>
        <p:nvSpPr>
          <p:cNvPr id="8909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IP Addresses</a:t>
            </a:r>
          </a:p>
        </p:txBody>
      </p:sp>
      <p:sp>
        <p:nvSpPr>
          <p:cNvPr id="89094"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IP address  formats.</a:t>
            </a:r>
          </a:p>
        </p:txBody>
      </p:sp>
      <p:pic>
        <p:nvPicPr>
          <p:cNvPr id="89095" name="Picture 5" descr="5-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3" y="1143000"/>
            <a:ext cx="752157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6C72DB-C773-45A8-AE87-3EC957B2FF1F}" type="datetime1">
              <a:rPr lang="zh-CN" altLang="en-US" smtClean="0"/>
              <a:pPr/>
              <a:t>2019/12/6</a:t>
            </a:fld>
            <a:endParaRPr lang="en-US" altLang="zh-CN" smtClean="0"/>
          </a:p>
        </p:txBody>
      </p:sp>
      <p:sp>
        <p:nvSpPr>
          <p:cNvPr id="9011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011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1381487-17A4-4D97-BD9D-9B01149A7F40}" type="slidenum">
              <a:rPr lang="zh-CN" altLang="en-US" smtClean="0"/>
              <a:pPr/>
              <a:t>85</a:t>
            </a:fld>
            <a:endParaRPr lang="en-US" altLang="zh-CN" smtClean="0"/>
          </a:p>
        </p:txBody>
      </p:sp>
      <p:sp>
        <p:nvSpPr>
          <p:cNvPr id="9011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IP Addresses (2)</a:t>
            </a:r>
          </a:p>
        </p:txBody>
      </p:sp>
      <p:sp>
        <p:nvSpPr>
          <p:cNvPr id="90118" name="Rectangle 3"/>
          <p:cNvSpPr>
            <a:spLocks noGrp="1" noChangeArrowheads="1"/>
          </p:cNvSpPr>
          <p:nvPr>
            <p:ph type="body" idx="1"/>
          </p:nvPr>
        </p:nvSpPr>
        <p:spPr>
          <a:xfrm>
            <a:off x="0" y="5546725"/>
            <a:ext cx="9144000" cy="838200"/>
          </a:xfrm>
        </p:spPr>
        <p:txBody>
          <a:bodyPr/>
          <a:lstStyle/>
          <a:p>
            <a:pPr algn="ctr" eaLnBrk="1" hangingPunct="1">
              <a:buFontTx/>
              <a:buNone/>
            </a:pPr>
            <a:r>
              <a:rPr lang="en-US" altLang="zh-CN" b="1" smtClean="0">
                <a:ea typeface="宋体" panose="02010600030101010101" pitchFamily="2" charset="-122"/>
              </a:rPr>
              <a:t>Special IP addresses.</a:t>
            </a:r>
          </a:p>
        </p:txBody>
      </p:sp>
      <p:pic>
        <p:nvPicPr>
          <p:cNvPr id="90119" name="Picture 5" descr="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720850"/>
            <a:ext cx="84105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7BBC0-3376-4B9B-9CCD-F40F193EB776}" type="datetime1">
              <a:rPr lang="zh-CN" altLang="en-US" smtClean="0"/>
              <a:pPr/>
              <a:t>2019/12/6</a:t>
            </a:fld>
            <a:endParaRPr lang="en-US" altLang="zh-CN" smtClean="0"/>
          </a:p>
        </p:txBody>
      </p:sp>
      <p:sp>
        <p:nvSpPr>
          <p:cNvPr id="9113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114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14D72C-D2F5-4827-86B3-443DF942DF5D}" type="slidenum">
              <a:rPr lang="zh-CN" altLang="en-US" smtClean="0"/>
              <a:pPr/>
              <a:t>86</a:t>
            </a:fld>
            <a:endParaRPr lang="en-US" altLang="zh-CN" smtClean="0"/>
          </a:p>
        </p:txBody>
      </p:sp>
      <p:sp>
        <p:nvSpPr>
          <p:cNvPr id="91141" name="Rectangle 2"/>
          <p:cNvSpPr>
            <a:spLocks noGrp="1" noChangeArrowheads="1"/>
          </p:cNvSpPr>
          <p:nvPr>
            <p:ph type="title"/>
          </p:nvPr>
        </p:nvSpPr>
        <p:spPr/>
        <p:txBody>
          <a:bodyPr/>
          <a:lstStyle/>
          <a:p>
            <a:pPr eaLnBrk="1" hangingPunct="1"/>
            <a:r>
              <a:rPr lang="en-US" altLang="zh-CN" b="1" smtClean="0">
                <a:ea typeface="宋体" panose="02010600030101010101" pitchFamily="2" charset="-122"/>
              </a:rPr>
              <a:t>Special IP addresses</a:t>
            </a:r>
            <a:endParaRPr lang="zh-CN" altLang="en-US" b="1" smtClean="0">
              <a:ea typeface="宋体" panose="02010600030101010101" pitchFamily="2" charset="-122"/>
            </a:endParaRPr>
          </a:p>
        </p:txBody>
      </p:sp>
      <p:sp>
        <p:nvSpPr>
          <p:cNvPr id="74758" name="Rectangle 4"/>
          <p:cNvSpPr>
            <a:spLocks noChangeArrowheads="1"/>
          </p:cNvSpPr>
          <p:nvPr/>
        </p:nvSpPr>
        <p:spPr bwMode="auto">
          <a:xfrm>
            <a:off x="457200" y="784225"/>
            <a:ext cx="8526463" cy="495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663" tIns="53332" rIns="106663" bIns="53332"/>
          <a:lstStyle>
            <a:lvl1pPr marL="400050" indent="-400050" defTabSz="1066800">
              <a:spcBef>
                <a:spcPct val="20000"/>
              </a:spcBef>
              <a:buClr>
                <a:schemeClr val="accent2"/>
              </a:buClr>
              <a:buAutoNum type="alphaLcParenR"/>
              <a:defRPr sz="2400">
                <a:solidFill>
                  <a:schemeClr val="tx1"/>
                </a:solidFill>
                <a:latin typeface="Times New Roman" panose="02020603050405020304" pitchFamily="18" charset="0"/>
              </a:defRPr>
            </a:lvl1pPr>
            <a:lvl2pPr marL="866775" indent="-333375" defTabSz="1066800">
              <a:spcBef>
                <a:spcPct val="20000"/>
              </a:spcBef>
              <a:buClr>
                <a:schemeClr val="accent2"/>
              </a:buClr>
              <a:buChar char="–"/>
              <a:defRPr sz="2800">
                <a:solidFill>
                  <a:schemeClr val="tx1"/>
                </a:solidFill>
                <a:latin typeface="Times New Roman" panose="02020603050405020304" pitchFamily="18" charset="0"/>
              </a:defRPr>
            </a:lvl2pPr>
            <a:lvl3pPr marL="1333500" indent="-266700" defTabSz="1066800">
              <a:spcBef>
                <a:spcPct val="20000"/>
              </a:spcBef>
              <a:buClr>
                <a:schemeClr val="accent2"/>
              </a:buClr>
              <a:buChar char="•"/>
              <a:defRPr sz="2400">
                <a:solidFill>
                  <a:schemeClr val="tx1"/>
                </a:solidFill>
                <a:latin typeface="Times New Roman" panose="02020603050405020304" pitchFamily="18" charset="0"/>
              </a:defRPr>
            </a:lvl3pPr>
            <a:lvl4pPr marL="1866900" indent="-266700" defTabSz="1066800">
              <a:spcBef>
                <a:spcPct val="20000"/>
              </a:spcBef>
              <a:buClr>
                <a:schemeClr val="accent2"/>
              </a:buClr>
              <a:buChar char="–"/>
              <a:defRPr sz="2000">
                <a:solidFill>
                  <a:schemeClr val="tx1"/>
                </a:solidFill>
                <a:latin typeface="Times New Roman" panose="02020603050405020304" pitchFamily="18" charset="0"/>
              </a:defRPr>
            </a:lvl4pPr>
            <a:lvl5pPr marL="2400300" indent="-266700" defTabSz="1066800">
              <a:spcBef>
                <a:spcPct val="20000"/>
              </a:spcBef>
              <a:buClr>
                <a:schemeClr val="accent2"/>
              </a:buClr>
              <a:buChar char="»"/>
              <a:defRPr sz="2000">
                <a:solidFill>
                  <a:schemeClr val="tx1"/>
                </a:solidFill>
                <a:latin typeface="Times New Roman" panose="02020603050405020304" pitchFamily="18" charset="0"/>
              </a:defRPr>
            </a:lvl5pPr>
            <a:lvl6pPr marL="28575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3147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7719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229100" indent="-266700" defTabSz="10668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None/>
              <a:defRPr/>
            </a:pPr>
            <a:r>
              <a:rPr lang="zh-CN" altLang="en-US" b="1" dirty="0" smtClean="0">
                <a:ea typeface="宋体" panose="02010600030101010101" pitchFamily="2" charset="-122"/>
              </a:rPr>
              <a:t>（</a:t>
            </a:r>
            <a:r>
              <a:rPr lang="en-US" altLang="zh-CN" b="1" dirty="0" smtClean="0">
                <a:ea typeface="宋体" panose="02010600030101010101" pitchFamily="2" charset="-122"/>
              </a:rPr>
              <a:t>1</a:t>
            </a:r>
            <a:r>
              <a:rPr lang="zh-CN" altLang="en-US" b="1" dirty="0" smtClean="0">
                <a:ea typeface="宋体" panose="02010600030101010101" pitchFamily="2" charset="-122"/>
              </a:rPr>
              <a:t>）网络地址</a:t>
            </a:r>
          </a:p>
          <a:p>
            <a:pPr eaLnBrk="1" hangingPunct="1">
              <a:lnSpc>
                <a:spcPct val="90000"/>
              </a:lnSpc>
              <a:buFontTx/>
              <a:buChar char="•"/>
              <a:defRPr/>
            </a:pPr>
            <a:r>
              <a:rPr lang="zh-CN" altLang="en-US" sz="2000" b="1" dirty="0" smtClean="0">
                <a:ea typeface="宋体" panose="02010600030101010101" pitchFamily="2" charset="-122"/>
              </a:rPr>
              <a:t>用于表示网络本身，具有正常的网络号部分，主机号部分为全“</a:t>
            </a:r>
            <a:r>
              <a:rPr lang="en-US" altLang="zh-CN" sz="2000" b="1" dirty="0" smtClean="0">
                <a:ea typeface="宋体" panose="02010600030101010101" pitchFamily="2" charset="-122"/>
              </a:rPr>
              <a:t>0”</a:t>
            </a:r>
            <a:r>
              <a:rPr lang="zh-CN" altLang="en-US" sz="2000" b="1" dirty="0" smtClean="0">
                <a:ea typeface="宋体" panose="02010600030101010101" pitchFamily="2" charset="-122"/>
              </a:rPr>
              <a:t>的</a:t>
            </a:r>
            <a:r>
              <a:rPr lang="en-US" altLang="zh-CN" sz="2000" b="1" dirty="0" smtClean="0">
                <a:ea typeface="宋体" panose="02010600030101010101" pitchFamily="2" charset="-122"/>
              </a:rPr>
              <a:t>IP</a:t>
            </a:r>
            <a:r>
              <a:rPr lang="zh-CN" altLang="en-US" sz="2000" b="1" dirty="0" smtClean="0">
                <a:ea typeface="宋体" panose="02010600030101010101" pitchFamily="2" charset="-122"/>
              </a:rPr>
              <a:t>地址代表一个特定的网络，即作为网络标识之用，如</a:t>
            </a:r>
            <a:r>
              <a:rPr lang="en-US" altLang="zh-CN" sz="2000" b="1" dirty="0" smtClean="0">
                <a:ea typeface="宋体" panose="02010600030101010101" pitchFamily="2" charset="-122"/>
              </a:rPr>
              <a:t>102.0.0.0</a:t>
            </a:r>
            <a:r>
              <a:rPr lang="zh-CN" altLang="en-US" sz="2000" b="1" dirty="0" smtClean="0">
                <a:ea typeface="宋体" panose="02010600030101010101" pitchFamily="2" charset="-122"/>
              </a:rPr>
              <a:t>、</a:t>
            </a:r>
            <a:r>
              <a:rPr lang="en-US" altLang="zh-CN" sz="2000" b="1" dirty="0" smtClean="0">
                <a:ea typeface="宋体" panose="02010600030101010101" pitchFamily="2" charset="-122"/>
              </a:rPr>
              <a:t>138.1.0.0</a:t>
            </a:r>
            <a:r>
              <a:rPr lang="zh-CN" altLang="en-US" sz="2000" b="1" dirty="0" smtClean="0">
                <a:ea typeface="宋体" panose="02010600030101010101" pitchFamily="2" charset="-122"/>
              </a:rPr>
              <a:t>和</a:t>
            </a:r>
            <a:r>
              <a:rPr lang="en-US" altLang="zh-CN" sz="2000" b="1" dirty="0" smtClean="0">
                <a:ea typeface="宋体" panose="02010600030101010101" pitchFamily="2" charset="-122"/>
              </a:rPr>
              <a:t>198.10.1.0</a:t>
            </a:r>
            <a:r>
              <a:rPr lang="zh-CN" altLang="en-US" sz="2000" b="1" dirty="0" smtClean="0">
                <a:ea typeface="宋体" panose="02010600030101010101" pitchFamily="2" charset="-122"/>
              </a:rPr>
              <a:t>分别代表了一个</a:t>
            </a:r>
            <a:r>
              <a:rPr lang="en-US" altLang="zh-CN" sz="2000" b="1" dirty="0" smtClean="0">
                <a:ea typeface="宋体" panose="02010600030101010101" pitchFamily="2" charset="-122"/>
              </a:rPr>
              <a:t>A</a:t>
            </a:r>
            <a:r>
              <a:rPr lang="zh-CN" altLang="en-US" sz="2000" b="1" dirty="0" smtClean="0">
                <a:ea typeface="宋体" panose="02010600030101010101" pitchFamily="2" charset="-122"/>
              </a:rPr>
              <a:t>类、</a:t>
            </a:r>
            <a:r>
              <a:rPr lang="en-US" altLang="zh-CN" sz="2000" b="1" dirty="0" smtClean="0">
                <a:ea typeface="宋体" panose="02010600030101010101" pitchFamily="2" charset="-122"/>
              </a:rPr>
              <a:t>B</a:t>
            </a:r>
            <a:r>
              <a:rPr lang="zh-CN" altLang="en-US" sz="2000" b="1" dirty="0" smtClean="0">
                <a:ea typeface="宋体" panose="02010600030101010101" pitchFamily="2" charset="-122"/>
              </a:rPr>
              <a:t>类和</a:t>
            </a:r>
            <a:r>
              <a:rPr lang="en-US" altLang="zh-CN" sz="2000" b="1" dirty="0" smtClean="0">
                <a:ea typeface="宋体" panose="02010600030101010101" pitchFamily="2" charset="-122"/>
              </a:rPr>
              <a:t>C</a:t>
            </a:r>
            <a:r>
              <a:rPr lang="zh-CN" altLang="en-US" sz="2000" b="1" dirty="0" smtClean="0">
                <a:ea typeface="宋体" panose="02010600030101010101" pitchFamily="2" charset="-122"/>
              </a:rPr>
              <a:t>类网络。</a:t>
            </a:r>
          </a:p>
          <a:p>
            <a:pPr eaLnBrk="1" hangingPunct="1">
              <a:lnSpc>
                <a:spcPct val="90000"/>
              </a:lnSpc>
              <a:buFontTx/>
              <a:buNone/>
              <a:defRPr/>
            </a:pPr>
            <a:r>
              <a:rPr lang="zh-CN" altLang="en-US" b="1" dirty="0" smtClean="0">
                <a:ea typeface="宋体" panose="02010600030101010101" pitchFamily="2" charset="-122"/>
              </a:rPr>
              <a:t>（</a:t>
            </a:r>
            <a:r>
              <a:rPr lang="en-US" altLang="zh-CN" b="1" dirty="0" smtClean="0">
                <a:ea typeface="宋体" panose="02010600030101010101" pitchFamily="2" charset="-122"/>
              </a:rPr>
              <a:t>2</a:t>
            </a:r>
            <a:r>
              <a:rPr lang="zh-CN" altLang="en-US" b="1" dirty="0" smtClean="0">
                <a:ea typeface="宋体" panose="02010600030101010101" pitchFamily="2" charset="-122"/>
              </a:rPr>
              <a:t>）广播地址</a:t>
            </a:r>
          </a:p>
          <a:p>
            <a:pPr eaLnBrk="1" hangingPunct="1">
              <a:lnSpc>
                <a:spcPct val="90000"/>
              </a:lnSpc>
              <a:buFontTx/>
              <a:buChar char="•"/>
              <a:defRPr/>
            </a:pPr>
            <a:r>
              <a:rPr lang="zh-CN" altLang="en-US" sz="2000" b="1" dirty="0" smtClean="0">
                <a:ea typeface="宋体" panose="02010600030101010101" pitchFamily="2" charset="-122"/>
              </a:rPr>
              <a:t>用于向网络中的所有设备广播分组。具有正常的网络号部分，主机号部分为全“</a:t>
            </a:r>
            <a:r>
              <a:rPr lang="en-US" altLang="zh-CN" sz="2000" b="1" dirty="0" smtClean="0">
                <a:ea typeface="宋体" panose="02010600030101010101" pitchFamily="2" charset="-122"/>
              </a:rPr>
              <a:t>1”</a:t>
            </a:r>
            <a:r>
              <a:rPr lang="zh-CN" altLang="en-US" sz="2000" b="1" dirty="0" smtClean="0">
                <a:ea typeface="宋体" panose="02010600030101010101" pitchFamily="2" charset="-122"/>
              </a:rPr>
              <a:t>的</a:t>
            </a:r>
            <a:r>
              <a:rPr lang="en-US" altLang="zh-CN" sz="2000" b="1" dirty="0" smtClean="0">
                <a:ea typeface="宋体" panose="02010600030101010101" pitchFamily="2" charset="-122"/>
              </a:rPr>
              <a:t>IP</a:t>
            </a:r>
            <a:r>
              <a:rPr lang="zh-CN" altLang="en-US" sz="2000" b="1" dirty="0" smtClean="0">
                <a:ea typeface="宋体" panose="02010600030101010101" pitchFamily="2" charset="-122"/>
              </a:rPr>
              <a:t>地址代表一个在指定网络中的广播，被称为广播地址，如</a:t>
            </a:r>
            <a:r>
              <a:rPr lang="en-US" altLang="zh-CN" sz="2000" b="1" dirty="0" smtClean="0">
                <a:ea typeface="宋体" panose="02010600030101010101" pitchFamily="2" charset="-122"/>
              </a:rPr>
              <a:t>102.255.255.255</a:t>
            </a:r>
            <a:r>
              <a:rPr lang="zh-CN" altLang="en-US" sz="2000" b="1" dirty="0" smtClean="0">
                <a:ea typeface="宋体" panose="02010600030101010101" pitchFamily="2" charset="-122"/>
              </a:rPr>
              <a:t>、</a:t>
            </a:r>
            <a:r>
              <a:rPr lang="en-US" altLang="zh-CN" sz="2000" b="1" dirty="0" smtClean="0">
                <a:ea typeface="宋体" panose="02010600030101010101" pitchFamily="2" charset="-122"/>
              </a:rPr>
              <a:t>138.1.255.255</a:t>
            </a:r>
            <a:r>
              <a:rPr lang="zh-CN" altLang="en-US" sz="2000" b="1" dirty="0" smtClean="0">
                <a:ea typeface="宋体" panose="02010600030101010101" pitchFamily="2" charset="-122"/>
              </a:rPr>
              <a:t>和</a:t>
            </a:r>
            <a:r>
              <a:rPr lang="en-US" altLang="zh-CN" sz="2000" b="1" dirty="0" smtClean="0">
                <a:ea typeface="宋体" panose="02010600030101010101" pitchFamily="2" charset="-122"/>
              </a:rPr>
              <a:t>198.10.1.255</a:t>
            </a:r>
            <a:r>
              <a:rPr lang="zh-CN" altLang="en-US" sz="2000" b="1" dirty="0" smtClean="0">
                <a:ea typeface="宋体" panose="02010600030101010101" pitchFamily="2" charset="-122"/>
              </a:rPr>
              <a:t>分别代表在一个</a:t>
            </a:r>
            <a:r>
              <a:rPr lang="en-US" altLang="zh-CN" sz="2000" b="1" dirty="0" smtClean="0">
                <a:ea typeface="宋体" panose="02010600030101010101" pitchFamily="2" charset="-122"/>
              </a:rPr>
              <a:t>A</a:t>
            </a:r>
            <a:r>
              <a:rPr lang="zh-CN" altLang="en-US" sz="2000" b="1" dirty="0" smtClean="0">
                <a:ea typeface="宋体" panose="02010600030101010101" pitchFamily="2" charset="-122"/>
              </a:rPr>
              <a:t>类、</a:t>
            </a:r>
            <a:r>
              <a:rPr lang="en-US" altLang="zh-CN" sz="2000" b="1" dirty="0" smtClean="0">
                <a:ea typeface="宋体" panose="02010600030101010101" pitchFamily="2" charset="-122"/>
              </a:rPr>
              <a:t>B</a:t>
            </a:r>
            <a:r>
              <a:rPr lang="zh-CN" altLang="en-US" sz="2000" b="1" dirty="0" smtClean="0">
                <a:ea typeface="宋体" panose="02010600030101010101" pitchFamily="2" charset="-122"/>
              </a:rPr>
              <a:t>类和</a:t>
            </a:r>
            <a:r>
              <a:rPr lang="en-US" altLang="zh-CN" sz="2000" b="1" dirty="0" smtClean="0">
                <a:ea typeface="宋体" panose="02010600030101010101" pitchFamily="2" charset="-122"/>
              </a:rPr>
              <a:t>C</a:t>
            </a:r>
            <a:r>
              <a:rPr lang="zh-CN" altLang="en-US" sz="2000" b="1" dirty="0" smtClean="0">
                <a:ea typeface="宋体" panose="02010600030101010101" pitchFamily="2" charset="-122"/>
              </a:rPr>
              <a:t>类网络中的广播。</a:t>
            </a:r>
            <a:endParaRPr lang="en-US" altLang="zh-CN" sz="2000" b="1" dirty="0" smtClean="0">
              <a:ea typeface="宋体" panose="02010600030101010101" pitchFamily="2" charset="-122"/>
            </a:endParaRPr>
          </a:p>
          <a:p>
            <a:pPr marL="0" indent="0" eaLnBrk="1" hangingPunct="1">
              <a:lnSpc>
                <a:spcPct val="90000"/>
              </a:lnSpc>
              <a:buFontTx/>
              <a:buNone/>
              <a:defRPr/>
            </a:pPr>
            <a:r>
              <a:rPr lang="zh-CN" altLang="en-US" b="1" dirty="0" smtClean="0">
                <a:ea typeface="宋体" panose="02010600030101010101" pitchFamily="2" charset="-122"/>
              </a:rPr>
              <a:t>（</a:t>
            </a:r>
            <a:r>
              <a:rPr lang="en-US" altLang="zh-CN" b="1" dirty="0" smtClean="0">
                <a:ea typeface="宋体" panose="02010600030101010101" pitchFamily="2" charset="-122"/>
              </a:rPr>
              <a:t>3</a:t>
            </a:r>
            <a:r>
              <a:rPr lang="zh-CN" altLang="en-US" b="1" dirty="0" smtClean="0">
                <a:ea typeface="宋体" panose="02010600030101010101" pitchFamily="2" charset="-122"/>
              </a:rPr>
              <a:t>）私有地址（不能在</a:t>
            </a:r>
            <a:r>
              <a:rPr lang="en-US" altLang="zh-CN" b="1" dirty="0" smtClean="0">
                <a:ea typeface="宋体" panose="02010600030101010101" pitchFamily="2" charset="-122"/>
              </a:rPr>
              <a:t>Internet</a:t>
            </a:r>
            <a:r>
              <a:rPr lang="zh-CN" altLang="en-US" b="1" dirty="0" smtClean="0">
                <a:ea typeface="宋体" panose="02010600030101010101" pitchFamily="2" charset="-122"/>
              </a:rPr>
              <a:t>上使用）</a:t>
            </a:r>
            <a:endParaRPr lang="en-US" altLang="zh-CN" b="1" dirty="0" smtClean="0">
              <a:ea typeface="宋体" panose="02010600030101010101" pitchFamily="2" charset="-122"/>
            </a:endParaRPr>
          </a:p>
          <a:p>
            <a:pPr eaLnBrk="1" hangingPunct="1">
              <a:lnSpc>
                <a:spcPct val="90000"/>
              </a:lnSpc>
              <a:buFontTx/>
              <a:buChar char="•"/>
              <a:defRPr/>
            </a:pPr>
            <a:r>
              <a:rPr lang="en-US" altLang="zh-CN" b="1" dirty="0" smtClean="0">
                <a:ea typeface="宋体" panose="02010600030101010101" pitchFamily="2" charset="-122"/>
              </a:rPr>
              <a:t>10.0.0.0~10.255.255.255</a:t>
            </a:r>
          </a:p>
          <a:p>
            <a:pPr eaLnBrk="1" hangingPunct="1">
              <a:lnSpc>
                <a:spcPct val="90000"/>
              </a:lnSpc>
              <a:buFontTx/>
              <a:buChar char="•"/>
              <a:defRPr/>
            </a:pPr>
            <a:r>
              <a:rPr lang="en-US" altLang="zh-CN" b="1" dirty="0" smtClean="0">
                <a:ea typeface="宋体" panose="02010600030101010101" pitchFamily="2" charset="-122"/>
              </a:rPr>
              <a:t>172.16.0.0~172.31.255.255</a:t>
            </a:r>
          </a:p>
          <a:p>
            <a:pPr eaLnBrk="1" hangingPunct="1">
              <a:lnSpc>
                <a:spcPct val="90000"/>
              </a:lnSpc>
              <a:buFontTx/>
              <a:buChar char="•"/>
              <a:defRPr/>
            </a:pPr>
            <a:r>
              <a:rPr lang="en-US" altLang="zh-CN" b="1" dirty="0" smtClean="0">
                <a:ea typeface="宋体" panose="02010600030101010101" pitchFamily="2" charset="-122"/>
              </a:rPr>
              <a:t>192.168.0.0~192.168.255.255</a:t>
            </a:r>
            <a:endParaRPr lang="zh-CN" altLang="en-US"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6C454-2A0B-442A-B559-4F963A2BEA5F}" type="datetime1">
              <a:rPr lang="zh-CN" altLang="en-US" smtClean="0"/>
              <a:pPr/>
              <a:t>2019/12/6</a:t>
            </a:fld>
            <a:endParaRPr lang="en-US" altLang="zh-CN" smtClean="0"/>
          </a:p>
        </p:txBody>
      </p:sp>
      <p:sp>
        <p:nvSpPr>
          <p:cNvPr id="9216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216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8C9F88-A890-4E16-ACB0-345E59E8CF03}" type="slidenum">
              <a:rPr lang="zh-CN" altLang="en-US" smtClean="0"/>
              <a:pPr/>
              <a:t>87</a:t>
            </a:fld>
            <a:endParaRPr lang="en-US" altLang="zh-CN" smtClean="0"/>
          </a:p>
        </p:txBody>
      </p:sp>
      <p:sp>
        <p:nvSpPr>
          <p:cNvPr id="92165" name="Rectangle 2"/>
          <p:cNvSpPr>
            <a:spLocks noGrp="1" noChangeArrowheads="1"/>
          </p:cNvSpPr>
          <p:nvPr>
            <p:ph type="title"/>
          </p:nvPr>
        </p:nvSpPr>
        <p:spPr/>
        <p:txBody>
          <a:bodyPr/>
          <a:lstStyle/>
          <a:p>
            <a:pPr eaLnBrk="1" hangingPunct="1"/>
            <a:r>
              <a:rPr lang="en-US" altLang="zh-CN" sz="3800" b="1" smtClean="0">
                <a:latin typeface="宋体" panose="02010600030101010101" pitchFamily="2" charset="-122"/>
                <a:ea typeface="宋体" panose="02010600030101010101" pitchFamily="2" charset="-122"/>
              </a:rPr>
              <a:t>A</a:t>
            </a:r>
            <a:r>
              <a:rPr lang="zh-CN" altLang="en-US" sz="3800" b="1" smtClean="0">
                <a:latin typeface="宋体" panose="02010600030101010101" pitchFamily="2" charset="-122"/>
                <a:ea typeface="宋体" panose="02010600030101010101" pitchFamily="2" charset="-122"/>
              </a:rPr>
              <a:t>类地址</a:t>
            </a:r>
          </a:p>
        </p:txBody>
      </p:sp>
      <p:sp>
        <p:nvSpPr>
          <p:cNvPr id="92166" name="Rectangle 4"/>
          <p:cNvSpPr>
            <a:spLocks noChangeArrowheads="1"/>
          </p:cNvSpPr>
          <p:nvPr/>
        </p:nvSpPr>
        <p:spPr bwMode="auto">
          <a:xfrm>
            <a:off x="566738" y="1122363"/>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10000"/>
              </a:lnSpc>
              <a:buFontTx/>
              <a:buChar char="•"/>
            </a:pPr>
            <a:r>
              <a:rPr lang="en-US" altLang="zh-CN" sz="2000" b="1">
                <a:latin typeface="宋体" panose="02010600030101010101" pitchFamily="2" charset="-122"/>
                <a:ea typeface="宋体" panose="02010600030101010101" pitchFamily="2" charset="-122"/>
              </a:rPr>
              <a:t>A</a:t>
            </a:r>
            <a:r>
              <a:rPr lang="zh-CN" altLang="en-US" sz="2000" b="1">
                <a:latin typeface="宋体" panose="02010600030101010101" pitchFamily="2" charset="-122"/>
                <a:ea typeface="宋体" panose="02010600030101010101" pitchFamily="2" charset="-122"/>
              </a:rPr>
              <a:t>类地址用来支持超大型网络。</a:t>
            </a:r>
            <a:r>
              <a:rPr lang="en-US" altLang="zh-CN" sz="2000" b="1">
                <a:latin typeface="宋体" panose="02010600030101010101" pitchFamily="2" charset="-122"/>
                <a:ea typeface="宋体" panose="02010600030101010101" pitchFamily="2" charset="-122"/>
              </a:rPr>
              <a:t>A</a:t>
            </a:r>
            <a:r>
              <a:rPr lang="zh-CN" altLang="en-US" sz="2000" b="1">
                <a:latin typeface="宋体" panose="02010600030101010101" pitchFamily="2" charset="-122"/>
                <a:ea typeface="宋体" panose="02010600030101010101" pitchFamily="2" charset="-122"/>
              </a:rPr>
              <a:t>类</a:t>
            </a:r>
            <a:r>
              <a:rPr lang="en-US" altLang="zh-CN" sz="2000" b="1">
                <a:latin typeface="宋体" panose="02010600030101010101" pitchFamily="2" charset="-122"/>
                <a:ea typeface="宋体" panose="02010600030101010101" pitchFamily="2" charset="-122"/>
              </a:rPr>
              <a:t>IP</a:t>
            </a:r>
            <a:r>
              <a:rPr lang="zh-CN" altLang="en-US" sz="2000" b="1">
                <a:latin typeface="宋体" panose="02010600030101010101" pitchFamily="2" charset="-122"/>
                <a:ea typeface="宋体" panose="02010600030101010101" pitchFamily="2" charset="-122"/>
              </a:rPr>
              <a:t>地址仅使用第一个</a:t>
            </a:r>
            <a:r>
              <a:rPr lang="en-US" altLang="zh-CN" sz="2000" b="1">
                <a:latin typeface="宋体" panose="02010600030101010101" pitchFamily="2" charset="-122"/>
                <a:ea typeface="宋体" panose="02010600030101010101" pitchFamily="2" charset="-122"/>
              </a:rPr>
              <a:t>8</a:t>
            </a:r>
            <a:r>
              <a:rPr lang="zh-CN" altLang="en-US" sz="2000" b="1">
                <a:latin typeface="宋体" panose="02010600030101010101" pitchFamily="2" charset="-122"/>
                <a:ea typeface="宋体" panose="02010600030101010101" pitchFamily="2" charset="-122"/>
              </a:rPr>
              <a:t>位组标识地址的网络部分。其余的</a:t>
            </a:r>
            <a:r>
              <a:rPr lang="en-US" altLang="zh-CN" sz="2000" b="1">
                <a:latin typeface="宋体" panose="02010600030101010101" pitchFamily="2" charset="-122"/>
                <a:ea typeface="宋体" panose="02010600030101010101" pitchFamily="2" charset="-122"/>
              </a:rPr>
              <a:t>3</a:t>
            </a:r>
            <a:r>
              <a:rPr lang="zh-CN" altLang="en-US" sz="2000" b="1">
                <a:latin typeface="宋体" panose="02010600030101010101" pitchFamily="2" charset="-122"/>
                <a:ea typeface="宋体" panose="02010600030101010101" pitchFamily="2" charset="-122"/>
              </a:rPr>
              <a:t>个</a:t>
            </a:r>
            <a:r>
              <a:rPr lang="en-US" altLang="zh-CN" sz="2000" b="1">
                <a:latin typeface="宋体" panose="02010600030101010101" pitchFamily="2" charset="-122"/>
                <a:ea typeface="宋体" panose="02010600030101010101" pitchFamily="2" charset="-122"/>
              </a:rPr>
              <a:t>8</a:t>
            </a:r>
            <a:r>
              <a:rPr lang="zh-CN" altLang="en-US" sz="2000" b="1">
                <a:latin typeface="宋体" panose="02010600030101010101" pitchFamily="2" charset="-122"/>
                <a:ea typeface="宋体" panose="02010600030101010101" pitchFamily="2" charset="-122"/>
              </a:rPr>
              <a:t>位组用来标识地址的主机部分。用二进制数表示时，</a:t>
            </a:r>
            <a:r>
              <a:rPr lang="en-US" altLang="zh-CN" sz="2000" b="1">
                <a:latin typeface="宋体" panose="02010600030101010101" pitchFamily="2" charset="-122"/>
                <a:ea typeface="宋体" panose="02010600030101010101" pitchFamily="2" charset="-122"/>
              </a:rPr>
              <a:t>A</a:t>
            </a:r>
            <a:r>
              <a:rPr lang="zh-CN" altLang="en-US" sz="2000" b="1">
                <a:latin typeface="宋体" panose="02010600030101010101" pitchFamily="2" charset="-122"/>
                <a:ea typeface="宋体" panose="02010600030101010101" pitchFamily="2" charset="-122"/>
              </a:rPr>
              <a:t>类地址的第</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位（最左边）总是</a:t>
            </a:r>
            <a:r>
              <a:rPr lang="en-US" altLang="zh-CN" sz="2000" b="1">
                <a:latin typeface="宋体" panose="02010600030101010101" pitchFamily="2" charset="-122"/>
                <a:ea typeface="宋体" panose="02010600030101010101" pitchFamily="2" charset="-122"/>
              </a:rPr>
              <a:t>0</a:t>
            </a:r>
            <a:r>
              <a:rPr lang="zh-CN" altLang="en-US" sz="2000" b="1">
                <a:latin typeface="宋体" panose="02010600030101010101" pitchFamily="2" charset="-122"/>
                <a:ea typeface="宋体" panose="02010600030101010101" pitchFamily="2" charset="-122"/>
              </a:rPr>
              <a:t>。</a:t>
            </a:r>
          </a:p>
          <a:p>
            <a:pPr eaLnBrk="1" hangingPunct="1">
              <a:lnSpc>
                <a:spcPct val="110000"/>
              </a:lnSpc>
              <a:buFontTx/>
              <a:buChar char="•"/>
            </a:pPr>
            <a:r>
              <a:rPr lang="zh-CN" altLang="en-US" sz="2000" b="1">
                <a:latin typeface="宋体" panose="02010600030101010101" pitchFamily="2" charset="-122"/>
                <a:ea typeface="宋体" panose="02010600030101010101" pitchFamily="2" charset="-122"/>
              </a:rPr>
              <a:t>第</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个</a:t>
            </a:r>
            <a:r>
              <a:rPr lang="en-US" altLang="zh-CN" sz="2000" b="1">
                <a:latin typeface="宋体" panose="02010600030101010101" pitchFamily="2" charset="-122"/>
                <a:ea typeface="宋体" panose="02010600030101010101" pitchFamily="2" charset="-122"/>
              </a:rPr>
              <a:t>8</a:t>
            </a:r>
            <a:r>
              <a:rPr lang="zh-CN" altLang="en-US" sz="2000" b="1">
                <a:latin typeface="宋体" panose="02010600030101010101" pitchFamily="2" charset="-122"/>
                <a:ea typeface="宋体" panose="02010600030101010101" pitchFamily="2" charset="-122"/>
              </a:rPr>
              <a:t>位组的最小值为</a:t>
            </a:r>
            <a:r>
              <a:rPr lang="en-US" altLang="zh-CN" sz="2000" b="1">
                <a:latin typeface="宋体" panose="02010600030101010101" pitchFamily="2" charset="-122"/>
                <a:ea typeface="宋体" panose="02010600030101010101" pitchFamily="2" charset="-122"/>
              </a:rPr>
              <a:t>00000000</a:t>
            </a:r>
            <a:r>
              <a:rPr lang="zh-CN" altLang="en-US" sz="2000" b="1">
                <a:latin typeface="宋体" panose="02010600030101010101" pitchFamily="2" charset="-122"/>
                <a:ea typeface="宋体" panose="02010600030101010101" pitchFamily="2" charset="-122"/>
              </a:rPr>
              <a:t>（十进制数为</a:t>
            </a:r>
            <a:r>
              <a:rPr lang="en-US" altLang="zh-CN" sz="2000" b="1">
                <a:latin typeface="宋体" panose="02010600030101010101" pitchFamily="2" charset="-122"/>
                <a:ea typeface="宋体" panose="02010600030101010101" pitchFamily="2" charset="-122"/>
              </a:rPr>
              <a:t>0</a:t>
            </a:r>
            <a:r>
              <a:rPr lang="zh-CN" altLang="en-US" sz="2000" b="1">
                <a:latin typeface="宋体" panose="02010600030101010101" pitchFamily="2" charset="-122"/>
                <a:ea typeface="宋体" panose="02010600030101010101" pitchFamily="2" charset="-122"/>
              </a:rPr>
              <a:t>），最大值为</a:t>
            </a:r>
            <a:r>
              <a:rPr lang="en-US" altLang="zh-CN" sz="2000" b="1">
                <a:latin typeface="宋体" panose="02010600030101010101" pitchFamily="2" charset="-122"/>
                <a:ea typeface="宋体" panose="02010600030101010101" pitchFamily="2" charset="-122"/>
              </a:rPr>
              <a:t>01111111</a:t>
            </a:r>
            <a:r>
              <a:rPr lang="zh-CN" altLang="en-US" sz="2000" b="1">
                <a:latin typeface="宋体" panose="02010600030101010101" pitchFamily="2" charset="-122"/>
                <a:ea typeface="宋体" panose="02010600030101010101" pitchFamily="2" charset="-122"/>
              </a:rPr>
              <a:t>（十进制数为</a:t>
            </a:r>
            <a:r>
              <a:rPr lang="en-US" altLang="zh-CN" sz="2000" b="1">
                <a:latin typeface="宋体" panose="02010600030101010101" pitchFamily="2" charset="-122"/>
                <a:ea typeface="宋体" panose="02010600030101010101" pitchFamily="2" charset="-122"/>
              </a:rPr>
              <a:t>127</a:t>
            </a:r>
            <a:r>
              <a:rPr lang="zh-CN" altLang="en-US" sz="2000" b="1">
                <a:latin typeface="宋体" panose="02010600030101010101" pitchFamily="2" charset="-122"/>
                <a:ea typeface="宋体" panose="02010600030101010101" pitchFamily="2" charset="-122"/>
              </a:rPr>
              <a:t>），但是</a:t>
            </a:r>
            <a:r>
              <a:rPr lang="en-US" altLang="zh-CN" sz="2000" b="1">
                <a:latin typeface="宋体" panose="02010600030101010101" pitchFamily="2" charset="-122"/>
                <a:ea typeface="宋体" panose="02010600030101010101" pitchFamily="2" charset="-122"/>
              </a:rPr>
              <a:t>0</a:t>
            </a:r>
            <a:r>
              <a:rPr lang="zh-CN" altLang="en-US" sz="2000" b="1">
                <a:latin typeface="宋体" panose="02010600030101010101" pitchFamily="2" charset="-122"/>
                <a:ea typeface="宋体" panose="02010600030101010101" pitchFamily="2" charset="-122"/>
              </a:rPr>
              <a:t>和</a:t>
            </a:r>
            <a:r>
              <a:rPr lang="en-US" altLang="zh-CN" sz="2000" b="1">
                <a:latin typeface="宋体" panose="02010600030101010101" pitchFamily="2" charset="-122"/>
                <a:ea typeface="宋体" panose="02010600030101010101" pitchFamily="2" charset="-122"/>
              </a:rPr>
              <a:t>127</a:t>
            </a:r>
            <a:r>
              <a:rPr lang="zh-CN" altLang="en-US" sz="2000" b="1">
                <a:latin typeface="宋体" panose="02010600030101010101" pitchFamily="2" charset="-122"/>
                <a:ea typeface="宋体" panose="02010600030101010101" pitchFamily="2" charset="-122"/>
              </a:rPr>
              <a:t>两个数保留使用，不能用做网络地址。</a:t>
            </a:r>
          </a:p>
          <a:p>
            <a:pPr eaLnBrk="1" hangingPunct="1">
              <a:lnSpc>
                <a:spcPct val="110000"/>
              </a:lnSpc>
              <a:buFontTx/>
              <a:buChar char="•"/>
            </a:pPr>
            <a:r>
              <a:rPr lang="zh-CN" altLang="en-US" sz="2000" b="1">
                <a:latin typeface="宋体" panose="02010600030101010101" pitchFamily="2" charset="-122"/>
                <a:ea typeface="宋体" panose="02010600030101010101" pitchFamily="2" charset="-122"/>
              </a:rPr>
              <a:t>任何</a:t>
            </a:r>
            <a:r>
              <a:rPr lang="en-US" altLang="zh-CN" sz="2000" b="1">
                <a:latin typeface="宋体" panose="02010600030101010101" pitchFamily="2" charset="-122"/>
                <a:ea typeface="宋体" panose="02010600030101010101" pitchFamily="2" charset="-122"/>
              </a:rPr>
              <a:t>IP</a:t>
            </a:r>
            <a:r>
              <a:rPr lang="zh-CN" altLang="en-US" sz="2000" b="1">
                <a:latin typeface="宋体" panose="02010600030101010101" pitchFamily="2" charset="-122"/>
                <a:ea typeface="宋体" panose="02010600030101010101" pitchFamily="2" charset="-122"/>
              </a:rPr>
              <a:t>地址第</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个</a:t>
            </a:r>
            <a:r>
              <a:rPr lang="en-US" altLang="zh-CN" sz="2000" b="1">
                <a:latin typeface="宋体" panose="02010600030101010101" pitchFamily="2" charset="-122"/>
                <a:ea typeface="宋体" panose="02010600030101010101" pitchFamily="2" charset="-122"/>
              </a:rPr>
              <a:t>8</a:t>
            </a:r>
            <a:r>
              <a:rPr lang="zh-CN" altLang="en-US" sz="2000" b="1">
                <a:latin typeface="宋体" panose="02010600030101010101" pitchFamily="2" charset="-122"/>
                <a:ea typeface="宋体" panose="02010600030101010101" pitchFamily="2" charset="-122"/>
              </a:rPr>
              <a:t>位组的取值范围在</a:t>
            </a:r>
            <a:r>
              <a:rPr lang="en-US" altLang="zh-CN" sz="2000" b="1">
                <a:latin typeface="宋体" panose="02010600030101010101" pitchFamily="2" charset="-122"/>
                <a:ea typeface="宋体" panose="02010600030101010101" pitchFamily="2" charset="-122"/>
              </a:rPr>
              <a:t>1</a:t>
            </a:r>
            <a:r>
              <a:rPr lang="zh-CN" altLang="en-US" sz="2000" b="1">
                <a:latin typeface="宋体" panose="02010600030101010101" pitchFamily="2" charset="-122"/>
                <a:ea typeface="宋体" panose="02010600030101010101" pitchFamily="2" charset="-122"/>
              </a:rPr>
              <a:t>到</a:t>
            </a:r>
            <a:r>
              <a:rPr lang="en-US" altLang="zh-CN" sz="2000" b="1">
                <a:latin typeface="宋体" panose="02010600030101010101" pitchFamily="2" charset="-122"/>
                <a:ea typeface="宋体" panose="02010600030101010101" pitchFamily="2" charset="-122"/>
              </a:rPr>
              <a:t>126</a:t>
            </a:r>
            <a:r>
              <a:rPr lang="zh-CN" altLang="en-US" sz="2000" b="1">
                <a:latin typeface="宋体" panose="02010600030101010101" pitchFamily="2" charset="-122"/>
                <a:ea typeface="宋体" panose="02010600030101010101" pitchFamily="2" charset="-122"/>
              </a:rPr>
              <a:t>之间时都是</a:t>
            </a:r>
            <a:r>
              <a:rPr lang="en-US" altLang="zh-CN" sz="2000" b="1">
                <a:latin typeface="宋体" panose="02010600030101010101" pitchFamily="2" charset="-122"/>
                <a:ea typeface="宋体" panose="02010600030101010101" pitchFamily="2" charset="-122"/>
              </a:rPr>
              <a:t>A</a:t>
            </a:r>
            <a:r>
              <a:rPr lang="zh-CN" altLang="en-US" sz="2000" b="1">
                <a:latin typeface="宋体" panose="02010600030101010101" pitchFamily="2" charset="-122"/>
                <a:ea typeface="宋体" panose="02010600030101010101" pitchFamily="2" charset="-122"/>
              </a:rPr>
              <a:t>类地址。</a:t>
            </a:r>
          </a:p>
          <a:p>
            <a:pPr eaLnBrk="1" hangingPunct="1">
              <a:lnSpc>
                <a:spcPct val="110000"/>
              </a:lnSpc>
              <a:buFontTx/>
              <a:buChar char="•"/>
            </a:pPr>
            <a:r>
              <a:rPr lang="en-US" altLang="zh-CN" sz="2000" b="1">
                <a:ea typeface="宋体" panose="02010600030101010101" pitchFamily="2" charset="-122"/>
              </a:rPr>
              <a:t>A</a:t>
            </a:r>
            <a:r>
              <a:rPr lang="zh-CN" altLang="en-US" sz="2000" b="1">
                <a:ea typeface="宋体" panose="02010600030101010101" pitchFamily="2" charset="-122"/>
              </a:rPr>
              <a:t>类地址的网络掩码为：</a:t>
            </a:r>
            <a:r>
              <a:rPr lang="en-US" altLang="zh-CN" sz="2000" b="1">
                <a:ea typeface="宋体" panose="02010600030101010101" pitchFamily="2" charset="-122"/>
              </a:rPr>
              <a:t>255.0.0.0</a:t>
            </a:r>
            <a:endParaRPr lang="zh-CN" altLang="en-US" sz="2000" b="1">
              <a:latin typeface="宋体" panose="02010600030101010101" pitchFamily="2" charset="-122"/>
              <a:ea typeface="宋体" panose="02010600030101010101" pitchFamily="2" charset="-122"/>
            </a:endParaRPr>
          </a:p>
          <a:p>
            <a:pPr eaLnBrk="1" hangingPunct="1">
              <a:lnSpc>
                <a:spcPct val="110000"/>
              </a:lnSpc>
              <a:buFontTx/>
              <a:buChar char="•"/>
            </a:pPr>
            <a:r>
              <a:rPr lang="en-US" altLang="zh-CN" sz="2000" b="1">
                <a:ea typeface="宋体" panose="02010600030101010101" pitchFamily="2" charset="-122"/>
              </a:rPr>
              <a:t>127</a:t>
            </a:r>
            <a:r>
              <a:rPr lang="zh-CN" altLang="en-US" sz="2000" b="1">
                <a:ea typeface="宋体" panose="02010600030101010101" pitchFamily="2" charset="-122"/>
              </a:rPr>
              <a:t>是一个特殊的网络</a:t>
            </a:r>
            <a:r>
              <a:rPr lang="en-US" altLang="zh-CN" sz="2000" b="1">
                <a:ea typeface="宋体" panose="02010600030101010101" pitchFamily="2" charset="-122"/>
              </a:rPr>
              <a:t>ID</a:t>
            </a:r>
            <a:r>
              <a:rPr lang="zh-CN" altLang="en-US" sz="2000" b="1">
                <a:ea typeface="宋体" panose="02010600030101010101" pitchFamily="2" charset="-122"/>
              </a:rPr>
              <a:t>，又称本机网络，可用来检查</a:t>
            </a:r>
            <a:r>
              <a:rPr lang="en-US" altLang="zh-CN" sz="2000" b="1">
                <a:ea typeface="宋体" panose="02010600030101010101" pitchFamily="2" charset="-122"/>
              </a:rPr>
              <a:t>TCP</a:t>
            </a:r>
            <a:r>
              <a:rPr lang="zh-CN" altLang="en-US" sz="2000" b="1">
                <a:ea typeface="宋体" panose="02010600030101010101" pitchFamily="2" charset="-122"/>
              </a:rPr>
              <a:t>／</a:t>
            </a:r>
            <a:r>
              <a:rPr lang="en-US" altLang="zh-CN" sz="2000" b="1">
                <a:ea typeface="宋体" panose="02010600030101010101" pitchFamily="2" charset="-122"/>
              </a:rPr>
              <a:t>IP</a:t>
            </a:r>
            <a:r>
              <a:rPr lang="zh-CN" altLang="en-US" sz="2000" b="1">
                <a:ea typeface="宋体" panose="02010600030101010101" pitchFamily="2" charset="-122"/>
              </a:rPr>
              <a:t>协议工作状态。如可用下列命令检查</a:t>
            </a:r>
            <a:r>
              <a:rPr lang="en-US" altLang="zh-CN" sz="2000" b="1">
                <a:ea typeface="宋体" panose="02010600030101010101" pitchFamily="2" charset="-122"/>
              </a:rPr>
              <a:t>TCP/IP</a:t>
            </a:r>
            <a:r>
              <a:rPr lang="zh-CN" altLang="en-US" sz="2000" b="1">
                <a:ea typeface="宋体" panose="02010600030101010101" pitchFamily="2" charset="-122"/>
              </a:rPr>
              <a:t>是否工作正常： </a:t>
            </a:r>
            <a:r>
              <a:rPr lang="en-US" altLang="zh-CN" sz="2000" b="1">
                <a:ea typeface="宋体" panose="02010600030101010101" pitchFamily="2" charset="-122"/>
              </a:rPr>
              <a:t>ping 127.0.0.1</a:t>
            </a:r>
            <a:r>
              <a:rPr lang="en-US" altLang="zh-CN" sz="2000">
                <a:ea typeface="宋体" panose="02010600030101010101" pitchFamily="2" charset="-122"/>
              </a:rPr>
              <a:t> </a:t>
            </a:r>
            <a:endParaRPr lang="zh-CN" altLang="en-US" sz="200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6D5A62-3A12-4629-842E-D4F25E99E6BB}" type="datetime1">
              <a:rPr lang="zh-CN" altLang="en-US" smtClean="0"/>
              <a:pPr/>
              <a:t>2019/12/6</a:t>
            </a:fld>
            <a:endParaRPr lang="en-US" altLang="zh-CN" smtClean="0"/>
          </a:p>
        </p:txBody>
      </p:sp>
      <p:sp>
        <p:nvSpPr>
          <p:cNvPr id="9318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318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B014FF-0285-417F-9348-603B19D4965C}" type="slidenum">
              <a:rPr lang="zh-CN" altLang="en-US" smtClean="0"/>
              <a:pPr/>
              <a:t>88</a:t>
            </a:fld>
            <a:endParaRPr lang="en-US" altLang="zh-CN" smtClean="0"/>
          </a:p>
        </p:txBody>
      </p:sp>
      <p:sp>
        <p:nvSpPr>
          <p:cNvPr id="93189" name="Rectangle 2"/>
          <p:cNvSpPr>
            <a:spLocks noGrp="1" noChangeArrowheads="1"/>
          </p:cNvSpPr>
          <p:nvPr>
            <p:ph type="title"/>
          </p:nvPr>
        </p:nvSpPr>
        <p:spPr/>
        <p:txBody>
          <a:bodyPr/>
          <a:lstStyle/>
          <a:p>
            <a:pPr eaLnBrk="1" hangingPunct="1"/>
            <a:r>
              <a:rPr lang="en-US" altLang="zh-CN" sz="3800" b="1" smtClean="0">
                <a:latin typeface="宋体" panose="02010600030101010101" pitchFamily="2" charset="-122"/>
                <a:ea typeface="宋体" panose="02010600030101010101" pitchFamily="2" charset="-122"/>
              </a:rPr>
              <a:t>B</a:t>
            </a:r>
            <a:r>
              <a:rPr lang="zh-CN" altLang="en-US" sz="3800" b="1" smtClean="0">
                <a:latin typeface="宋体" panose="02010600030101010101" pitchFamily="2" charset="-122"/>
                <a:ea typeface="宋体" panose="02010600030101010101" pitchFamily="2" charset="-122"/>
              </a:rPr>
              <a:t>类地址</a:t>
            </a:r>
          </a:p>
        </p:txBody>
      </p:sp>
      <p:sp>
        <p:nvSpPr>
          <p:cNvPr id="93190"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05000"/>
              </a:lnSpc>
              <a:buFontTx/>
              <a:buChar char="•"/>
            </a:pPr>
            <a:r>
              <a:rPr lang="en-US" altLang="zh-CN" b="1">
                <a:latin typeface="宋体" panose="02010600030101010101" pitchFamily="2" charset="-122"/>
                <a:ea typeface="宋体" panose="02010600030101010101" pitchFamily="2" charset="-122"/>
              </a:rPr>
              <a:t>B</a:t>
            </a:r>
            <a:r>
              <a:rPr lang="zh-CN" altLang="en-US" b="1">
                <a:latin typeface="宋体" panose="02010600030101010101" pitchFamily="2" charset="-122"/>
                <a:ea typeface="宋体" panose="02010600030101010101" pitchFamily="2" charset="-122"/>
              </a:rPr>
              <a:t>类地址用来支持中大型网络。</a:t>
            </a:r>
            <a:r>
              <a:rPr lang="en-US" altLang="zh-CN" b="1">
                <a:latin typeface="宋体" panose="02010600030101010101" pitchFamily="2" charset="-122"/>
                <a:ea typeface="宋体" panose="02010600030101010101" pitchFamily="2" charset="-122"/>
              </a:rPr>
              <a:t>B</a:t>
            </a:r>
            <a:r>
              <a:rPr lang="zh-CN" altLang="en-US" b="1">
                <a:latin typeface="宋体" panose="02010600030101010101" pitchFamily="2" charset="-122"/>
                <a:ea typeface="宋体" panose="02010600030101010101" pitchFamily="2" charset="-122"/>
              </a:rPr>
              <a:t>类</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地址使用</a:t>
            </a: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位组的前</a:t>
            </a:r>
            <a:r>
              <a:rPr lang="en-US" altLang="zh-CN" b="1">
                <a:latin typeface="宋体" panose="02010600030101010101" pitchFamily="2" charset="-122"/>
                <a:ea typeface="宋体" panose="02010600030101010101" pitchFamily="2" charset="-122"/>
              </a:rPr>
              <a:t>2</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位组标识地址的网络部分，其余的</a:t>
            </a:r>
            <a:r>
              <a:rPr lang="en-US" altLang="zh-CN" b="1">
                <a:latin typeface="宋体" panose="02010600030101010101" pitchFamily="2" charset="-122"/>
                <a:ea typeface="宋体" panose="02010600030101010101" pitchFamily="2" charset="-122"/>
              </a:rPr>
              <a:t>2</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位组用来标识地址的主机部分。</a:t>
            </a:r>
          </a:p>
          <a:p>
            <a:pPr eaLnBrk="1" hangingPunct="1">
              <a:lnSpc>
                <a:spcPct val="105000"/>
              </a:lnSpc>
              <a:buFontTx/>
              <a:buChar char="•"/>
            </a:pPr>
            <a:r>
              <a:rPr lang="zh-CN" altLang="en-US" b="1">
                <a:latin typeface="宋体" panose="02010600030101010101" pitchFamily="2" charset="-122"/>
                <a:ea typeface="宋体" panose="02010600030101010101" pitchFamily="2" charset="-122"/>
              </a:rPr>
              <a:t>用二进制数表示时，</a:t>
            </a:r>
            <a:r>
              <a:rPr lang="en-US" altLang="zh-CN" b="1">
                <a:latin typeface="宋体" panose="02010600030101010101" pitchFamily="2" charset="-122"/>
                <a:ea typeface="宋体" panose="02010600030101010101" pitchFamily="2" charset="-122"/>
              </a:rPr>
              <a:t>B</a:t>
            </a:r>
            <a:r>
              <a:rPr lang="zh-CN" altLang="en-US" b="1">
                <a:latin typeface="宋体" panose="02010600030101010101" pitchFamily="2" charset="-122"/>
                <a:ea typeface="宋体" panose="02010600030101010101" pitchFamily="2" charset="-122"/>
              </a:rPr>
              <a:t>类地址的前</a:t>
            </a:r>
            <a:r>
              <a:rPr lang="en-US" altLang="zh-CN" b="1">
                <a:latin typeface="宋体" panose="02010600030101010101" pitchFamily="2" charset="-122"/>
                <a:ea typeface="宋体" panose="02010600030101010101" pitchFamily="2" charset="-122"/>
              </a:rPr>
              <a:t>2</a:t>
            </a:r>
            <a:r>
              <a:rPr lang="zh-CN" altLang="en-US" b="1">
                <a:latin typeface="宋体" panose="02010600030101010101" pitchFamily="2" charset="-122"/>
                <a:ea typeface="宋体" panose="02010600030101010101" pitchFamily="2" charset="-122"/>
              </a:rPr>
              <a:t>位（最左边）总是</a:t>
            </a:r>
            <a:r>
              <a:rPr lang="en-US" altLang="zh-CN" b="1">
                <a:latin typeface="宋体" panose="02010600030101010101" pitchFamily="2" charset="-122"/>
                <a:ea typeface="宋体" panose="02010600030101010101" pitchFamily="2" charset="-122"/>
              </a:rPr>
              <a:t>10</a:t>
            </a:r>
            <a:r>
              <a:rPr lang="zh-CN" altLang="en-US" b="1">
                <a:latin typeface="宋体" panose="02010600030101010101" pitchFamily="2" charset="-122"/>
                <a:ea typeface="宋体" panose="02010600030101010101" pitchFamily="2" charset="-122"/>
              </a:rPr>
              <a:t>。因此，第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位组的最小值为</a:t>
            </a:r>
            <a:r>
              <a:rPr lang="en-US" altLang="zh-CN" b="1">
                <a:latin typeface="宋体" panose="02010600030101010101" pitchFamily="2" charset="-122"/>
                <a:ea typeface="宋体" panose="02010600030101010101" pitchFamily="2" charset="-122"/>
              </a:rPr>
              <a:t>10000000</a:t>
            </a:r>
            <a:r>
              <a:rPr lang="zh-CN" altLang="en-US" b="1">
                <a:latin typeface="宋体" panose="02010600030101010101" pitchFamily="2" charset="-122"/>
                <a:ea typeface="宋体" panose="02010600030101010101" pitchFamily="2" charset="-122"/>
              </a:rPr>
              <a:t>（十进制数为</a:t>
            </a:r>
            <a:r>
              <a:rPr lang="en-US" altLang="zh-CN" b="1">
                <a:latin typeface="宋体" panose="02010600030101010101" pitchFamily="2" charset="-122"/>
                <a:ea typeface="宋体" panose="02010600030101010101" pitchFamily="2" charset="-122"/>
              </a:rPr>
              <a:t>128</a:t>
            </a:r>
            <a:r>
              <a:rPr lang="zh-CN" altLang="en-US" b="1">
                <a:latin typeface="宋体" panose="02010600030101010101" pitchFamily="2" charset="-122"/>
                <a:ea typeface="宋体" panose="02010600030101010101" pitchFamily="2" charset="-122"/>
              </a:rPr>
              <a:t>），最大值为</a:t>
            </a:r>
            <a:r>
              <a:rPr lang="en-US" altLang="zh-CN" b="1">
                <a:latin typeface="宋体" panose="02010600030101010101" pitchFamily="2" charset="-122"/>
                <a:ea typeface="宋体" panose="02010600030101010101" pitchFamily="2" charset="-122"/>
              </a:rPr>
              <a:t>10111111</a:t>
            </a:r>
            <a:r>
              <a:rPr lang="zh-CN" altLang="en-US" b="1">
                <a:latin typeface="宋体" panose="02010600030101010101" pitchFamily="2" charset="-122"/>
                <a:ea typeface="宋体" panose="02010600030101010101" pitchFamily="2" charset="-122"/>
              </a:rPr>
              <a:t>（十进制数为</a:t>
            </a:r>
            <a:r>
              <a:rPr lang="en-US" altLang="zh-CN" b="1">
                <a:latin typeface="宋体" panose="02010600030101010101" pitchFamily="2" charset="-122"/>
                <a:ea typeface="宋体" panose="02010600030101010101" pitchFamily="2" charset="-122"/>
              </a:rPr>
              <a:t>191</a:t>
            </a:r>
            <a:r>
              <a:rPr lang="zh-CN" altLang="en-US" b="1">
                <a:latin typeface="宋体" panose="02010600030101010101" pitchFamily="2" charset="-122"/>
                <a:ea typeface="宋体" panose="02010600030101010101" pitchFamily="2" charset="-122"/>
              </a:rPr>
              <a:t>）。任何</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位组的取值范围在</a:t>
            </a:r>
            <a:r>
              <a:rPr lang="en-US" altLang="zh-CN" b="1">
                <a:latin typeface="宋体" panose="02010600030101010101" pitchFamily="2" charset="-122"/>
                <a:ea typeface="宋体" panose="02010600030101010101" pitchFamily="2" charset="-122"/>
              </a:rPr>
              <a:t>128</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191</a:t>
            </a:r>
            <a:r>
              <a:rPr lang="zh-CN" altLang="en-US" b="1">
                <a:latin typeface="宋体" panose="02010600030101010101" pitchFamily="2" charset="-122"/>
                <a:ea typeface="宋体" panose="02010600030101010101" pitchFamily="2" charset="-122"/>
              </a:rPr>
              <a:t>之间时都是</a:t>
            </a:r>
            <a:r>
              <a:rPr lang="en-US" altLang="zh-CN" b="1">
                <a:latin typeface="宋体" panose="02010600030101010101" pitchFamily="2" charset="-122"/>
                <a:ea typeface="宋体" panose="02010600030101010101" pitchFamily="2" charset="-122"/>
              </a:rPr>
              <a:t>B</a:t>
            </a:r>
            <a:r>
              <a:rPr lang="zh-CN" altLang="en-US" b="1">
                <a:latin typeface="宋体" panose="02010600030101010101" pitchFamily="2" charset="-122"/>
                <a:ea typeface="宋体" panose="02010600030101010101" pitchFamily="2" charset="-122"/>
              </a:rPr>
              <a:t>类地址。</a:t>
            </a:r>
          </a:p>
          <a:p>
            <a:pPr eaLnBrk="1" hangingPunct="1">
              <a:lnSpc>
                <a:spcPct val="105000"/>
              </a:lnSpc>
              <a:buFontTx/>
              <a:buChar char="•"/>
            </a:pPr>
            <a:r>
              <a:rPr lang="en-US" altLang="zh-CN" b="1">
                <a:ea typeface="宋体" panose="02010600030101010101" pitchFamily="2" charset="-122"/>
              </a:rPr>
              <a:t>B</a:t>
            </a:r>
            <a:r>
              <a:rPr lang="zh-CN" altLang="en-US" b="1">
                <a:ea typeface="宋体" panose="02010600030101010101" pitchFamily="2" charset="-122"/>
              </a:rPr>
              <a:t>类地址的网络掩码为：</a:t>
            </a:r>
            <a:r>
              <a:rPr lang="en-US" altLang="zh-CN" b="1">
                <a:ea typeface="宋体" panose="02010600030101010101" pitchFamily="2" charset="-122"/>
              </a:rPr>
              <a:t>255.255.0.0</a:t>
            </a:r>
            <a:r>
              <a:rPr lang="en-US" altLang="zh-CN">
                <a:ea typeface="宋体" panose="02010600030101010101" pitchFamily="2" charset="-122"/>
              </a:rPr>
              <a:t> </a:t>
            </a: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6CB222-D808-42D0-8430-646E5C3B3D08}" type="datetime1">
              <a:rPr lang="zh-CN" altLang="en-US" smtClean="0"/>
              <a:pPr/>
              <a:t>2019/12/6</a:t>
            </a:fld>
            <a:endParaRPr lang="en-US" altLang="zh-CN" smtClean="0"/>
          </a:p>
        </p:txBody>
      </p:sp>
      <p:sp>
        <p:nvSpPr>
          <p:cNvPr id="9421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421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70295E-C5A0-45D4-B158-C5124D3AA57A}" type="slidenum">
              <a:rPr lang="zh-CN" altLang="en-US" smtClean="0"/>
              <a:pPr/>
              <a:t>89</a:t>
            </a:fld>
            <a:endParaRPr lang="en-US" altLang="zh-CN" smtClean="0"/>
          </a:p>
        </p:txBody>
      </p:sp>
      <p:sp>
        <p:nvSpPr>
          <p:cNvPr id="94213" name="Rectangle 2"/>
          <p:cNvSpPr>
            <a:spLocks noGrp="1" noChangeArrowheads="1"/>
          </p:cNvSpPr>
          <p:nvPr>
            <p:ph type="title"/>
          </p:nvPr>
        </p:nvSpPr>
        <p:spPr/>
        <p:txBody>
          <a:bodyPr/>
          <a:lstStyle/>
          <a:p>
            <a:pPr eaLnBrk="1" hangingPunct="1"/>
            <a:r>
              <a:rPr lang="en-US" altLang="zh-CN" sz="3800" b="1" smtClean="0">
                <a:latin typeface="宋体" panose="02010600030101010101" pitchFamily="2" charset="-122"/>
                <a:ea typeface="宋体" panose="02010600030101010101" pitchFamily="2" charset="-122"/>
              </a:rPr>
              <a:t>C</a:t>
            </a:r>
            <a:r>
              <a:rPr lang="zh-CN" altLang="en-US" sz="3800" b="1" smtClean="0">
                <a:latin typeface="宋体" panose="02010600030101010101" pitchFamily="2" charset="-122"/>
                <a:ea typeface="宋体" panose="02010600030101010101" pitchFamily="2" charset="-122"/>
              </a:rPr>
              <a:t>类地址</a:t>
            </a:r>
          </a:p>
        </p:txBody>
      </p:sp>
      <p:sp>
        <p:nvSpPr>
          <p:cNvPr id="94214"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10000"/>
              </a:lnSpc>
              <a:buFontTx/>
              <a:buChar char="•"/>
            </a:pP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类地址用来支持小型网络。</a:t>
            </a: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地址使用</a:t>
            </a: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位组的前</a:t>
            </a:r>
            <a:r>
              <a:rPr lang="en-US" altLang="zh-CN" b="1">
                <a:latin typeface="宋体" panose="02010600030101010101" pitchFamily="2" charset="-122"/>
                <a:ea typeface="宋体" panose="02010600030101010101" pitchFamily="2" charset="-122"/>
              </a:rPr>
              <a:t>3</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位组标识地址的网络部分，其余的</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位组用来标识地址的主机部分。</a:t>
            </a:r>
          </a:p>
          <a:p>
            <a:pPr eaLnBrk="1" hangingPunct="1">
              <a:lnSpc>
                <a:spcPct val="110000"/>
              </a:lnSpc>
              <a:buFontTx/>
              <a:buChar char="•"/>
            </a:pPr>
            <a:r>
              <a:rPr lang="zh-CN" altLang="en-US" b="1">
                <a:latin typeface="宋体" panose="02010600030101010101" pitchFamily="2" charset="-122"/>
                <a:ea typeface="宋体" panose="02010600030101010101" pitchFamily="2" charset="-122"/>
              </a:rPr>
              <a:t>用二进制数表示时，</a:t>
            </a: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类地址的前</a:t>
            </a:r>
            <a:r>
              <a:rPr lang="en-US" altLang="zh-CN" b="1">
                <a:latin typeface="宋体" panose="02010600030101010101" pitchFamily="2" charset="-122"/>
                <a:ea typeface="宋体" panose="02010600030101010101" pitchFamily="2" charset="-122"/>
              </a:rPr>
              <a:t>3</a:t>
            </a:r>
            <a:r>
              <a:rPr lang="zh-CN" altLang="en-US" b="1">
                <a:latin typeface="宋体" panose="02010600030101010101" pitchFamily="2" charset="-122"/>
                <a:ea typeface="宋体" panose="02010600030101010101" pitchFamily="2" charset="-122"/>
              </a:rPr>
              <a:t>位（最左边）总是</a:t>
            </a:r>
            <a:r>
              <a:rPr lang="en-US" altLang="zh-CN" b="1">
                <a:latin typeface="宋体" panose="02010600030101010101" pitchFamily="2" charset="-122"/>
                <a:ea typeface="宋体" panose="02010600030101010101" pitchFamily="2" charset="-122"/>
              </a:rPr>
              <a:t>110</a:t>
            </a:r>
            <a:r>
              <a:rPr lang="zh-CN" altLang="en-US" b="1">
                <a:latin typeface="宋体" panose="02010600030101010101" pitchFamily="2" charset="-122"/>
                <a:ea typeface="宋体" panose="02010600030101010101" pitchFamily="2" charset="-122"/>
              </a:rPr>
              <a:t>。因此，第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位组的最小值为</a:t>
            </a:r>
            <a:r>
              <a:rPr lang="en-US" altLang="zh-CN" b="1">
                <a:latin typeface="宋体" panose="02010600030101010101" pitchFamily="2" charset="-122"/>
                <a:ea typeface="宋体" panose="02010600030101010101" pitchFamily="2" charset="-122"/>
              </a:rPr>
              <a:t>11000000</a:t>
            </a:r>
            <a:r>
              <a:rPr lang="zh-CN" altLang="en-US" b="1">
                <a:latin typeface="宋体" panose="02010600030101010101" pitchFamily="2" charset="-122"/>
                <a:ea typeface="宋体" panose="02010600030101010101" pitchFamily="2" charset="-122"/>
              </a:rPr>
              <a:t>（十进制数为</a:t>
            </a:r>
            <a:r>
              <a:rPr lang="en-US" altLang="zh-CN" b="1">
                <a:latin typeface="宋体" panose="02010600030101010101" pitchFamily="2" charset="-122"/>
                <a:ea typeface="宋体" panose="02010600030101010101" pitchFamily="2" charset="-122"/>
              </a:rPr>
              <a:t>192</a:t>
            </a:r>
            <a:r>
              <a:rPr lang="zh-CN" altLang="en-US" b="1">
                <a:latin typeface="宋体" panose="02010600030101010101" pitchFamily="2" charset="-122"/>
                <a:ea typeface="宋体" panose="02010600030101010101" pitchFamily="2" charset="-122"/>
              </a:rPr>
              <a:t>），最大值为</a:t>
            </a:r>
            <a:r>
              <a:rPr lang="en-US" altLang="zh-CN" b="1">
                <a:latin typeface="宋体" panose="02010600030101010101" pitchFamily="2" charset="-122"/>
                <a:ea typeface="宋体" panose="02010600030101010101" pitchFamily="2" charset="-122"/>
              </a:rPr>
              <a:t>11011111</a:t>
            </a:r>
            <a:r>
              <a:rPr lang="zh-CN" altLang="en-US" b="1">
                <a:latin typeface="宋体" panose="02010600030101010101" pitchFamily="2" charset="-122"/>
                <a:ea typeface="宋体" panose="02010600030101010101" pitchFamily="2" charset="-122"/>
              </a:rPr>
              <a:t>（十进制数为</a:t>
            </a:r>
            <a:r>
              <a:rPr lang="en-US" altLang="zh-CN" b="1">
                <a:latin typeface="宋体" panose="02010600030101010101" pitchFamily="2" charset="-122"/>
                <a:ea typeface="宋体" panose="02010600030101010101" pitchFamily="2" charset="-122"/>
              </a:rPr>
              <a:t>223</a:t>
            </a:r>
            <a:r>
              <a:rPr lang="zh-CN" altLang="en-US" b="1">
                <a:latin typeface="宋体" panose="02010600030101010101" pitchFamily="2" charset="-122"/>
                <a:ea typeface="宋体" panose="02010600030101010101" pitchFamily="2" charset="-122"/>
              </a:rPr>
              <a:t>）。任何</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位组的取值范围在</a:t>
            </a:r>
            <a:r>
              <a:rPr lang="en-US" altLang="zh-CN" b="1">
                <a:latin typeface="宋体" panose="02010600030101010101" pitchFamily="2" charset="-122"/>
                <a:ea typeface="宋体" panose="02010600030101010101" pitchFamily="2" charset="-122"/>
              </a:rPr>
              <a:t>192</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223</a:t>
            </a:r>
            <a:r>
              <a:rPr lang="zh-CN" altLang="en-US" b="1">
                <a:latin typeface="宋体" panose="02010600030101010101" pitchFamily="2" charset="-122"/>
                <a:ea typeface="宋体" panose="02010600030101010101" pitchFamily="2" charset="-122"/>
              </a:rPr>
              <a:t>之间时都是</a:t>
            </a: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类地址。</a:t>
            </a:r>
          </a:p>
          <a:p>
            <a:pPr eaLnBrk="1" hangingPunct="1">
              <a:buFontTx/>
              <a:buChar char="•"/>
            </a:pPr>
            <a:r>
              <a:rPr lang="zh-CN" altLang="en-US" b="1">
                <a:ea typeface="宋体" panose="02010600030101010101" pitchFamily="2" charset="-122"/>
              </a:rPr>
              <a:t>每个</a:t>
            </a: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a:t>
            </a:r>
            <a:r>
              <a:rPr lang="zh-CN" altLang="en-US" b="1">
                <a:ea typeface="宋体" panose="02010600030101010101" pitchFamily="2" charset="-122"/>
              </a:rPr>
              <a:t>网络号有</a:t>
            </a:r>
            <a:r>
              <a:rPr lang="en-US" altLang="zh-CN" b="1">
                <a:ea typeface="宋体" panose="02010600030101010101" pitchFamily="2" charset="-122"/>
              </a:rPr>
              <a:t>254</a:t>
            </a:r>
            <a:r>
              <a:rPr lang="zh-CN" altLang="en-US" b="1">
                <a:ea typeface="宋体" panose="02010600030101010101" pitchFamily="2" charset="-122"/>
              </a:rPr>
              <a:t>台主机。</a:t>
            </a:r>
          </a:p>
          <a:p>
            <a:pPr eaLnBrk="1" hangingPunct="1">
              <a:buFontTx/>
              <a:buChar char="•"/>
            </a:pPr>
            <a:r>
              <a:rPr lang="en-US" altLang="zh-CN" b="1">
                <a:ea typeface="宋体" panose="02010600030101010101" pitchFamily="2" charset="-122"/>
              </a:rPr>
              <a:t>C</a:t>
            </a:r>
            <a:r>
              <a:rPr lang="zh-CN" altLang="en-US" b="1">
                <a:ea typeface="宋体" panose="02010600030101010101" pitchFamily="2" charset="-122"/>
              </a:rPr>
              <a:t>类地址的网络掩码为：</a:t>
            </a:r>
            <a:r>
              <a:rPr lang="en-US" altLang="zh-CN" b="1">
                <a:ea typeface="宋体" panose="02010600030101010101" pitchFamily="2" charset="-122"/>
              </a:rPr>
              <a:t>255.255.255.0</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138156C-EB59-4613-821D-7B476F24F6AB}" type="datetime1">
              <a:rPr lang="zh-CN" altLang="en-US" smtClean="0"/>
              <a:pPr/>
              <a:t>2019/12/6</a:t>
            </a:fld>
            <a:endParaRPr lang="en-US" altLang="zh-CN" smtClean="0"/>
          </a:p>
        </p:txBody>
      </p:sp>
      <p:sp>
        <p:nvSpPr>
          <p:cNvPr id="1126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126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4FE303-7096-4B75-A305-CD596C0BA725}" type="slidenum">
              <a:rPr lang="zh-CN" altLang="en-US" smtClean="0"/>
              <a:pPr/>
              <a:t>9</a:t>
            </a:fld>
            <a:endParaRPr lang="en-US" altLang="zh-CN" smtClean="0"/>
          </a:p>
        </p:txBody>
      </p:sp>
      <p:sp>
        <p:nvSpPr>
          <p:cNvPr id="11269" name="Rectangle 4"/>
          <p:cNvSpPr>
            <a:spLocks noGrp="1" noChangeArrowheads="1"/>
          </p:cNvSpPr>
          <p:nvPr>
            <p:ph type="title"/>
          </p:nvPr>
        </p:nvSpPr>
        <p:spPr>
          <a:xfrm>
            <a:off x="574675" y="304800"/>
            <a:ext cx="8001000" cy="676275"/>
          </a:xfrm>
          <a:noFill/>
        </p:spPr>
        <p:txBody>
          <a:bodyPr anchor="b"/>
          <a:lstStyle/>
          <a:p>
            <a:pPr eaLnBrk="1" hangingPunct="1"/>
            <a:r>
              <a:rPr lang="zh-CN" altLang="en-US" smtClean="0">
                <a:ea typeface="宋体" panose="02010600030101010101" pitchFamily="2" charset="-122"/>
              </a:rPr>
              <a:t>路由与路由器</a:t>
            </a:r>
          </a:p>
        </p:txBody>
      </p:sp>
      <p:sp>
        <p:nvSpPr>
          <p:cNvPr id="11270" name="Rectangle 5"/>
          <p:cNvSpPr>
            <a:spLocks noGrp="1" noChangeArrowheads="1"/>
          </p:cNvSpPr>
          <p:nvPr>
            <p:ph type="body" idx="1"/>
          </p:nvPr>
        </p:nvSpPr>
        <p:spPr>
          <a:xfrm>
            <a:off x="566738" y="1341438"/>
            <a:ext cx="8001000" cy="4678362"/>
          </a:xfrm>
          <a:noFill/>
        </p:spPr>
        <p:txBody>
          <a:bodyPr/>
          <a:lstStyle/>
          <a:p>
            <a:pPr eaLnBrk="1" hangingPunct="1">
              <a:buFontTx/>
              <a:buChar char="•"/>
            </a:pPr>
            <a:r>
              <a:rPr lang="zh-CN" altLang="en-US" b="1" smtClean="0">
                <a:ea typeface="宋体" panose="02010600030101010101" pitchFamily="2" charset="-122"/>
              </a:rPr>
              <a:t>所谓</a:t>
            </a:r>
            <a:r>
              <a:rPr lang="zh-CN" altLang="en-US" b="1" smtClean="0">
                <a:solidFill>
                  <a:srgbClr val="FF0000"/>
                </a:solidFill>
                <a:ea typeface="宋体" panose="02010600030101010101" pitchFamily="2" charset="-122"/>
              </a:rPr>
              <a:t>路由</a:t>
            </a:r>
            <a:r>
              <a:rPr lang="zh-CN" altLang="en-US" b="1" smtClean="0">
                <a:ea typeface="宋体" panose="02010600030101010101" pitchFamily="2" charset="-122"/>
              </a:rPr>
              <a:t>是指为到达目的网络所进行的最佳路径选择，路由是网络层最重要的功能。</a:t>
            </a:r>
          </a:p>
          <a:p>
            <a:pPr eaLnBrk="1" hangingPunct="1">
              <a:buFontTx/>
              <a:buChar char="•"/>
            </a:pPr>
            <a:r>
              <a:rPr lang="zh-CN" altLang="en-US" b="1" smtClean="0">
                <a:ea typeface="宋体" panose="02010600030101010101" pitchFamily="2" charset="-122"/>
              </a:rPr>
              <a:t>在网络层完成路由功能的设备被称为</a:t>
            </a:r>
            <a:r>
              <a:rPr lang="zh-CN" altLang="en-US" b="1" smtClean="0">
                <a:solidFill>
                  <a:srgbClr val="FF0000"/>
                </a:solidFill>
                <a:ea typeface="宋体" panose="02010600030101010101" pitchFamily="2" charset="-122"/>
              </a:rPr>
              <a:t>路由器</a:t>
            </a:r>
            <a:r>
              <a:rPr lang="zh-CN" altLang="en-US" b="1" smtClean="0">
                <a:ea typeface="宋体" panose="02010600030101010101" pitchFamily="2" charset="-122"/>
              </a:rPr>
              <a:t>，路由器是专门设计用于实现网络层功能的网络互连设备。除了路由器外，某些交换机里面也可集成带网络层功能的模块即路由模块，带路由模块的交换机又称三层交换机。</a:t>
            </a:r>
          </a:p>
          <a:p>
            <a:pPr eaLnBrk="1" hangingPunct="1">
              <a:buFontTx/>
              <a:buChar char="•"/>
            </a:pPr>
            <a:r>
              <a:rPr lang="zh-CN" altLang="en-US" b="1" smtClean="0">
                <a:ea typeface="宋体" panose="02010600030101010101" pitchFamily="2" charset="-122"/>
              </a:rPr>
              <a:t>另外，在某些操作系统软件中也可以实现网络层的路由功能，在操作系统中所实现的路由功能又称为软件路由。</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C3566A-A046-41EB-8EB4-389AC3866426}" type="datetime1">
              <a:rPr lang="zh-CN" altLang="en-US" smtClean="0"/>
              <a:pPr/>
              <a:t>2019/12/6</a:t>
            </a:fld>
            <a:endParaRPr lang="en-US" altLang="zh-CN" smtClean="0"/>
          </a:p>
        </p:txBody>
      </p:sp>
      <p:sp>
        <p:nvSpPr>
          <p:cNvPr id="9523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523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B09C10-EA9F-4D2E-BA24-039F8FAB6900}" type="slidenum">
              <a:rPr lang="zh-CN" altLang="en-US" smtClean="0"/>
              <a:pPr/>
              <a:t>90</a:t>
            </a:fld>
            <a:endParaRPr lang="en-US" altLang="zh-CN" smtClean="0"/>
          </a:p>
        </p:txBody>
      </p:sp>
      <p:sp>
        <p:nvSpPr>
          <p:cNvPr id="95237" name="Rectangle 2"/>
          <p:cNvSpPr>
            <a:spLocks noGrp="1" noChangeArrowheads="1"/>
          </p:cNvSpPr>
          <p:nvPr>
            <p:ph type="title"/>
          </p:nvPr>
        </p:nvSpPr>
        <p:spPr/>
        <p:txBody>
          <a:bodyPr/>
          <a:lstStyle/>
          <a:p>
            <a:pPr eaLnBrk="1" hangingPunct="1"/>
            <a:r>
              <a:rPr lang="en-US" altLang="zh-CN" sz="3800" b="1" smtClean="0">
                <a:latin typeface="宋体" panose="02010600030101010101" pitchFamily="2" charset="-122"/>
                <a:ea typeface="宋体" panose="02010600030101010101" pitchFamily="2" charset="-122"/>
              </a:rPr>
              <a:t>D</a:t>
            </a:r>
            <a:r>
              <a:rPr lang="zh-CN" altLang="en-US" sz="3800" b="1" smtClean="0">
                <a:latin typeface="宋体" panose="02010600030101010101" pitchFamily="2" charset="-122"/>
                <a:ea typeface="宋体" panose="02010600030101010101" pitchFamily="2" charset="-122"/>
              </a:rPr>
              <a:t>类地址</a:t>
            </a:r>
          </a:p>
        </p:txBody>
      </p:sp>
      <p:sp>
        <p:nvSpPr>
          <p:cNvPr id="95238"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10000"/>
              </a:lnSpc>
              <a:buFontTx/>
              <a:buChar char="•"/>
            </a:pPr>
            <a:r>
              <a:rPr lang="en-US" altLang="zh-CN" b="1">
                <a:latin typeface="宋体" panose="02010600030101010101" pitchFamily="2" charset="-122"/>
                <a:ea typeface="宋体" panose="02010600030101010101" pitchFamily="2" charset="-122"/>
              </a:rPr>
              <a:t>D</a:t>
            </a:r>
            <a:r>
              <a:rPr lang="zh-CN" altLang="en-US" b="1">
                <a:latin typeface="宋体" panose="02010600030101010101" pitchFamily="2" charset="-122"/>
                <a:ea typeface="宋体" panose="02010600030101010101" pitchFamily="2" charset="-122"/>
              </a:rPr>
              <a:t>类地址用来支持组播。组播地址是唯一的，用来转发目的地址为预先定义的一组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地址的分组。因此，一台工作站可以将单一的数据流传输给多个接收者。</a:t>
            </a:r>
          </a:p>
          <a:p>
            <a:pPr eaLnBrk="1" hangingPunct="1">
              <a:lnSpc>
                <a:spcPct val="110000"/>
              </a:lnSpc>
              <a:buFontTx/>
              <a:buChar char="•"/>
            </a:pPr>
            <a:r>
              <a:rPr lang="zh-CN" altLang="en-US" b="1">
                <a:latin typeface="宋体" panose="02010600030101010101" pitchFamily="2" charset="-122"/>
                <a:ea typeface="宋体" panose="02010600030101010101" pitchFamily="2" charset="-122"/>
              </a:rPr>
              <a:t>用二进制数表示时，</a:t>
            </a:r>
            <a:r>
              <a:rPr lang="en-US" altLang="zh-CN" b="1">
                <a:latin typeface="宋体" panose="02010600030101010101" pitchFamily="2" charset="-122"/>
                <a:ea typeface="宋体" panose="02010600030101010101" pitchFamily="2" charset="-122"/>
              </a:rPr>
              <a:t>D</a:t>
            </a:r>
            <a:r>
              <a:rPr lang="zh-CN" altLang="en-US" b="1">
                <a:latin typeface="宋体" panose="02010600030101010101" pitchFamily="2" charset="-122"/>
                <a:ea typeface="宋体" panose="02010600030101010101" pitchFamily="2" charset="-122"/>
              </a:rPr>
              <a:t>类地址的前</a:t>
            </a: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位（最左边）总是</a:t>
            </a:r>
            <a:r>
              <a:rPr lang="en-US" altLang="zh-CN" b="1">
                <a:latin typeface="宋体" panose="02010600030101010101" pitchFamily="2" charset="-122"/>
                <a:ea typeface="宋体" panose="02010600030101010101" pitchFamily="2" charset="-122"/>
              </a:rPr>
              <a:t>1110</a:t>
            </a:r>
            <a:r>
              <a:rPr lang="zh-CN" altLang="en-US" b="1">
                <a:latin typeface="宋体" panose="02010600030101010101" pitchFamily="2" charset="-122"/>
                <a:ea typeface="宋体" panose="02010600030101010101" pitchFamily="2" charset="-122"/>
              </a:rPr>
              <a:t>。</a:t>
            </a:r>
            <a:r>
              <a:rPr lang="en-US" altLang="zh-CN" b="1">
                <a:latin typeface="宋体" panose="02010600030101010101" pitchFamily="2" charset="-122"/>
                <a:ea typeface="宋体" panose="02010600030101010101" pitchFamily="2" charset="-122"/>
              </a:rPr>
              <a:t>D</a:t>
            </a:r>
            <a:r>
              <a:rPr lang="zh-CN" altLang="en-US" b="1">
                <a:latin typeface="宋体" panose="02010600030101010101" pitchFamily="2" charset="-122"/>
                <a:ea typeface="宋体" panose="02010600030101010101" pitchFamily="2" charset="-122"/>
              </a:rPr>
              <a:t>类</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位组的范围是从</a:t>
            </a:r>
            <a:r>
              <a:rPr lang="en-US" altLang="zh-CN" b="1">
                <a:latin typeface="宋体" panose="02010600030101010101" pitchFamily="2" charset="-122"/>
                <a:ea typeface="宋体" panose="02010600030101010101" pitchFamily="2" charset="-122"/>
              </a:rPr>
              <a:t>11100000</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11101111</a:t>
            </a:r>
            <a:r>
              <a:rPr lang="zh-CN" altLang="en-US" b="1">
                <a:latin typeface="宋体" panose="02010600030101010101" pitchFamily="2" charset="-122"/>
                <a:ea typeface="宋体" panose="02010600030101010101" pitchFamily="2" charset="-122"/>
              </a:rPr>
              <a:t>，即从</a:t>
            </a:r>
            <a:r>
              <a:rPr lang="en-US" altLang="zh-CN" b="1">
                <a:latin typeface="宋体" panose="02010600030101010101" pitchFamily="2" charset="-122"/>
                <a:ea typeface="宋体" panose="02010600030101010101" pitchFamily="2" charset="-122"/>
              </a:rPr>
              <a:t>224</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239</a:t>
            </a:r>
            <a:r>
              <a:rPr lang="zh-CN" altLang="en-US" b="1">
                <a:latin typeface="宋体" panose="02010600030101010101" pitchFamily="2" charset="-122"/>
                <a:ea typeface="宋体" panose="02010600030101010101" pitchFamily="2" charset="-122"/>
              </a:rPr>
              <a:t>。任何</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位组的取值范围在</a:t>
            </a:r>
            <a:r>
              <a:rPr lang="en-US" altLang="zh-CN" b="1">
                <a:latin typeface="宋体" panose="02010600030101010101" pitchFamily="2" charset="-122"/>
                <a:ea typeface="宋体" panose="02010600030101010101" pitchFamily="2" charset="-122"/>
              </a:rPr>
              <a:t>224</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239</a:t>
            </a:r>
            <a:r>
              <a:rPr lang="zh-CN" altLang="en-US" b="1">
                <a:latin typeface="宋体" panose="02010600030101010101" pitchFamily="2" charset="-122"/>
                <a:ea typeface="宋体" panose="02010600030101010101" pitchFamily="2" charset="-122"/>
              </a:rPr>
              <a:t>之间时都是</a:t>
            </a:r>
            <a:r>
              <a:rPr lang="en-US" altLang="zh-CN" b="1">
                <a:latin typeface="宋体" panose="02010600030101010101" pitchFamily="2" charset="-122"/>
                <a:ea typeface="宋体" panose="02010600030101010101" pitchFamily="2" charset="-122"/>
              </a:rPr>
              <a:t>D</a:t>
            </a:r>
            <a:r>
              <a:rPr lang="zh-CN" altLang="en-US" b="1">
                <a:latin typeface="宋体" panose="02010600030101010101" pitchFamily="2" charset="-122"/>
                <a:ea typeface="宋体" panose="02010600030101010101" pitchFamily="2" charset="-122"/>
              </a:rPr>
              <a:t>类地址。</a:t>
            </a:r>
          </a:p>
          <a:p>
            <a:pPr eaLnBrk="1" hangingPunct="1">
              <a:lnSpc>
                <a:spcPct val="110000"/>
              </a:lnSpc>
              <a:buFontTx/>
              <a:buChar char="•"/>
            </a:pPr>
            <a:r>
              <a:rPr lang="zh-CN" altLang="en-US" b="1">
                <a:ea typeface="宋体" panose="02010600030101010101" pitchFamily="2" charset="-122"/>
              </a:rPr>
              <a:t>在多播（</a:t>
            </a:r>
            <a:r>
              <a:rPr lang="en-US" altLang="zh-CN" b="1">
                <a:ea typeface="宋体" panose="02010600030101010101" pitchFamily="2" charset="-122"/>
              </a:rPr>
              <a:t>/</a:t>
            </a:r>
            <a:r>
              <a:rPr lang="zh-CN" altLang="en-US" b="1">
                <a:ea typeface="宋体" panose="02010600030101010101" pitchFamily="2" charset="-122"/>
              </a:rPr>
              <a:t>组播）操作中没有网络或主机位，数据包将传送到网络中选定的主机子集中。</a:t>
            </a: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BC4099B-B646-4ADC-AFA9-45420CBBF832}" type="datetime1">
              <a:rPr lang="zh-CN" altLang="en-US" smtClean="0"/>
              <a:pPr/>
              <a:t>2019/12/6</a:t>
            </a:fld>
            <a:endParaRPr lang="en-US" altLang="zh-CN" smtClean="0"/>
          </a:p>
        </p:txBody>
      </p:sp>
      <p:sp>
        <p:nvSpPr>
          <p:cNvPr id="9625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626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F0C285-01BC-4C7B-BE89-DFD1DD545ACD}" type="slidenum">
              <a:rPr lang="zh-CN" altLang="en-US" smtClean="0"/>
              <a:pPr/>
              <a:t>91</a:t>
            </a:fld>
            <a:endParaRPr lang="en-US" altLang="zh-CN" smtClean="0"/>
          </a:p>
        </p:txBody>
      </p:sp>
      <p:sp>
        <p:nvSpPr>
          <p:cNvPr id="96261" name="Rectangle 2"/>
          <p:cNvSpPr>
            <a:spLocks noGrp="1" noChangeArrowheads="1"/>
          </p:cNvSpPr>
          <p:nvPr>
            <p:ph type="title"/>
          </p:nvPr>
        </p:nvSpPr>
        <p:spPr/>
        <p:txBody>
          <a:bodyPr/>
          <a:lstStyle/>
          <a:p>
            <a:pPr marL="838200" indent="-838200" eaLnBrk="1" hangingPunct="1"/>
            <a:r>
              <a:rPr lang="en-US" altLang="zh-CN" sz="3400" b="1" smtClean="0">
                <a:latin typeface="宋体" panose="02010600030101010101" pitchFamily="2" charset="-122"/>
                <a:ea typeface="宋体" panose="02010600030101010101" pitchFamily="2" charset="-122"/>
              </a:rPr>
              <a:t>E</a:t>
            </a:r>
            <a:r>
              <a:rPr lang="zh-CN" altLang="en-US" sz="3400" b="1" smtClean="0">
                <a:latin typeface="宋体" panose="02010600030101010101" pitchFamily="2" charset="-122"/>
                <a:ea typeface="宋体" panose="02010600030101010101" pitchFamily="2" charset="-122"/>
              </a:rPr>
              <a:t>类地址</a:t>
            </a:r>
            <a:br>
              <a:rPr lang="zh-CN" altLang="en-US" sz="3400" b="1" smtClean="0">
                <a:latin typeface="宋体" panose="02010600030101010101" pitchFamily="2" charset="-122"/>
                <a:ea typeface="宋体" panose="02010600030101010101" pitchFamily="2" charset="-122"/>
              </a:rPr>
            </a:br>
            <a:endParaRPr lang="zh-CN" altLang="en-US" sz="3400" b="1" smtClean="0">
              <a:latin typeface="宋体" panose="02010600030101010101" pitchFamily="2" charset="-122"/>
              <a:ea typeface="宋体" panose="02010600030101010101" pitchFamily="2" charset="-122"/>
            </a:endParaRPr>
          </a:p>
        </p:txBody>
      </p:sp>
      <p:sp>
        <p:nvSpPr>
          <p:cNvPr id="96262"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10000"/>
              </a:lnSpc>
              <a:buFontTx/>
              <a:buChar char="•"/>
            </a:pPr>
            <a:r>
              <a:rPr lang="en-US" altLang="zh-CN" b="1">
                <a:latin typeface="宋体" panose="02010600030101010101" pitchFamily="2" charset="-122"/>
                <a:ea typeface="宋体" panose="02010600030101010101" pitchFamily="2" charset="-122"/>
              </a:rPr>
              <a:t>Internet</a:t>
            </a:r>
            <a:r>
              <a:rPr lang="zh-CN" altLang="en-US" b="1">
                <a:latin typeface="宋体" panose="02010600030101010101" pitchFamily="2" charset="-122"/>
                <a:ea typeface="宋体" panose="02010600030101010101" pitchFamily="2" charset="-122"/>
              </a:rPr>
              <a:t>工程任务组保留</a:t>
            </a:r>
            <a:r>
              <a:rPr lang="en-US" altLang="zh-CN" b="1">
                <a:latin typeface="宋体" panose="02010600030101010101" pitchFamily="2" charset="-122"/>
                <a:ea typeface="宋体" panose="02010600030101010101" pitchFamily="2" charset="-122"/>
              </a:rPr>
              <a:t>E</a:t>
            </a:r>
            <a:r>
              <a:rPr lang="zh-CN" altLang="en-US" b="1">
                <a:latin typeface="宋体" panose="02010600030101010101" pitchFamily="2" charset="-122"/>
                <a:ea typeface="宋体" panose="02010600030101010101" pitchFamily="2" charset="-122"/>
              </a:rPr>
              <a:t>类地址作为研究使用，因此</a:t>
            </a:r>
            <a:r>
              <a:rPr lang="en-US" altLang="zh-CN" b="1">
                <a:latin typeface="宋体" panose="02010600030101010101" pitchFamily="2" charset="-122"/>
                <a:ea typeface="宋体" panose="02010600030101010101" pitchFamily="2" charset="-122"/>
              </a:rPr>
              <a:t>Internet</a:t>
            </a:r>
            <a:r>
              <a:rPr lang="zh-CN" altLang="en-US" b="1">
                <a:latin typeface="宋体" panose="02010600030101010101" pitchFamily="2" charset="-122"/>
                <a:ea typeface="宋体" panose="02010600030101010101" pitchFamily="2" charset="-122"/>
              </a:rPr>
              <a:t>上没有发布</a:t>
            </a:r>
            <a:r>
              <a:rPr lang="en-US" altLang="zh-CN" b="1">
                <a:latin typeface="宋体" panose="02010600030101010101" pitchFamily="2" charset="-122"/>
                <a:ea typeface="宋体" panose="02010600030101010101" pitchFamily="2" charset="-122"/>
              </a:rPr>
              <a:t>E</a:t>
            </a:r>
            <a:r>
              <a:rPr lang="zh-CN" altLang="en-US" b="1">
                <a:latin typeface="宋体" panose="02010600030101010101" pitchFamily="2" charset="-122"/>
                <a:ea typeface="宋体" panose="02010600030101010101" pitchFamily="2" charset="-122"/>
              </a:rPr>
              <a:t>类地址使用。</a:t>
            </a:r>
          </a:p>
          <a:p>
            <a:pPr eaLnBrk="1" hangingPunct="1">
              <a:lnSpc>
                <a:spcPct val="110000"/>
              </a:lnSpc>
              <a:buFontTx/>
              <a:buChar char="•"/>
            </a:pPr>
            <a:r>
              <a:rPr lang="zh-CN" altLang="en-US" b="1">
                <a:latin typeface="宋体" panose="02010600030101010101" pitchFamily="2" charset="-122"/>
                <a:ea typeface="宋体" panose="02010600030101010101" pitchFamily="2" charset="-122"/>
              </a:rPr>
              <a:t>用二进制数表示时，</a:t>
            </a:r>
            <a:r>
              <a:rPr lang="en-US" altLang="zh-CN" b="1">
                <a:latin typeface="宋体" panose="02010600030101010101" pitchFamily="2" charset="-122"/>
                <a:ea typeface="宋体" panose="02010600030101010101" pitchFamily="2" charset="-122"/>
              </a:rPr>
              <a:t>E</a:t>
            </a:r>
            <a:r>
              <a:rPr lang="zh-CN" altLang="en-US" b="1">
                <a:latin typeface="宋体" panose="02010600030101010101" pitchFamily="2" charset="-122"/>
                <a:ea typeface="宋体" panose="02010600030101010101" pitchFamily="2" charset="-122"/>
              </a:rPr>
              <a:t>类地址的前</a:t>
            </a: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位（最左边）总是</a:t>
            </a:r>
            <a:r>
              <a:rPr lang="en-US" altLang="zh-CN" b="1">
                <a:latin typeface="宋体" panose="02010600030101010101" pitchFamily="2" charset="-122"/>
                <a:ea typeface="宋体" panose="02010600030101010101" pitchFamily="2" charset="-122"/>
              </a:rPr>
              <a:t>1111</a:t>
            </a:r>
            <a:r>
              <a:rPr lang="zh-CN" altLang="en-US" b="1">
                <a:latin typeface="宋体" panose="02010600030101010101" pitchFamily="2" charset="-122"/>
                <a:ea typeface="宋体" panose="02010600030101010101" pitchFamily="2" charset="-122"/>
              </a:rPr>
              <a:t>。</a:t>
            </a:r>
            <a:r>
              <a:rPr lang="en-US" altLang="zh-CN" b="1">
                <a:latin typeface="宋体" panose="02010600030101010101" pitchFamily="2" charset="-122"/>
                <a:ea typeface="宋体" panose="02010600030101010101" pitchFamily="2" charset="-122"/>
              </a:rPr>
              <a:t>E</a:t>
            </a:r>
            <a:r>
              <a:rPr lang="zh-CN" altLang="en-US" b="1">
                <a:latin typeface="宋体" panose="02010600030101010101" pitchFamily="2" charset="-122"/>
                <a:ea typeface="宋体" panose="02010600030101010101" pitchFamily="2" charset="-122"/>
              </a:rPr>
              <a:t>类</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位组的范围是从</a:t>
            </a:r>
            <a:r>
              <a:rPr lang="en-US" altLang="zh-CN" b="1">
                <a:latin typeface="宋体" panose="02010600030101010101" pitchFamily="2" charset="-122"/>
                <a:ea typeface="宋体" panose="02010600030101010101" pitchFamily="2" charset="-122"/>
              </a:rPr>
              <a:t>11110000</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11111111</a:t>
            </a:r>
            <a:r>
              <a:rPr lang="zh-CN" altLang="en-US" b="1">
                <a:latin typeface="宋体" panose="02010600030101010101" pitchFamily="2" charset="-122"/>
                <a:ea typeface="宋体" panose="02010600030101010101" pitchFamily="2" charset="-122"/>
              </a:rPr>
              <a:t>，即</a:t>
            </a:r>
            <a:r>
              <a:rPr lang="en-US" altLang="zh-CN" b="1">
                <a:latin typeface="宋体" panose="02010600030101010101" pitchFamily="2" charset="-122"/>
                <a:ea typeface="宋体" panose="02010600030101010101" pitchFamily="2" charset="-122"/>
              </a:rPr>
              <a:t>240</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255</a:t>
            </a:r>
            <a:r>
              <a:rPr lang="zh-CN" altLang="en-US" b="1">
                <a:latin typeface="宋体" panose="02010600030101010101" pitchFamily="2" charset="-122"/>
                <a:ea typeface="宋体" panose="02010600030101010101" pitchFamily="2" charset="-122"/>
              </a:rPr>
              <a:t>。任何</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地址第</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位组的取值范围在</a:t>
            </a:r>
            <a:r>
              <a:rPr lang="en-US" altLang="zh-CN" b="1">
                <a:latin typeface="宋体" panose="02010600030101010101" pitchFamily="2" charset="-122"/>
                <a:ea typeface="宋体" panose="02010600030101010101" pitchFamily="2" charset="-122"/>
              </a:rPr>
              <a:t>240</a:t>
            </a:r>
            <a:r>
              <a:rPr lang="zh-CN" altLang="en-US" b="1">
                <a:latin typeface="宋体" panose="02010600030101010101" pitchFamily="2" charset="-122"/>
                <a:ea typeface="宋体" panose="02010600030101010101" pitchFamily="2" charset="-122"/>
              </a:rPr>
              <a:t>到</a:t>
            </a:r>
            <a:r>
              <a:rPr lang="en-US" altLang="zh-CN" b="1">
                <a:latin typeface="宋体" panose="02010600030101010101" pitchFamily="2" charset="-122"/>
                <a:ea typeface="宋体" panose="02010600030101010101" pitchFamily="2" charset="-122"/>
              </a:rPr>
              <a:t>255</a:t>
            </a:r>
            <a:r>
              <a:rPr lang="zh-CN" altLang="en-US" b="1">
                <a:latin typeface="宋体" panose="02010600030101010101" pitchFamily="2" charset="-122"/>
                <a:ea typeface="宋体" panose="02010600030101010101" pitchFamily="2" charset="-122"/>
              </a:rPr>
              <a:t>之间时都是</a:t>
            </a:r>
            <a:r>
              <a:rPr lang="en-US" altLang="zh-CN" b="1">
                <a:latin typeface="宋体" panose="02010600030101010101" pitchFamily="2" charset="-122"/>
                <a:ea typeface="宋体" panose="02010600030101010101" pitchFamily="2" charset="-122"/>
              </a:rPr>
              <a:t>E</a:t>
            </a:r>
            <a:r>
              <a:rPr lang="zh-CN" altLang="en-US" b="1">
                <a:latin typeface="宋体" panose="02010600030101010101" pitchFamily="2" charset="-122"/>
                <a:ea typeface="宋体" panose="02010600030101010101" pitchFamily="2" charset="-122"/>
              </a:rPr>
              <a:t>类地址。</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F1EF6F-A625-441B-BA4B-C28230C985BB}" type="datetime1">
              <a:rPr lang="zh-CN" altLang="en-US" smtClean="0"/>
              <a:pPr/>
              <a:t>2019/12/6</a:t>
            </a:fld>
            <a:endParaRPr lang="en-US" altLang="zh-CN" smtClean="0"/>
          </a:p>
        </p:txBody>
      </p:sp>
      <p:sp>
        <p:nvSpPr>
          <p:cNvPr id="9728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728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54BB71-A89D-465A-AA06-9CBDB5B0DF30}" type="slidenum">
              <a:rPr lang="zh-CN" altLang="en-US" smtClean="0"/>
              <a:pPr/>
              <a:t>92</a:t>
            </a:fld>
            <a:endParaRPr lang="en-US" altLang="zh-CN" smtClean="0"/>
          </a:p>
        </p:txBody>
      </p:sp>
      <p:sp>
        <p:nvSpPr>
          <p:cNvPr id="9728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Subnets</a:t>
            </a:r>
          </a:p>
        </p:txBody>
      </p:sp>
      <p:sp>
        <p:nvSpPr>
          <p:cNvPr id="97286"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A campus network consisting of LANs for various departments.</a:t>
            </a:r>
          </a:p>
        </p:txBody>
      </p:sp>
      <p:pic>
        <p:nvPicPr>
          <p:cNvPr id="97287" name="Picture 5" descr="5-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3" y="1822450"/>
            <a:ext cx="77882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B18148-5BE7-4990-A09C-21F043AD0065}" type="datetime1">
              <a:rPr lang="zh-CN" altLang="en-US" smtClean="0"/>
              <a:pPr/>
              <a:t>2019/12/6</a:t>
            </a:fld>
            <a:endParaRPr lang="en-US" altLang="zh-CN" smtClean="0"/>
          </a:p>
        </p:txBody>
      </p:sp>
      <p:sp>
        <p:nvSpPr>
          <p:cNvPr id="9830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830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FC9C60-AB82-4F17-88B3-05CF564CD469}" type="slidenum">
              <a:rPr lang="zh-CN" altLang="en-US" smtClean="0"/>
              <a:pPr/>
              <a:t>93</a:t>
            </a:fld>
            <a:endParaRPr lang="en-US" altLang="zh-CN" smtClean="0"/>
          </a:p>
        </p:txBody>
      </p:sp>
      <p:sp>
        <p:nvSpPr>
          <p:cNvPr id="9830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Subnets (2)</a:t>
            </a:r>
          </a:p>
        </p:txBody>
      </p:sp>
      <p:sp>
        <p:nvSpPr>
          <p:cNvPr id="98310" name="Rectangle 3"/>
          <p:cNvSpPr>
            <a:spLocks noGrp="1" noChangeArrowheads="1"/>
          </p:cNvSpPr>
          <p:nvPr>
            <p:ph type="body" idx="1"/>
          </p:nvPr>
        </p:nvSpPr>
        <p:spPr>
          <a:xfrm>
            <a:off x="0" y="5200650"/>
            <a:ext cx="9144000" cy="838200"/>
          </a:xfrm>
        </p:spPr>
        <p:txBody>
          <a:bodyPr/>
          <a:lstStyle/>
          <a:p>
            <a:pPr algn="ctr" eaLnBrk="1" hangingPunct="1">
              <a:buFontTx/>
              <a:buNone/>
            </a:pPr>
            <a:r>
              <a:rPr lang="en-US" altLang="zh-CN" b="1" smtClean="0">
                <a:ea typeface="宋体" panose="02010600030101010101" pitchFamily="2" charset="-122"/>
              </a:rPr>
              <a:t>A class B network subnetted into 64 subnets.</a:t>
            </a:r>
          </a:p>
        </p:txBody>
      </p:sp>
      <p:pic>
        <p:nvPicPr>
          <p:cNvPr id="98311" name="Picture 5" descr="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3089275"/>
            <a:ext cx="84867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Rectangle 6"/>
          <p:cNvSpPr>
            <a:spLocks noChangeArrowheads="1"/>
          </p:cNvSpPr>
          <p:nvPr/>
        </p:nvSpPr>
        <p:spPr bwMode="auto">
          <a:xfrm>
            <a:off x="992188" y="1314450"/>
            <a:ext cx="7413625"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110000"/>
              </a:lnSpc>
              <a:buFontTx/>
              <a:buChar char="•"/>
            </a:pPr>
            <a:r>
              <a:rPr lang="zh-CN" altLang="en-US" b="1">
                <a:latin typeface="宋体" panose="02010600030101010101" pitchFamily="2" charset="-122"/>
                <a:ea typeface="宋体" panose="02010600030101010101" pitchFamily="2" charset="-122"/>
              </a:rPr>
              <a:t>子网（</a:t>
            </a:r>
            <a:r>
              <a:rPr lang="en-US" altLang="zh-CN" b="1">
                <a:latin typeface="宋体" panose="02010600030101010101" pitchFamily="2" charset="-122"/>
                <a:ea typeface="宋体" panose="02010600030101010101" pitchFamily="2" charset="-122"/>
              </a:rPr>
              <a:t>Sub Networking</a:t>
            </a:r>
            <a:r>
              <a:rPr lang="zh-CN" altLang="en-US" b="1">
                <a:latin typeface="宋体" panose="02010600030101010101" pitchFamily="2" charset="-122"/>
                <a:ea typeface="宋体" panose="02010600030101010101" pitchFamily="2" charset="-122"/>
              </a:rPr>
              <a:t>）是指由网络管理员将一个给定的网络分为若干个更小的部分，这些更小的部分被称为子网（</a:t>
            </a:r>
            <a:r>
              <a:rPr lang="en-US" altLang="zh-CN" b="1">
                <a:latin typeface="宋体" panose="02010600030101010101" pitchFamily="2" charset="-122"/>
                <a:ea typeface="宋体" panose="02010600030101010101" pitchFamily="2" charset="-122"/>
              </a:rPr>
              <a:t>Subnet</a:t>
            </a:r>
            <a:r>
              <a:rPr lang="zh-CN" altLang="en-US" b="1">
                <a:latin typeface="宋体" panose="02010600030101010101" pitchFamily="2" charset="-122"/>
                <a:ea typeface="宋体" panose="02010600030101010101" pitchFamily="2" charset="-122"/>
              </a:rPr>
              <a:t>）。</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4D389-318A-4906-A9E1-AE4ADC2D3347}" type="datetime1">
              <a:rPr lang="zh-CN" altLang="en-US" smtClean="0"/>
              <a:pPr/>
              <a:t>2019/12/6</a:t>
            </a:fld>
            <a:endParaRPr lang="en-US" altLang="zh-CN" smtClean="0"/>
          </a:p>
        </p:txBody>
      </p:sp>
      <p:sp>
        <p:nvSpPr>
          <p:cNvPr id="99331"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99332"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716FAE-EE5D-490C-8A4C-AA8872530573}" type="slidenum">
              <a:rPr lang="zh-CN" altLang="en-US" smtClean="0"/>
              <a:pPr/>
              <a:t>94</a:t>
            </a:fld>
            <a:endParaRPr lang="en-US" altLang="zh-CN" smtClean="0"/>
          </a:p>
        </p:txBody>
      </p:sp>
      <p:sp>
        <p:nvSpPr>
          <p:cNvPr id="99333" name="Rectangle 4"/>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buFontTx/>
              <a:buNone/>
            </a:pPr>
            <a:r>
              <a:rPr lang="zh-CN" altLang="en-US" b="1">
                <a:latin typeface="宋体" panose="02010600030101010101" pitchFamily="2" charset="-122"/>
                <a:ea typeface="宋体" panose="02010600030101010101" pitchFamily="2" charset="-122"/>
              </a:rPr>
              <a:t>子网划分的优越性</a:t>
            </a:r>
          </a:p>
          <a:p>
            <a:pPr eaLnBrk="1" hangingPunct="1">
              <a:buFontTx/>
              <a:buChar char="•"/>
            </a:pPr>
            <a:r>
              <a:rPr lang="zh-CN" altLang="en-US" b="1">
                <a:latin typeface="宋体" panose="02010600030101010101" pitchFamily="2" charset="-122"/>
                <a:ea typeface="宋体" panose="02010600030101010101" pitchFamily="2" charset="-122"/>
              </a:rPr>
              <a:t>引入子网划分技术可以有效提高</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地址的利用率，从而可节省宝贵的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地址资源。</a:t>
            </a:r>
          </a:p>
          <a:p>
            <a:pPr eaLnBrk="1" hangingPunct="1">
              <a:buFontTx/>
              <a:buNone/>
            </a:pPr>
            <a:r>
              <a:rPr lang="zh-CN" altLang="en-US" b="1">
                <a:latin typeface="宋体" panose="02010600030101010101" pitchFamily="2" charset="-122"/>
                <a:ea typeface="宋体" panose="02010600030101010101" pitchFamily="2" charset="-122"/>
              </a:rPr>
              <a:t>子网掩码</a:t>
            </a:r>
          </a:p>
          <a:p>
            <a:pPr eaLnBrk="1" hangingPunct="1">
              <a:buFontTx/>
              <a:buChar char="•"/>
            </a:pPr>
            <a:r>
              <a:rPr lang="zh-CN" altLang="en-US" b="1">
                <a:latin typeface="宋体" panose="02010600030101010101" pitchFamily="2" charset="-122"/>
                <a:ea typeface="宋体" panose="02010600030101010101" pitchFamily="2" charset="-122"/>
              </a:rPr>
              <a:t>子网掩码（</a:t>
            </a:r>
            <a:r>
              <a:rPr lang="en-US" altLang="zh-CN" b="1">
                <a:latin typeface="宋体" panose="02010600030101010101" pitchFamily="2" charset="-122"/>
                <a:ea typeface="宋体" panose="02010600030101010101" pitchFamily="2" charset="-122"/>
              </a:rPr>
              <a:t>Subnet mask</a:t>
            </a:r>
            <a:r>
              <a:rPr lang="zh-CN" altLang="en-US" b="1">
                <a:latin typeface="宋体" panose="02010600030101010101" pitchFamily="2" charset="-122"/>
                <a:ea typeface="宋体" panose="02010600030101010101" pitchFamily="2" charset="-122"/>
              </a:rPr>
              <a:t>）通常与</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地址配对出现，其功能是告知主机或路由设备，</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地址的哪一部分代表网络号部分，哪一部分代表主机号部分。子网掩码使用与</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地址相同的编址格式，即</a:t>
            </a:r>
            <a:r>
              <a:rPr lang="en-US" altLang="zh-CN" b="1">
                <a:latin typeface="宋体" panose="02010600030101010101" pitchFamily="2" charset="-122"/>
                <a:ea typeface="宋体" panose="02010600030101010101" pitchFamily="2" charset="-122"/>
              </a:rPr>
              <a:t>32</a:t>
            </a:r>
            <a:r>
              <a:rPr lang="zh-CN" altLang="en-US" b="1">
                <a:latin typeface="宋体" panose="02010600030101010101" pitchFamily="2" charset="-122"/>
                <a:ea typeface="宋体" panose="02010600030101010101" pitchFamily="2" charset="-122"/>
              </a:rPr>
              <a:t>位长度的二进制比特位，也可分为</a:t>
            </a: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个</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位组并采用点十进制来表示。但在子网掩码中，与</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地址中的网络位部分对应的位取值为“</a:t>
            </a:r>
            <a:r>
              <a:rPr lang="en-US" altLang="zh-CN" b="1">
                <a:latin typeface="宋体" panose="02010600030101010101" pitchFamily="2" charset="-122"/>
                <a:ea typeface="宋体" panose="02010600030101010101" pitchFamily="2" charset="-122"/>
              </a:rPr>
              <a:t>1”</a:t>
            </a:r>
            <a:r>
              <a:rPr lang="zh-CN" altLang="en-US" b="1">
                <a:latin typeface="宋体" panose="02010600030101010101" pitchFamily="2" charset="-122"/>
                <a:ea typeface="宋体" panose="02010600030101010101" pitchFamily="2" charset="-122"/>
              </a:rPr>
              <a:t>，而与</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地址主机部分对应的位取值为“</a:t>
            </a:r>
            <a:r>
              <a:rPr lang="en-US" altLang="zh-CN" b="1">
                <a:latin typeface="宋体" panose="02010600030101010101" pitchFamily="2" charset="-122"/>
                <a:ea typeface="宋体" panose="02010600030101010101" pitchFamily="2" charset="-122"/>
              </a:rPr>
              <a:t>0”</a:t>
            </a:r>
            <a:r>
              <a:rPr lang="zh-CN" altLang="en-US" b="1">
                <a:latin typeface="宋体" panose="02010600030101010101" pitchFamily="2" charset="-122"/>
                <a:ea typeface="宋体" panose="02010600030101010101" pitchFamily="2" charset="-122"/>
              </a:rPr>
              <a:t>。</a:t>
            </a:r>
          </a:p>
        </p:txBody>
      </p:sp>
      <p:sp>
        <p:nvSpPr>
          <p:cNvPr id="99334" name="Rectangle 5"/>
          <p:cNvSpPr>
            <a:spLocks noGrp="1" noChangeArrowheads="1"/>
          </p:cNvSpPr>
          <p:nvPr>
            <p:ph type="title"/>
          </p:nvPr>
        </p:nvSpPr>
        <p:spPr>
          <a:noFill/>
        </p:spPr>
        <p:txBody>
          <a:bodyPr/>
          <a:lstStyle/>
          <a:p>
            <a:pPr eaLnBrk="1" hangingPunct="1"/>
            <a:r>
              <a:rPr lang="en-US" altLang="zh-CN" smtClean="0">
                <a:ea typeface="宋体" panose="02010600030101010101" pitchFamily="2" charset="-122"/>
              </a:rPr>
              <a:t>Subnet Mask</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01E033-70B8-4564-8E6D-D77154AFA316}" type="datetime1">
              <a:rPr lang="zh-CN" altLang="en-US" smtClean="0"/>
              <a:pPr/>
              <a:t>2019/12/6</a:t>
            </a:fld>
            <a:endParaRPr lang="en-US" altLang="zh-CN" smtClean="0"/>
          </a:p>
        </p:txBody>
      </p:sp>
      <p:sp>
        <p:nvSpPr>
          <p:cNvPr id="100355"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0356"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D7C8DD-5747-406B-B806-77771B859814}" type="slidenum">
              <a:rPr lang="zh-CN" altLang="en-US" smtClean="0"/>
              <a:pPr/>
              <a:t>95</a:t>
            </a:fld>
            <a:endParaRPr lang="en-US" altLang="zh-CN" smtClean="0"/>
          </a:p>
        </p:txBody>
      </p:sp>
      <p:sp>
        <p:nvSpPr>
          <p:cNvPr id="100357" name="Rectangle 4"/>
          <p:cNvSpPr>
            <a:spLocks noChangeArrowheads="1"/>
          </p:cNvSpPr>
          <p:nvPr/>
        </p:nvSpPr>
        <p:spPr bwMode="auto">
          <a:xfrm>
            <a:off x="152400" y="152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4400">
                <a:solidFill>
                  <a:srgbClr val="FF0000"/>
                </a:solidFill>
                <a:latin typeface="Times New Roman" panose="02020603050405020304" pitchFamily="18" charset="0"/>
                <a:ea typeface="宋体" panose="02010600030101010101" pitchFamily="2" charset="-122"/>
              </a:rPr>
              <a:t>Subnet Mask</a:t>
            </a:r>
          </a:p>
        </p:txBody>
      </p:sp>
      <p:sp>
        <p:nvSpPr>
          <p:cNvPr id="100358" name="Rectangle 5"/>
          <p:cNvSpPr>
            <a:spLocks noChangeArrowheads="1"/>
          </p:cNvSpPr>
          <p:nvPr/>
        </p:nvSpPr>
        <p:spPr bwMode="auto">
          <a:xfrm>
            <a:off x="566738" y="1341438"/>
            <a:ext cx="8001000"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800">
                <a:solidFill>
                  <a:schemeClr val="tx1"/>
                </a:solidFill>
                <a:latin typeface="Times New Roman" panose="02020603050405020304" pitchFamily="18" charset="0"/>
              </a:defRPr>
            </a:lvl2pPr>
            <a:lvl3pPr marL="1371600" indent="-457200">
              <a:spcBef>
                <a:spcPct val="20000"/>
              </a:spcBef>
              <a:buClr>
                <a:schemeClr val="accent2"/>
              </a:buClr>
              <a:buChar char="•"/>
              <a:defRPr sz="2400">
                <a:solidFill>
                  <a:schemeClr val="tx1"/>
                </a:solidFill>
                <a:latin typeface="Times New Roman" panose="02020603050405020304" pitchFamily="18" charset="0"/>
              </a:defRPr>
            </a:lvl3pPr>
            <a:lvl4pPr marL="1752600" indent="-381000">
              <a:spcBef>
                <a:spcPct val="20000"/>
              </a:spcBef>
              <a:buClr>
                <a:schemeClr val="accent2"/>
              </a:buClr>
              <a:buChar char="–"/>
              <a:defRPr sz="2000">
                <a:solidFill>
                  <a:schemeClr val="tx1"/>
                </a:solidFill>
                <a:latin typeface="Times New Roman" panose="02020603050405020304" pitchFamily="18" charset="0"/>
              </a:defRPr>
            </a:lvl4pPr>
            <a:lvl5pPr marL="2209800" indent="-381000">
              <a:spcBef>
                <a:spcPct val="20000"/>
              </a:spcBef>
              <a:buClr>
                <a:schemeClr val="accent2"/>
              </a:buClr>
              <a:buChar char="»"/>
              <a:defRPr sz="2000">
                <a:solidFill>
                  <a:schemeClr val="tx1"/>
                </a:solidFill>
                <a:latin typeface="Times New Roman" panose="02020603050405020304" pitchFamily="18" charset="0"/>
              </a:defRPr>
            </a:lvl5pPr>
            <a:lvl6pPr marL="26670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31242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5814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4038600" indent="-3810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lnSpc>
                <a:spcPct val="90000"/>
              </a:lnSpc>
              <a:buFontTx/>
              <a:buChar char="•"/>
            </a:pPr>
            <a:r>
              <a:rPr lang="zh-CN" altLang="en-US" b="1">
                <a:latin typeface="宋体" panose="02010600030101010101" pitchFamily="2" charset="-122"/>
                <a:ea typeface="宋体" panose="02010600030101010101" pitchFamily="2" charset="-122"/>
              </a:rPr>
              <a:t>通过将子网掩码与相应的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地址进行求“与”操作，就可决定给定的</a:t>
            </a:r>
            <a:r>
              <a:rPr lang="en-US" altLang="zh-CN" b="1">
                <a:latin typeface="宋体" panose="02010600030101010101" pitchFamily="2" charset="-122"/>
                <a:ea typeface="宋体" panose="02010600030101010101" pitchFamily="2" charset="-122"/>
              </a:rPr>
              <a:t>IP</a:t>
            </a:r>
            <a:r>
              <a:rPr lang="zh-CN" altLang="en-US" b="1">
                <a:latin typeface="宋体" panose="02010600030101010101" pitchFamily="2" charset="-122"/>
                <a:ea typeface="宋体" panose="02010600030101010101" pitchFamily="2" charset="-122"/>
              </a:rPr>
              <a:t>地址所属的网络号（包括子网络信息）。</a:t>
            </a:r>
          </a:p>
          <a:p>
            <a:pPr eaLnBrk="1" hangingPunct="1">
              <a:lnSpc>
                <a:spcPct val="90000"/>
              </a:lnSpc>
              <a:buFontTx/>
              <a:buChar char="•"/>
            </a:pPr>
            <a:r>
              <a:rPr lang="zh-CN" altLang="en-US" b="1">
                <a:latin typeface="宋体" panose="02010600030101010101" pitchFamily="2" charset="-122"/>
                <a:ea typeface="宋体" panose="02010600030101010101" pitchFamily="2" charset="-122"/>
              </a:rPr>
              <a:t>例如，</a:t>
            </a:r>
            <a:r>
              <a:rPr lang="en-US" altLang="zh-CN" b="1">
                <a:latin typeface="宋体" panose="02010600030101010101" pitchFamily="2" charset="-122"/>
                <a:ea typeface="宋体" panose="02010600030101010101" pitchFamily="2" charset="-122"/>
              </a:rPr>
              <a:t>102.2.3.3/255.0.0.0</a:t>
            </a:r>
            <a:r>
              <a:rPr lang="zh-CN" altLang="en-US" b="1">
                <a:latin typeface="宋体" panose="02010600030101010101" pitchFamily="2" charset="-122"/>
                <a:ea typeface="宋体" panose="02010600030101010101" pitchFamily="2" charset="-122"/>
              </a:rPr>
              <a:t>表示该地址中的前</a:t>
            </a:r>
            <a:r>
              <a:rPr lang="en-US" altLang="zh-CN" b="1">
                <a:latin typeface="宋体" panose="02010600030101010101" pitchFamily="2" charset="-122"/>
                <a:ea typeface="宋体" panose="02010600030101010101" pitchFamily="2" charset="-122"/>
              </a:rPr>
              <a:t>8</a:t>
            </a:r>
            <a:r>
              <a:rPr lang="zh-CN" altLang="en-US" b="1">
                <a:latin typeface="宋体" panose="02010600030101010101" pitchFamily="2" charset="-122"/>
                <a:ea typeface="宋体" panose="02010600030101010101" pitchFamily="2" charset="-122"/>
              </a:rPr>
              <a:t>位为网络标识部分，后</a:t>
            </a:r>
            <a:r>
              <a:rPr lang="en-US" altLang="zh-CN" b="1">
                <a:latin typeface="宋体" panose="02010600030101010101" pitchFamily="2" charset="-122"/>
                <a:ea typeface="宋体" panose="02010600030101010101" pitchFamily="2" charset="-122"/>
              </a:rPr>
              <a:t>24</a:t>
            </a:r>
            <a:r>
              <a:rPr lang="zh-CN" altLang="en-US" b="1">
                <a:latin typeface="宋体" panose="02010600030101010101" pitchFamily="2" charset="-122"/>
                <a:ea typeface="宋体" panose="02010600030101010101" pitchFamily="2" charset="-122"/>
              </a:rPr>
              <a:t>位表示主机部分，从而网络号为</a:t>
            </a:r>
            <a:r>
              <a:rPr lang="en-US" altLang="zh-CN" b="1">
                <a:latin typeface="宋体" panose="02010600030101010101" pitchFamily="2" charset="-122"/>
                <a:ea typeface="宋体" panose="02010600030101010101" pitchFamily="2" charset="-122"/>
              </a:rPr>
              <a:t>102.0.0.0</a:t>
            </a:r>
            <a:r>
              <a:rPr lang="zh-CN" altLang="en-US" b="1">
                <a:latin typeface="宋体" panose="02010600030101010101" pitchFamily="2" charset="-122"/>
                <a:ea typeface="宋体" panose="02010600030101010101" pitchFamily="2" charset="-122"/>
              </a:rPr>
              <a:t>；</a:t>
            </a:r>
          </a:p>
          <a:p>
            <a:pPr eaLnBrk="1" hangingPunct="1">
              <a:lnSpc>
                <a:spcPct val="90000"/>
              </a:lnSpc>
              <a:buFontTx/>
              <a:buChar char="•"/>
            </a:pPr>
            <a:r>
              <a:rPr lang="en-US" altLang="zh-CN" b="1">
                <a:latin typeface="宋体" panose="02010600030101010101" pitchFamily="2" charset="-122"/>
                <a:ea typeface="宋体" panose="02010600030101010101" pitchFamily="2" charset="-122"/>
              </a:rPr>
              <a:t>102.2.3.3/255.255.248.0</a:t>
            </a:r>
            <a:r>
              <a:rPr lang="zh-CN" altLang="en-US" b="1">
                <a:latin typeface="宋体" panose="02010600030101010101" pitchFamily="2" charset="-122"/>
                <a:ea typeface="宋体" panose="02010600030101010101" pitchFamily="2" charset="-122"/>
              </a:rPr>
              <a:t>则表示该地址中的前</a:t>
            </a:r>
            <a:r>
              <a:rPr lang="en-US" altLang="zh-CN" b="1">
                <a:latin typeface="宋体" panose="02010600030101010101" pitchFamily="2" charset="-122"/>
                <a:ea typeface="宋体" panose="02010600030101010101" pitchFamily="2" charset="-122"/>
              </a:rPr>
              <a:t>21</a:t>
            </a:r>
            <a:r>
              <a:rPr lang="zh-CN" altLang="en-US" b="1">
                <a:latin typeface="宋体" panose="02010600030101010101" pitchFamily="2" charset="-122"/>
                <a:ea typeface="宋体" panose="02010600030101010101" pitchFamily="2" charset="-122"/>
              </a:rPr>
              <a:t>位为网络标识部分，后</a:t>
            </a:r>
            <a:r>
              <a:rPr lang="en-US" altLang="zh-CN" b="1">
                <a:latin typeface="宋体" panose="02010600030101010101" pitchFamily="2" charset="-122"/>
                <a:ea typeface="宋体" panose="02010600030101010101" pitchFamily="2" charset="-122"/>
              </a:rPr>
              <a:t>11</a:t>
            </a:r>
            <a:r>
              <a:rPr lang="zh-CN" altLang="en-US" b="1">
                <a:latin typeface="宋体" panose="02010600030101010101" pitchFamily="2" charset="-122"/>
                <a:ea typeface="宋体" panose="02010600030101010101" pitchFamily="2" charset="-122"/>
              </a:rPr>
              <a:t>位表示主机部分。</a:t>
            </a:r>
          </a:p>
          <a:p>
            <a:pPr eaLnBrk="1" hangingPunct="1">
              <a:lnSpc>
                <a:spcPct val="90000"/>
              </a:lnSpc>
              <a:buFontTx/>
              <a:buChar char="•"/>
            </a:pPr>
            <a:r>
              <a:rPr lang="zh-CN" altLang="en-US" b="1">
                <a:latin typeface="宋体" panose="02010600030101010101" pitchFamily="2" charset="-122"/>
                <a:ea typeface="宋体" panose="02010600030101010101" pitchFamily="2" charset="-122"/>
              </a:rPr>
              <a:t>显然，对于传统的</a:t>
            </a:r>
            <a:r>
              <a:rPr lang="en-US" altLang="zh-CN" b="1">
                <a:latin typeface="宋体" panose="02010600030101010101" pitchFamily="2" charset="-122"/>
                <a:ea typeface="宋体" panose="02010600030101010101" pitchFamily="2" charset="-122"/>
              </a:rPr>
              <a:t>A</a:t>
            </a:r>
            <a:r>
              <a:rPr lang="zh-CN" altLang="en-US" b="1">
                <a:latin typeface="宋体" panose="02010600030101010101" pitchFamily="2" charset="-122"/>
                <a:ea typeface="宋体" panose="02010600030101010101" pitchFamily="2" charset="-122"/>
              </a:rPr>
              <a:t>、</a:t>
            </a:r>
            <a:r>
              <a:rPr lang="en-US" altLang="zh-CN" b="1">
                <a:latin typeface="宋体" panose="02010600030101010101" pitchFamily="2" charset="-122"/>
                <a:ea typeface="宋体" panose="02010600030101010101" pitchFamily="2" charset="-122"/>
              </a:rPr>
              <a:t>B</a:t>
            </a:r>
            <a:r>
              <a:rPr lang="zh-CN" altLang="en-US" b="1">
                <a:latin typeface="宋体" panose="02010600030101010101" pitchFamily="2" charset="-122"/>
                <a:ea typeface="宋体" panose="02010600030101010101" pitchFamily="2" charset="-122"/>
              </a:rPr>
              <a:t>和</a:t>
            </a:r>
            <a:r>
              <a:rPr lang="en-US" altLang="zh-CN" b="1">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类网络，其对应的子网掩码应分别为</a:t>
            </a:r>
            <a:r>
              <a:rPr lang="en-US" altLang="zh-CN" b="1">
                <a:latin typeface="宋体" panose="02010600030101010101" pitchFamily="2" charset="-122"/>
                <a:ea typeface="宋体" panose="02010600030101010101" pitchFamily="2" charset="-122"/>
              </a:rPr>
              <a:t>255.0.0.0</a:t>
            </a:r>
            <a:r>
              <a:rPr lang="zh-CN" altLang="en-US" b="1">
                <a:latin typeface="宋体" panose="02010600030101010101" pitchFamily="2" charset="-122"/>
                <a:ea typeface="宋体" panose="02010600030101010101" pitchFamily="2" charset="-122"/>
              </a:rPr>
              <a:t>、</a:t>
            </a:r>
            <a:r>
              <a:rPr lang="en-US" altLang="zh-CN" b="1">
                <a:latin typeface="宋体" panose="02010600030101010101" pitchFamily="2" charset="-122"/>
                <a:ea typeface="宋体" panose="02010600030101010101" pitchFamily="2" charset="-122"/>
              </a:rPr>
              <a:t>255.255.0.0</a:t>
            </a:r>
            <a:r>
              <a:rPr lang="zh-CN" altLang="en-US" b="1">
                <a:latin typeface="宋体" panose="02010600030101010101" pitchFamily="2" charset="-122"/>
                <a:ea typeface="宋体" panose="02010600030101010101" pitchFamily="2" charset="-122"/>
              </a:rPr>
              <a:t>和</a:t>
            </a:r>
            <a:r>
              <a:rPr lang="en-US" altLang="zh-CN" b="1">
                <a:latin typeface="宋体" panose="02010600030101010101" pitchFamily="2" charset="-122"/>
                <a:ea typeface="宋体" panose="02010600030101010101" pitchFamily="2" charset="-122"/>
              </a:rPr>
              <a:t>255.255.255.0</a:t>
            </a:r>
            <a:r>
              <a:rPr lang="zh-CN" altLang="en-US" b="1">
                <a:latin typeface="宋体" panose="02010600030101010101" pitchFamily="2" charset="-122"/>
                <a:ea typeface="宋体" panose="02010600030101010101" pitchFamily="2" charset="-122"/>
              </a:rPr>
              <a:t>。</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36FB53-D892-4902-9A1F-37D3C569A41D}" type="datetime1">
              <a:rPr lang="zh-CN" altLang="en-US" smtClean="0"/>
              <a:pPr/>
              <a:t>2019/12/6</a:t>
            </a:fld>
            <a:endParaRPr lang="en-US" altLang="zh-CN" smtClean="0"/>
          </a:p>
        </p:txBody>
      </p:sp>
      <p:sp>
        <p:nvSpPr>
          <p:cNvPr id="101379"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1380"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3CFB46-2A23-4EF2-86A4-CB13F13B5ED6}" type="slidenum">
              <a:rPr lang="zh-CN" altLang="en-US" smtClean="0"/>
              <a:pPr/>
              <a:t>96</a:t>
            </a:fld>
            <a:endParaRPr lang="en-US" altLang="zh-CN" smtClean="0"/>
          </a:p>
        </p:txBody>
      </p:sp>
      <p:sp>
        <p:nvSpPr>
          <p:cNvPr id="10138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CIDR – Classless InterDomain Routing</a:t>
            </a:r>
          </a:p>
        </p:txBody>
      </p:sp>
      <p:sp>
        <p:nvSpPr>
          <p:cNvPr id="101382"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A set of IP address assignments.</a:t>
            </a:r>
          </a:p>
        </p:txBody>
      </p:sp>
      <p:sp>
        <p:nvSpPr>
          <p:cNvPr id="101383" name="Text Box 4"/>
          <p:cNvSpPr txBox="1">
            <a:spLocks noChangeArrowheads="1"/>
          </p:cNvSpPr>
          <p:nvPr/>
        </p:nvSpPr>
        <p:spPr bwMode="auto">
          <a:xfrm>
            <a:off x="3232150" y="2717800"/>
            <a:ext cx="197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latin typeface="Times New Roman" panose="02020603050405020304" pitchFamily="18" charset="0"/>
                <a:ea typeface="宋体" panose="02010600030101010101" pitchFamily="2" charset="-122"/>
              </a:rPr>
              <a:t>5-59</a:t>
            </a:r>
          </a:p>
        </p:txBody>
      </p:sp>
      <p:pic>
        <p:nvPicPr>
          <p:cNvPr id="101384" name="Picture 5" descr="5-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2322513"/>
            <a:ext cx="809466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9CE0E7-CA7B-4050-BBD5-D6B89C01CA75}" type="datetime1">
              <a:rPr lang="zh-CN" altLang="en-US" smtClean="0"/>
              <a:pPr/>
              <a:t>2019/12/6</a:t>
            </a:fld>
            <a:endParaRPr lang="en-US" altLang="zh-CN" smtClean="0"/>
          </a:p>
        </p:txBody>
      </p:sp>
      <p:sp>
        <p:nvSpPr>
          <p:cNvPr id="102403"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2404"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5B92B4-36DE-42CB-ADF2-5BF765FB055C}" type="slidenum">
              <a:rPr lang="zh-CN" altLang="en-US" smtClean="0"/>
              <a:pPr/>
              <a:t>97</a:t>
            </a:fld>
            <a:endParaRPr lang="en-US" altLang="zh-CN" smtClean="0"/>
          </a:p>
        </p:txBody>
      </p:sp>
      <p:sp>
        <p:nvSpPr>
          <p:cNvPr id="10240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NAT – Network Address Translation</a:t>
            </a:r>
            <a:endParaRPr lang="zh-CN" altLang="en-US" smtClean="0">
              <a:ea typeface="宋体" panose="02010600030101010101" pitchFamily="2" charset="-122"/>
            </a:endParaRPr>
          </a:p>
        </p:txBody>
      </p:sp>
      <p:sp>
        <p:nvSpPr>
          <p:cNvPr id="102406" name="Rectangle 5"/>
          <p:cNvSpPr>
            <a:spLocks noGrp="1" noChangeArrowheads="1"/>
          </p:cNvSpPr>
          <p:nvPr>
            <p:ph type="body" idx="1"/>
          </p:nvPr>
        </p:nvSpPr>
        <p:spPr>
          <a:xfrm>
            <a:off x="566738" y="1020763"/>
            <a:ext cx="8001000" cy="4678362"/>
          </a:xfrm>
          <a:noFill/>
        </p:spPr>
        <p:txBody>
          <a:bodyPr/>
          <a:lstStyle/>
          <a:p>
            <a:pPr eaLnBrk="1" hangingPunct="1">
              <a:lnSpc>
                <a:spcPct val="90000"/>
              </a:lnSpc>
              <a:buFontTx/>
              <a:buNone/>
            </a:pPr>
            <a:r>
              <a:rPr lang="zh-CN" altLang="en-US" b="1" smtClean="0">
                <a:ea typeface="宋体" panose="02010600030101010101" pitchFamily="2" charset="-122"/>
              </a:rPr>
              <a:t>公用地址和私有地址</a:t>
            </a:r>
          </a:p>
          <a:p>
            <a:pPr eaLnBrk="1" hangingPunct="1">
              <a:lnSpc>
                <a:spcPct val="90000"/>
              </a:lnSpc>
              <a:buFontTx/>
              <a:buChar char="•"/>
            </a:pPr>
            <a:r>
              <a:rPr lang="zh-CN" altLang="en-US" b="1" smtClean="0">
                <a:ea typeface="宋体" panose="02010600030101010101" pitchFamily="2" charset="-122"/>
              </a:rPr>
              <a:t>公有</a:t>
            </a:r>
            <a:r>
              <a:rPr lang="en-US" altLang="zh-CN" b="1" smtClean="0">
                <a:ea typeface="宋体" panose="02010600030101010101" pitchFamily="2" charset="-122"/>
              </a:rPr>
              <a:t>IP</a:t>
            </a:r>
            <a:r>
              <a:rPr lang="zh-CN" altLang="en-US" b="1" smtClean="0">
                <a:ea typeface="宋体" panose="02010600030101010101" pitchFamily="2" charset="-122"/>
              </a:rPr>
              <a:t>地址是唯一的，因为公有</a:t>
            </a:r>
            <a:r>
              <a:rPr lang="en-US" altLang="zh-CN" b="1" smtClean="0">
                <a:ea typeface="宋体" panose="02010600030101010101" pitchFamily="2" charset="-122"/>
              </a:rPr>
              <a:t>IP</a:t>
            </a:r>
            <a:r>
              <a:rPr lang="zh-CN" altLang="en-US" b="1" smtClean="0">
                <a:ea typeface="宋体" panose="02010600030101010101" pitchFamily="2" charset="-122"/>
              </a:rPr>
              <a:t>地址是全局的和标准的，所以没有任何两台连到公共网络的主机拥有相同的</a:t>
            </a:r>
            <a:r>
              <a:rPr lang="en-US" altLang="zh-CN" b="1" smtClean="0">
                <a:ea typeface="宋体" panose="02010600030101010101" pitchFamily="2" charset="-122"/>
              </a:rPr>
              <a:t>IP</a:t>
            </a:r>
            <a:r>
              <a:rPr lang="zh-CN" altLang="en-US" b="1" smtClean="0">
                <a:ea typeface="宋体" panose="02010600030101010101" pitchFamily="2" charset="-122"/>
              </a:rPr>
              <a:t>地址。所有连接</a:t>
            </a:r>
            <a:r>
              <a:rPr lang="en-US" altLang="zh-CN" b="1" smtClean="0">
                <a:ea typeface="宋体" panose="02010600030101010101" pitchFamily="2" charset="-122"/>
              </a:rPr>
              <a:t>Internet</a:t>
            </a:r>
            <a:r>
              <a:rPr lang="zh-CN" altLang="en-US" b="1" smtClean="0">
                <a:ea typeface="宋体" panose="02010600030101010101" pitchFamily="2" charset="-122"/>
              </a:rPr>
              <a:t>的主机都遵循此规则，公有</a:t>
            </a:r>
            <a:r>
              <a:rPr lang="en-US" altLang="zh-CN" b="1" smtClean="0">
                <a:ea typeface="宋体" panose="02010600030101010101" pitchFamily="2" charset="-122"/>
              </a:rPr>
              <a:t>IP</a:t>
            </a:r>
            <a:r>
              <a:rPr lang="zh-CN" altLang="en-US" b="1" smtClean="0">
                <a:ea typeface="宋体" panose="02010600030101010101" pitchFamily="2" charset="-122"/>
              </a:rPr>
              <a:t>地址是从</a:t>
            </a:r>
            <a:r>
              <a:rPr lang="en-US" altLang="zh-CN" b="1" smtClean="0">
                <a:ea typeface="宋体" panose="02010600030101010101" pitchFamily="2" charset="-122"/>
              </a:rPr>
              <a:t>Internet</a:t>
            </a:r>
            <a:r>
              <a:rPr lang="zh-CN" altLang="en-US" b="1" smtClean="0">
                <a:ea typeface="宋体" panose="02010600030101010101" pitchFamily="2" charset="-122"/>
              </a:rPr>
              <a:t>服务供应商（</a:t>
            </a:r>
            <a:r>
              <a:rPr lang="en-US" altLang="zh-CN" b="1" smtClean="0">
                <a:ea typeface="宋体" panose="02010600030101010101" pitchFamily="2" charset="-122"/>
              </a:rPr>
              <a:t>ISP</a:t>
            </a:r>
            <a:r>
              <a:rPr lang="zh-CN" altLang="en-US" b="1" smtClean="0">
                <a:ea typeface="宋体" panose="02010600030101010101" pitchFamily="2" charset="-122"/>
              </a:rPr>
              <a:t>）或地址注册处获得的。</a:t>
            </a:r>
          </a:p>
          <a:p>
            <a:pPr eaLnBrk="1" hangingPunct="1">
              <a:lnSpc>
                <a:spcPct val="90000"/>
              </a:lnSpc>
              <a:buFontTx/>
              <a:buChar char="•"/>
            </a:pPr>
            <a:r>
              <a:rPr lang="zh-CN" altLang="en-US" b="1" smtClean="0">
                <a:latin typeface="宋体" panose="02010600030101010101" pitchFamily="2" charset="-122"/>
                <a:ea typeface="宋体" panose="02010600030101010101" pitchFamily="2" charset="-122"/>
              </a:rPr>
              <a:t>私有地址（</a:t>
            </a:r>
            <a:r>
              <a:rPr lang="en-US" altLang="zh-CN" b="1" smtClean="0">
                <a:latin typeface="宋体" panose="02010600030101010101" pitchFamily="2" charset="-122"/>
                <a:ea typeface="宋体" panose="02010600030101010101" pitchFamily="2" charset="-122"/>
              </a:rPr>
              <a:t>Private Address</a:t>
            </a:r>
            <a:r>
              <a:rPr lang="zh-CN" altLang="en-US" b="1" smtClean="0">
                <a:latin typeface="宋体" panose="02010600030101010101" pitchFamily="2" charset="-122"/>
                <a:ea typeface="宋体" panose="02010600030101010101" pitchFamily="2" charset="-122"/>
              </a:rPr>
              <a:t>）的地址资源供内部实现</a:t>
            </a:r>
            <a:r>
              <a:rPr lang="en-US" altLang="zh-CN" b="1" smtClean="0">
                <a:latin typeface="宋体" panose="02010600030101010101" pitchFamily="2" charset="-122"/>
                <a:ea typeface="宋体" panose="02010600030101010101" pitchFamily="2" charset="-122"/>
              </a:rPr>
              <a:t>IP</a:t>
            </a:r>
            <a:r>
              <a:rPr lang="zh-CN" altLang="en-US" b="1" smtClean="0">
                <a:latin typeface="宋体" panose="02010600030101010101" pitchFamily="2" charset="-122"/>
                <a:ea typeface="宋体" panose="02010600030101010101" pitchFamily="2" charset="-122"/>
              </a:rPr>
              <a:t>网络时使用。根据规定，所有以私有地址为目的地址的</a:t>
            </a:r>
            <a:r>
              <a:rPr lang="en-US" altLang="zh-CN" b="1" smtClean="0">
                <a:latin typeface="宋体" panose="02010600030101010101" pitchFamily="2" charset="-122"/>
                <a:ea typeface="宋体" panose="02010600030101010101" pitchFamily="2" charset="-122"/>
              </a:rPr>
              <a:t>IP</a:t>
            </a:r>
            <a:r>
              <a:rPr lang="zh-CN" altLang="en-US" b="1" smtClean="0">
                <a:latin typeface="宋体" panose="02010600030101010101" pitchFamily="2" charset="-122"/>
                <a:ea typeface="宋体" panose="02010600030101010101" pitchFamily="2" charset="-122"/>
              </a:rPr>
              <a:t>数据报都不能被路由至</a:t>
            </a:r>
            <a:r>
              <a:rPr lang="en-US" altLang="zh-CN" b="1" smtClean="0">
                <a:latin typeface="宋体" panose="02010600030101010101" pitchFamily="2" charset="-122"/>
                <a:ea typeface="宋体" panose="02010600030101010101" pitchFamily="2" charset="-122"/>
              </a:rPr>
              <a:t>Internet</a:t>
            </a:r>
            <a:r>
              <a:rPr lang="zh-CN" altLang="en-US" b="1" smtClean="0">
                <a:latin typeface="宋体" panose="02010600030101010101" pitchFamily="2" charset="-122"/>
                <a:ea typeface="宋体" panose="02010600030101010101" pitchFamily="2" charset="-122"/>
              </a:rPr>
              <a:t>上，这些以私有地址作为逻辑标识的主机若要访问外面的</a:t>
            </a:r>
            <a:r>
              <a:rPr lang="en-US" altLang="zh-CN" b="1" smtClean="0">
                <a:latin typeface="宋体" panose="02010600030101010101" pitchFamily="2" charset="-122"/>
                <a:ea typeface="宋体" panose="02010600030101010101" pitchFamily="2" charset="-122"/>
              </a:rPr>
              <a:t>Internet</a:t>
            </a:r>
            <a:r>
              <a:rPr lang="zh-CN" altLang="en-US" b="1" smtClean="0">
                <a:latin typeface="宋体" panose="02010600030101010101" pitchFamily="2" charset="-122"/>
                <a:ea typeface="宋体" panose="02010600030101010101" pitchFamily="2" charset="-122"/>
              </a:rPr>
              <a:t>，必须采用网络地址翻译（</a:t>
            </a:r>
            <a:r>
              <a:rPr lang="en-US" altLang="zh-CN" b="1" smtClean="0">
                <a:latin typeface="宋体" panose="02010600030101010101" pitchFamily="2" charset="-122"/>
                <a:ea typeface="宋体" panose="02010600030101010101" pitchFamily="2" charset="-122"/>
              </a:rPr>
              <a:t>Network Address Translation</a:t>
            </a:r>
            <a:r>
              <a:rPr lang="zh-CN" altLang="en-US" b="1" smtClean="0">
                <a:latin typeface="宋体" panose="02010600030101010101" pitchFamily="2" charset="-122"/>
                <a:ea typeface="宋体" panose="02010600030101010101" pitchFamily="2" charset="-122"/>
              </a:rPr>
              <a:t>，简称</a:t>
            </a:r>
            <a:r>
              <a:rPr lang="en-US" altLang="zh-CN" b="1" smtClean="0">
                <a:latin typeface="宋体" panose="02010600030101010101" pitchFamily="2" charset="-122"/>
                <a:ea typeface="宋体" panose="02010600030101010101" pitchFamily="2" charset="-122"/>
              </a:rPr>
              <a:t>NAT</a:t>
            </a:r>
            <a:r>
              <a:rPr lang="zh-CN" altLang="en-US" b="1" smtClean="0">
                <a:latin typeface="宋体" panose="02010600030101010101" pitchFamily="2" charset="-122"/>
                <a:ea typeface="宋体" panose="02010600030101010101" pitchFamily="2" charset="-122"/>
              </a:rPr>
              <a:t>）或应用代理（</a:t>
            </a:r>
            <a:r>
              <a:rPr lang="en-US" altLang="zh-CN" b="1" smtClean="0">
                <a:latin typeface="宋体" panose="02010600030101010101" pitchFamily="2" charset="-122"/>
                <a:ea typeface="宋体" panose="02010600030101010101" pitchFamily="2" charset="-122"/>
              </a:rPr>
              <a:t>proxy</a:t>
            </a:r>
            <a:r>
              <a:rPr lang="zh-CN" altLang="en-US" b="1" smtClean="0">
                <a:latin typeface="宋体" panose="02010600030101010101" pitchFamily="2" charset="-122"/>
                <a:ea typeface="宋体" panose="02010600030101010101" pitchFamily="2" charset="-122"/>
              </a:rPr>
              <a:t>）方式。</a:t>
            </a:r>
          </a:p>
          <a:p>
            <a:pPr eaLnBrk="1" hangingPunct="1">
              <a:lnSpc>
                <a:spcPct val="90000"/>
              </a:lnSpc>
              <a:buFontTx/>
              <a:buChar char="•"/>
            </a:pPr>
            <a:endParaRPr lang="zh-CN" altLang="en-US"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4ECC78-A804-4FEF-8DDD-C328ADFBCBD6}" type="datetime1">
              <a:rPr lang="zh-CN" altLang="en-US" smtClean="0"/>
              <a:pPr/>
              <a:t>2019/12/6</a:t>
            </a:fld>
            <a:endParaRPr lang="en-US" altLang="zh-CN" smtClean="0"/>
          </a:p>
        </p:txBody>
      </p:sp>
      <p:sp>
        <p:nvSpPr>
          <p:cNvPr id="103427"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3428"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B680B0-2E07-4140-959B-D345CE1CF4BA}" type="slidenum">
              <a:rPr lang="zh-CN" altLang="en-US" smtClean="0"/>
              <a:pPr/>
              <a:t>98</a:t>
            </a:fld>
            <a:endParaRPr lang="en-US" altLang="zh-CN" smtClean="0"/>
          </a:p>
        </p:txBody>
      </p:sp>
      <p:sp>
        <p:nvSpPr>
          <p:cNvPr id="10342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NAT – Network Address Translation</a:t>
            </a:r>
          </a:p>
        </p:txBody>
      </p:sp>
      <p:sp>
        <p:nvSpPr>
          <p:cNvPr id="103430" name="Rectangle 3"/>
          <p:cNvSpPr>
            <a:spLocks noGrp="1" noChangeArrowheads="1"/>
          </p:cNvSpPr>
          <p:nvPr>
            <p:ph type="body" idx="1"/>
          </p:nvPr>
        </p:nvSpPr>
        <p:spPr/>
        <p:txBody>
          <a:bodyPr/>
          <a:lstStyle/>
          <a:p>
            <a:pPr algn="ctr" eaLnBrk="1" hangingPunct="1">
              <a:buFontTx/>
              <a:buNone/>
            </a:pPr>
            <a:r>
              <a:rPr lang="en-US" altLang="zh-CN" b="1" smtClean="0">
                <a:ea typeface="宋体" panose="02010600030101010101" pitchFamily="2" charset="-122"/>
              </a:rPr>
              <a:t>Placement and operation of a NAT box.</a:t>
            </a:r>
          </a:p>
        </p:txBody>
      </p:sp>
      <p:pic>
        <p:nvPicPr>
          <p:cNvPr id="103431" name="Picture 5" descr="5-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1501775"/>
            <a:ext cx="6400800"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en-US" altLang="zh-CN" smtClean="0">
                <a:ea typeface="宋体" panose="02010600030101010101" pitchFamily="2" charset="-122"/>
              </a:rPr>
              <a:t>NAT</a:t>
            </a:r>
            <a:r>
              <a:rPr lang="zh-CN" altLang="en-US" smtClean="0">
                <a:ea typeface="宋体" panose="02010600030101010101" pitchFamily="2" charset="-122"/>
              </a:rPr>
              <a:t>的工作过程</a:t>
            </a:r>
          </a:p>
        </p:txBody>
      </p:sp>
      <p:sp>
        <p:nvSpPr>
          <p:cNvPr id="104451" name="日期占位符 3"/>
          <p:cNvSpPr>
            <a:spLocks noGrp="1"/>
          </p:cNvSpPr>
          <p:nvPr>
            <p:ph type="dt" sz="quarter" idx="10"/>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9CDA25-3817-4CB8-9DBF-35B070BB5BAB}" type="datetime1">
              <a:rPr lang="zh-CN" altLang="en-US" smtClean="0"/>
              <a:pPr/>
              <a:t>2019/12/6</a:t>
            </a:fld>
            <a:endParaRPr lang="en-US" altLang="zh-CN" smtClean="0"/>
          </a:p>
        </p:txBody>
      </p:sp>
      <p:sp>
        <p:nvSpPr>
          <p:cNvPr id="104452" name="页脚占位符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mtClean="0"/>
              <a:t>computer network</a:t>
            </a:r>
            <a:endParaRPr lang="en-US" altLang="zh-CN" smtClean="0"/>
          </a:p>
        </p:txBody>
      </p:sp>
      <p:sp>
        <p:nvSpPr>
          <p:cNvPr id="104453" name="灯片编号占位符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ECF450-973F-4DD1-9098-F00C0A81D681}" type="slidenum">
              <a:rPr lang="zh-CN" altLang="en-US" smtClean="0"/>
              <a:pPr/>
              <a:t>99</a:t>
            </a:fld>
            <a:endParaRPr lang="en-US" altLang="zh-CN" smtClean="0"/>
          </a:p>
        </p:txBody>
      </p:sp>
      <p:pic>
        <p:nvPicPr>
          <p:cNvPr id="104454"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676400"/>
            <a:ext cx="7777163"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rvin liu">
  <a:themeElements>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rvin li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marvin li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vin li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vin li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vin li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vin li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vin li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Tannenbaum</Template>
  <TotalTime>6235</TotalTime>
  <Words>9798</Words>
  <Application>Microsoft Office PowerPoint</Application>
  <PresentationFormat>全屏显示(4:3)</PresentationFormat>
  <Paragraphs>1239</Paragraphs>
  <Slides>140</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140</vt:i4>
      </vt:variant>
    </vt:vector>
  </HeadingPairs>
  <TitlesOfParts>
    <vt:vector size="155" baseType="lpstr">
      <vt:lpstr>Arial Unicode MS</vt:lpstr>
      <vt:lpstr>黑体</vt:lpstr>
      <vt:lpstr>楷体_GB2312</vt:lpstr>
      <vt:lpstr>宋体</vt:lpstr>
      <vt:lpstr>Arial</vt:lpstr>
      <vt:lpstr>Franklin Gothic Medium</vt:lpstr>
      <vt:lpstr>Helvetica</vt:lpstr>
      <vt:lpstr>Symbol</vt:lpstr>
      <vt:lpstr>Tahoma</vt:lpstr>
      <vt:lpstr>Times New Roman</vt:lpstr>
      <vt:lpstr>Verdana</vt:lpstr>
      <vt:lpstr>Wingdings</vt:lpstr>
      <vt:lpstr>marvin liu</vt:lpstr>
      <vt:lpstr>文档</vt:lpstr>
      <vt:lpstr>Document</vt:lpstr>
      <vt:lpstr>The Network Layer</vt:lpstr>
      <vt:lpstr>Network Layer Design Issues</vt:lpstr>
      <vt:lpstr>Store-and-Forward Packet Switching</vt:lpstr>
      <vt:lpstr>Services Provided to the Transport Layer</vt:lpstr>
      <vt:lpstr>Implementation of Connectionless Service</vt:lpstr>
      <vt:lpstr>Implementation of Connection-Oriented Service</vt:lpstr>
      <vt:lpstr>Comparison of Virtual-Circuit and Datagram Subnets</vt:lpstr>
      <vt:lpstr>Routing Algorithms(1)</vt:lpstr>
      <vt:lpstr>路由与路由器</vt:lpstr>
      <vt:lpstr>路由协议</vt:lpstr>
      <vt:lpstr>路由协议</vt:lpstr>
      <vt:lpstr>Routing Algorithms(2)</vt:lpstr>
      <vt:lpstr>静态路由和动态路由</vt:lpstr>
      <vt:lpstr>Routing Algorithms (3)</vt:lpstr>
      <vt:lpstr>The Optimality Principle</vt:lpstr>
      <vt:lpstr>Shortest Path Routing(1)</vt:lpstr>
      <vt:lpstr>Shortest Path Routing(2)</vt:lpstr>
      <vt:lpstr>Shortest Path Routing(3)</vt:lpstr>
      <vt:lpstr>Shortest Path Routing(4)</vt:lpstr>
      <vt:lpstr>Flooding</vt:lpstr>
      <vt:lpstr>Distance Vector Routing (1)</vt:lpstr>
      <vt:lpstr>Distance Vector Routing（2）</vt:lpstr>
      <vt:lpstr>Distance Vector Routing 基本概念</vt:lpstr>
      <vt:lpstr>距离矢量路由的计算举例</vt:lpstr>
      <vt:lpstr>距离矢量路由的动态特性</vt:lpstr>
      <vt:lpstr>距离矢量路由建立路由表的初始过程</vt:lpstr>
      <vt:lpstr>距离矢量路由网络发现过程剖析</vt:lpstr>
      <vt:lpstr>距离矢量路由的收敛性问题</vt:lpstr>
      <vt:lpstr>Distance Vector Routing</vt:lpstr>
      <vt:lpstr>距离矢量路由收敛性问题的解决办法</vt:lpstr>
      <vt:lpstr>距离矢量路由小结</vt:lpstr>
      <vt:lpstr>Link State Routing (1)</vt:lpstr>
      <vt:lpstr>Link State Routing(2)</vt:lpstr>
      <vt:lpstr>Learning about the Neighbors</vt:lpstr>
      <vt:lpstr>Measuring Line Cost</vt:lpstr>
      <vt:lpstr>Building Link State Packets</vt:lpstr>
      <vt:lpstr>Distributing the Link State Packets</vt:lpstr>
      <vt:lpstr>距离矢量路由和链路状态路由的比较</vt:lpstr>
      <vt:lpstr>Hierarchical Routing</vt:lpstr>
      <vt:lpstr>Broadcast  Routing</vt:lpstr>
      <vt:lpstr>RPF(reverse path forwarding)</vt:lpstr>
      <vt:lpstr>RPF(reverse path forwarding)</vt:lpstr>
      <vt:lpstr>Congestion Control Algorithms（拥塞控制算法）</vt:lpstr>
      <vt:lpstr>Congestion </vt:lpstr>
      <vt:lpstr>PowerPoint 演示文稿</vt:lpstr>
      <vt:lpstr>Congestion Prevention Policies</vt:lpstr>
      <vt:lpstr>Congestion Control in Virtual-Circuit Subnets</vt:lpstr>
      <vt:lpstr>Congestion Control in Datagram Subnets (1)</vt:lpstr>
      <vt:lpstr>Hop-by-Hop Choke Packets</vt:lpstr>
      <vt:lpstr>  Load Shedding </vt:lpstr>
      <vt:lpstr>Quality of Service</vt:lpstr>
      <vt:lpstr>Requirements</vt:lpstr>
      <vt:lpstr>Internetworking</vt:lpstr>
      <vt:lpstr>互连网络的基本概念 </vt:lpstr>
      <vt:lpstr>网络互连的类型</vt:lpstr>
      <vt:lpstr>网络互连的类型</vt:lpstr>
      <vt:lpstr>物理层的互连 </vt:lpstr>
      <vt:lpstr>PowerPoint 演示文稿</vt:lpstr>
      <vt:lpstr>PowerPoint 演示文稿</vt:lpstr>
      <vt:lpstr>数据链路层互连</vt:lpstr>
      <vt:lpstr>PowerPoint 演示文稿</vt:lpstr>
      <vt:lpstr>网络层互连 </vt:lpstr>
      <vt:lpstr>PowerPoint 演示文稿</vt:lpstr>
      <vt:lpstr>高层互连</vt:lpstr>
      <vt:lpstr>Connecting Networks</vt:lpstr>
      <vt:lpstr>How Networks Differ</vt:lpstr>
      <vt:lpstr>How Networks Can Be Connected</vt:lpstr>
      <vt:lpstr>How Networks Can Be Connected(2)</vt:lpstr>
      <vt:lpstr>Tunneling (1)</vt:lpstr>
      <vt:lpstr>Tunneling (2)</vt:lpstr>
      <vt:lpstr>Fragmentation(1)</vt:lpstr>
      <vt:lpstr>Fragmentation (2)</vt:lpstr>
      <vt:lpstr>The Network Layer in the Internet</vt:lpstr>
      <vt:lpstr>Design Principles for Internet</vt:lpstr>
      <vt:lpstr>Collection of Subnetworks</vt:lpstr>
      <vt:lpstr>The IP Protocol</vt:lpstr>
      <vt:lpstr>The IP Protocol</vt:lpstr>
      <vt:lpstr>The IP Protocol</vt:lpstr>
      <vt:lpstr>The IP Protocol</vt:lpstr>
      <vt:lpstr>PowerPoint 演示文稿</vt:lpstr>
      <vt:lpstr>Checksum（Example）</vt:lpstr>
      <vt:lpstr>The IP Protocol</vt:lpstr>
      <vt:lpstr>The IP Protocol  </vt:lpstr>
      <vt:lpstr>IP Addresses</vt:lpstr>
      <vt:lpstr>IP Addresses (2)</vt:lpstr>
      <vt:lpstr>Special IP addresses</vt:lpstr>
      <vt:lpstr>A类地址</vt:lpstr>
      <vt:lpstr>B类地址</vt:lpstr>
      <vt:lpstr>C类地址</vt:lpstr>
      <vt:lpstr>D类地址</vt:lpstr>
      <vt:lpstr>E类地址 </vt:lpstr>
      <vt:lpstr>Subnets</vt:lpstr>
      <vt:lpstr>Subnets (2)</vt:lpstr>
      <vt:lpstr>Subnet Mask</vt:lpstr>
      <vt:lpstr>PowerPoint 演示文稿</vt:lpstr>
      <vt:lpstr>CIDR – Classless InterDomain Routing</vt:lpstr>
      <vt:lpstr>NAT – Network Address Translation</vt:lpstr>
      <vt:lpstr>NAT – Network Address Translation</vt:lpstr>
      <vt:lpstr>NAT的工作过程</vt:lpstr>
      <vt:lpstr>NAT的类型</vt:lpstr>
      <vt:lpstr>NAT的类型</vt:lpstr>
      <vt:lpstr>NAT的类型</vt:lpstr>
      <vt:lpstr>配置NAT</vt:lpstr>
      <vt:lpstr>Internet Control Message Protocol</vt:lpstr>
      <vt:lpstr>PowerPoint 演示文稿</vt:lpstr>
      <vt:lpstr>Internet Control Message Protocol(1)</vt:lpstr>
      <vt:lpstr>Internet Control Message Protocol(3)</vt:lpstr>
      <vt:lpstr>ARP– The Address Resolution Protocol</vt:lpstr>
      <vt:lpstr>ARP– The Address Resolution Protocol</vt:lpstr>
      <vt:lpstr>ARP（子网内ARP解析）</vt:lpstr>
      <vt:lpstr>ARP （子网内ARP解析）</vt:lpstr>
      <vt:lpstr>ARP （子网内ARP解析）</vt:lpstr>
      <vt:lpstr>ARP （子网间ARP解析）</vt:lpstr>
      <vt:lpstr>ARP （子网间ARP解析）</vt:lpstr>
      <vt:lpstr>RARP– The Reverse Address Resolution Protocol</vt:lpstr>
      <vt:lpstr>DHCP</vt:lpstr>
      <vt:lpstr>Dynamic Host Configuration Protocol</vt:lpstr>
      <vt:lpstr>DHCP</vt:lpstr>
      <vt:lpstr>PowerPoint 演示文稿</vt:lpstr>
      <vt:lpstr>PowerPoint 演示文稿</vt:lpstr>
      <vt:lpstr>内部网关协议和外部网关协议</vt:lpstr>
      <vt:lpstr>OSPF – The Interior Gateway Routing Protocol OSPF(Open Shortest Path First)</vt:lpstr>
      <vt:lpstr>OSPF (2)</vt:lpstr>
      <vt:lpstr>OSPF (3)</vt:lpstr>
      <vt:lpstr>OSPF (4)</vt:lpstr>
      <vt:lpstr>BGP – The Exterior Gateway Routing Protocol BGP(Border Gateway Protocol)</vt:lpstr>
      <vt:lpstr>IPv6</vt:lpstr>
      <vt:lpstr>IPv6</vt:lpstr>
      <vt:lpstr>IPv6 Packet</vt:lpstr>
      <vt:lpstr>The Main IPv6 Header</vt:lpstr>
      <vt:lpstr>IPv6</vt:lpstr>
      <vt:lpstr>IPv6</vt:lpstr>
      <vt:lpstr>PowerPoint 演示文稿</vt:lpstr>
      <vt:lpstr>IPv6</vt:lpstr>
      <vt:lpstr>Extension Headers</vt:lpstr>
      <vt:lpstr>Hop-by-Hop Options Extension Header</vt:lpstr>
      <vt:lpstr>Hop-by-Hop Options Extension Header</vt:lpstr>
      <vt:lpstr>Routing Extension Header</vt:lpstr>
      <vt:lpstr>Routing Extension Header</vt:lpstr>
      <vt:lpstr>作业</vt:lpstr>
    </vt:vector>
  </TitlesOfParts>
  <Company>ECNU SEI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Layer</dc:title>
  <dc:creator>marvin liu</dc:creator>
  <cp:lastModifiedBy>liu xianzhong</cp:lastModifiedBy>
  <cp:revision>208</cp:revision>
  <dcterms:created xsi:type="dcterms:W3CDTF">2002-07-22T23:52:29Z</dcterms:created>
  <dcterms:modified xsi:type="dcterms:W3CDTF">2019-12-06T01:44:59Z</dcterms:modified>
</cp:coreProperties>
</file>